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7" r:id="rId4"/>
    <p:sldId id="281" r:id="rId5"/>
    <p:sldId id="272" r:id="rId6"/>
    <p:sldId id="274" r:id="rId7"/>
    <p:sldId id="273" r:id="rId8"/>
    <p:sldId id="276" r:id="rId9"/>
    <p:sldId id="278" r:id="rId10"/>
    <p:sldId id="279" r:id="rId11"/>
    <p:sldId id="277" r:id="rId12"/>
    <p:sldId id="275" r:id="rId13"/>
    <p:sldId id="280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6EEAD"/>
    <a:srgbClr val="00C6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D7B04-B617-403B-8314-84916329054F}" type="datetimeFigureOut">
              <a:rPr lang="fr-FR" smtClean="0"/>
              <a:pPr/>
              <a:t>22/03/2012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973A7-24FA-44BB-9293-79744FA0027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57B28-8137-486E-A2E8-4CB6163B50F4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6878F-E80A-4C0D-961C-C4666A7BD3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792CC-06E8-4F29-B3F9-C2AFA839E046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CC822-7FF7-4D13-8C85-E3AEA8D414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B0024-8390-47E9-A887-C25759E27E39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0E56-37D9-4C9B-A3AF-0885C467BC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073FA-EF93-4B65-A950-FF036D755236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B1D4B-B349-4E41-BA86-61D81FA977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861F6-F228-4AFD-845A-38202797C34B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E8FBD-DD72-4E17-AD02-437EA20E1D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6FA81-193D-45B7-9970-93523AFBECB3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5FF6C-1C73-4643-96E4-A183FFA2B7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FEA1-9579-4859-83AC-876AC200E8C6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CC03E-DA22-4727-AEB9-79B9134A66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F8627-1C23-4C34-B4CF-EB7384CACF8C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FD052-CA68-4E3E-8249-2C90AA0997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DD299-7E52-40B4-A689-682240202C49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ABAD5-3D94-4E45-8A99-76609EC322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8EDC1-4296-413E-8B00-66CDB1EEA302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42D51-3C7C-49AB-ADF2-FFA7E01C7B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FFA47-7DCE-4818-ADC0-23F4F53AE5F9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FAE30-29A3-4246-ADB4-2821D9050E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AE4CCE-FA95-44AA-8358-6DAB967D1060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59E589-4D74-483B-97DB-923488EA84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</p:spPr>
        <p:txBody>
          <a:bodyPr/>
          <a:lstStyle/>
          <a:p>
            <a:r>
              <a:rPr lang="fr-FR" dirty="0" smtClean="0"/>
              <a:t>Active Documents &amp; </a:t>
            </a:r>
            <a:r>
              <a:rPr lang="fr-FR" dirty="0" err="1" smtClean="0"/>
              <a:t>Workflows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smtClean="0"/>
              <a:t>in </a:t>
            </a:r>
            <a:r>
              <a:rPr lang="fr-FR" dirty="0" err="1" smtClean="0"/>
              <a:t>Distribcom</a:t>
            </a:r>
            <a:endParaRPr lang="fr-FR" dirty="0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630793"/>
            <a:ext cx="1657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345041"/>
            <a:ext cx="13335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à coins arrondis 7"/>
          <p:cNvSpPr/>
          <p:nvPr/>
        </p:nvSpPr>
        <p:spPr>
          <a:xfrm>
            <a:off x="357158" y="2416479"/>
            <a:ext cx="3000396" cy="2357454"/>
          </a:xfrm>
          <a:prstGeom prst="roundRect">
            <a:avLst>
              <a:gd name="adj" fmla="val 51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rennes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3" y="3559487"/>
            <a:ext cx="2122731" cy="714380"/>
          </a:xfrm>
          <a:prstGeom prst="rect">
            <a:avLst/>
          </a:prstGeom>
        </p:spPr>
      </p:pic>
      <p:pic>
        <p:nvPicPr>
          <p:cNvPr id="10" name="Image 9" descr="logo_EN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3273735"/>
            <a:ext cx="1643074" cy="1351562"/>
          </a:xfrm>
          <a:prstGeom prst="rect">
            <a:avLst/>
          </a:prstGeom>
        </p:spPr>
      </p:pic>
      <p:sp>
        <p:nvSpPr>
          <p:cNvPr id="11" name="Rectangle à coins arrondis 10"/>
          <p:cNvSpPr/>
          <p:nvPr/>
        </p:nvSpPr>
        <p:spPr>
          <a:xfrm>
            <a:off x="5429256" y="2202165"/>
            <a:ext cx="3000396" cy="2571768"/>
          </a:xfrm>
          <a:prstGeom prst="roundRect">
            <a:avLst>
              <a:gd name="adj" fmla="val 51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3286116" y="2845107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3286116" y="4130991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5357818" y="3130859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5357818" y="3773801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/>
          <p:cNvCxnSpPr>
            <a:stCxn id="12" idx="6"/>
            <a:endCxn id="14" idx="2"/>
          </p:cNvCxnSpPr>
          <p:nvPr/>
        </p:nvCxnSpPr>
        <p:spPr>
          <a:xfrm>
            <a:off x="3428992" y="2916545"/>
            <a:ext cx="1928826" cy="28575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stCxn id="15" idx="2"/>
            <a:endCxn id="13" idx="6"/>
          </p:cNvCxnSpPr>
          <p:nvPr/>
        </p:nvCxnSpPr>
        <p:spPr>
          <a:xfrm rot="10800000" flipV="1">
            <a:off x="3428992" y="3845239"/>
            <a:ext cx="1928826" cy="35719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3"/>
          <p:cNvSpPr txBox="1">
            <a:spLocks noChangeArrowheads="1"/>
          </p:cNvSpPr>
          <p:nvPr/>
        </p:nvSpPr>
        <p:spPr bwMode="auto">
          <a:xfrm>
            <a:off x="428624" y="5072063"/>
            <a:ext cx="767176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000" dirty="0" smtClean="0">
                <a:latin typeface="Calibri" pitchFamily="34" charset="0"/>
              </a:rPr>
              <a:t>Loïc </a:t>
            </a:r>
            <a:r>
              <a:rPr lang="fr-FR" sz="2000" dirty="0" err="1" smtClean="0">
                <a:latin typeface="Calibri" pitchFamily="34" charset="0"/>
              </a:rPr>
              <a:t>Hélouet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1600" i="1" dirty="0" smtClean="0">
                <a:latin typeface="Calibri" pitchFamily="34" charset="0"/>
              </a:rPr>
              <a:t>(CR1 INRIA)	</a:t>
            </a:r>
            <a:r>
              <a:rPr lang="fr-FR" sz="2000" dirty="0" smtClean="0">
                <a:latin typeface="Calibri" pitchFamily="34" charset="0"/>
              </a:rPr>
              <a:t>		Blaise Genest </a:t>
            </a:r>
            <a:r>
              <a:rPr lang="fr-FR" sz="1600" i="1" dirty="0" smtClean="0">
                <a:latin typeface="Calibri" pitchFamily="34" charset="0"/>
              </a:rPr>
              <a:t>(CR1 CNRS)</a:t>
            </a:r>
            <a:endParaRPr lang="fr-FR" sz="2000" i="1" dirty="0" smtClean="0">
              <a:latin typeface="Calibri" pitchFamily="34" charset="0"/>
            </a:endParaRPr>
          </a:p>
          <a:p>
            <a:pPr>
              <a:tabLst>
                <a:tab pos="3594100" algn="ctr"/>
              </a:tabLst>
            </a:pPr>
            <a:r>
              <a:rPr lang="fr-FR" sz="2000" dirty="0" smtClean="0">
                <a:latin typeface="Calibri" pitchFamily="34" charset="0"/>
              </a:rPr>
              <a:t>Albert Benveniste </a:t>
            </a:r>
            <a:r>
              <a:rPr lang="fr-FR" sz="1600" i="1" dirty="0" smtClean="0">
                <a:latin typeface="Calibri" pitchFamily="34" charset="0"/>
              </a:rPr>
              <a:t>(DR INRIA)</a:t>
            </a:r>
            <a:r>
              <a:rPr lang="fr-FR" sz="2000" dirty="0" smtClean="0">
                <a:latin typeface="Calibri" pitchFamily="34" charset="0"/>
              </a:rPr>
              <a:t>			Claude Jard </a:t>
            </a:r>
            <a:r>
              <a:rPr lang="fr-FR" sz="1600" i="1" dirty="0" smtClean="0">
                <a:latin typeface="Calibri" pitchFamily="34" charset="0"/>
              </a:rPr>
              <a:t>(ENS)</a:t>
            </a:r>
            <a:endParaRPr lang="fr-FR" sz="2000" i="1" dirty="0" smtClean="0">
              <a:latin typeface="Calibri" pitchFamily="34" charset="0"/>
            </a:endParaRPr>
          </a:p>
          <a:p>
            <a:pPr>
              <a:tabLst>
                <a:tab pos="2425700" algn="ctr"/>
              </a:tabLst>
            </a:pPr>
            <a:r>
              <a:rPr lang="fr-FR" sz="2000" dirty="0" smtClean="0">
                <a:latin typeface="Calibri" pitchFamily="34" charset="0"/>
              </a:rPr>
              <a:t>Benoit Masson </a:t>
            </a:r>
            <a:r>
              <a:rPr lang="fr-FR" sz="1600" i="1" dirty="0" smtClean="0">
                <a:latin typeface="Calibri" pitchFamily="34" charset="0"/>
              </a:rPr>
              <a:t>(Post Doc)</a:t>
            </a:r>
            <a:endParaRPr lang="fr-FR" sz="2000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à coins arrondis 27"/>
          <p:cNvSpPr/>
          <p:nvPr/>
        </p:nvSpPr>
        <p:spPr>
          <a:xfrm>
            <a:off x="1763688" y="1772816"/>
            <a:ext cx="2664296" cy="4536504"/>
          </a:xfrm>
          <a:prstGeom prst="roundRect">
            <a:avLst>
              <a:gd name="adj" fmla="val 51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Result</a:t>
            </a:r>
            <a:r>
              <a:rPr lang="fr-FR" dirty="0" smtClean="0"/>
              <a:t> 2 :</a:t>
            </a:r>
            <a:r>
              <a:rPr lang="fr-FR" dirty="0" err="1" smtClean="0"/>
              <a:t>Distributed</a:t>
            </a:r>
            <a:r>
              <a:rPr lang="fr-FR" dirty="0" smtClean="0"/>
              <a:t> Active XML </a:t>
            </a:r>
            <a:r>
              <a:rPr lang="fr-FR" dirty="0" err="1" smtClean="0"/>
              <a:t>Implementation</a:t>
            </a:r>
            <a:endParaRPr lang="fr-FR" dirty="0" smtClean="0"/>
          </a:p>
        </p:txBody>
      </p:sp>
      <p:cxnSp>
        <p:nvCxnSpPr>
          <p:cNvPr id="31" name="Connecteur droit 30"/>
          <p:cNvCxnSpPr/>
          <p:nvPr/>
        </p:nvCxnSpPr>
        <p:spPr>
          <a:xfrm>
            <a:off x="1763688" y="3645024"/>
            <a:ext cx="266429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1763688" y="5373216"/>
            <a:ext cx="266429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1835696" y="1772816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Local Data</a:t>
            </a:r>
            <a:endParaRPr lang="fr-FR" dirty="0"/>
          </a:p>
        </p:txBody>
      </p:sp>
      <p:sp>
        <p:nvSpPr>
          <p:cNvPr id="60" name="ZoneTexte 59"/>
          <p:cNvSpPr txBox="1"/>
          <p:nvPr/>
        </p:nvSpPr>
        <p:spPr>
          <a:xfrm>
            <a:off x="1835696" y="3717032"/>
            <a:ext cx="1749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Local Services</a:t>
            </a:r>
          </a:p>
          <a:p>
            <a:endParaRPr lang="fr-FR" dirty="0" smtClean="0"/>
          </a:p>
          <a:p>
            <a:r>
              <a:rPr lang="fr-FR" dirty="0" smtClean="0"/>
              <a:t>(</a:t>
            </a:r>
            <a:r>
              <a:rPr lang="fr-FR" dirty="0" err="1" smtClean="0"/>
              <a:t>guarded</a:t>
            </a:r>
            <a:r>
              <a:rPr lang="fr-FR" dirty="0" smtClean="0"/>
              <a:t> </a:t>
            </a:r>
            <a:r>
              <a:rPr lang="fr-FR" dirty="0" err="1" smtClean="0"/>
              <a:t>rules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62" name="Organigramme : Multidocument 61"/>
          <p:cNvSpPr/>
          <p:nvPr/>
        </p:nvSpPr>
        <p:spPr>
          <a:xfrm>
            <a:off x="2627784" y="2420888"/>
            <a:ext cx="1368152" cy="864096"/>
          </a:xfrm>
          <a:prstGeom prst="flowChartMulti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ZoneTexte 63"/>
          <p:cNvSpPr txBox="1"/>
          <p:nvPr/>
        </p:nvSpPr>
        <p:spPr>
          <a:xfrm>
            <a:off x="1835696" y="5373216"/>
            <a:ext cx="19543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external</a:t>
            </a:r>
            <a:r>
              <a:rPr lang="fr-FR" dirty="0" smtClean="0"/>
              <a:t> Services</a:t>
            </a:r>
          </a:p>
          <a:p>
            <a:endParaRPr lang="fr-FR" dirty="0" smtClean="0"/>
          </a:p>
          <a:p>
            <a:r>
              <a:rPr lang="fr-FR" dirty="0" smtClean="0"/>
              <a:t>(URI ‘s)</a:t>
            </a:r>
            <a:endParaRPr lang="fr-FR" dirty="0"/>
          </a:p>
        </p:txBody>
      </p:sp>
      <p:sp>
        <p:nvSpPr>
          <p:cNvPr id="65" name="Flèche droite 64"/>
          <p:cNvSpPr/>
          <p:nvPr/>
        </p:nvSpPr>
        <p:spPr>
          <a:xfrm>
            <a:off x="3491880" y="5949280"/>
            <a:ext cx="475252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Flèche courbée vers la droite 66"/>
          <p:cNvSpPr/>
          <p:nvPr/>
        </p:nvSpPr>
        <p:spPr>
          <a:xfrm>
            <a:off x="2483768" y="3068960"/>
            <a:ext cx="504056" cy="2016224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9" name="Flèche courbée vers la droite 68"/>
          <p:cNvSpPr/>
          <p:nvPr/>
        </p:nvSpPr>
        <p:spPr>
          <a:xfrm flipH="1" flipV="1">
            <a:off x="3347864" y="2996952"/>
            <a:ext cx="504056" cy="2016224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5" name="Groupe 74"/>
          <p:cNvGrpSpPr/>
          <p:nvPr/>
        </p:nvGrpSpPr>
        <p:grpSpPr>
          <a:xfrm>
            <a:off x="4139952" y="1556792"/>
            <a:ext cx="4392488" cy="4752528"/>
            <a:chOff x="4139952" y="1556792"/>
            <a:chExt cx="4392488" cy="4752528"/>
          </a:xfrm>
        </p:grpSpPr>
        <p:sp>
          <p:nvSpPr>
            <p:cNvPr id="32" name="Rectangle 31"/>
            <p:cNvSpPr/>
            <p:nvPr/>
          </p:nvSpPr>
          <p:spPr>
            <a:xfrm>
              <a:off x="4139952" y="3501008"/>
              <a:ext cx="1296144" cy="280831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Ellipse 28"/>
            <p:cNvSpPr/>
            <p:nvPr/>
          </p:nvSpPr>
          <p:spPr>
            <a:xfrm>
              <a:off x="6732240" y="1556792"/>
              <a:ext cx="1800200" cy="136815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Ellipse 32"/>
            <p:cNvSpPr/>
            <p:nvPr/>
          </p:nvSpPr>
          <p:spPr>
            <a:xfrm>
              <a:off x="6660232" y="3995772"/>
              <a:ext cx="1800200" cy="1368152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6660232" y="4365104"/>
              <a:ext cx="1787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Answers</a:t>
              </a:r>
              <a:endParaRPr lang="fr-FR" dirty="0" smtClean="0"/>
            </a:p>
            <a:p>
              <a:r>
                <a:rPr lang="fr-FR" dirty="0" smtClean="0"/>
                <a:t>to </a:t>
              </a:r>
              <a:r>
                <a:rPr lang="fr-FR" dirty="0" err="1" smtClean="0"/>
                <a:t>external</a:t>
              </a:r>
              <a:r>
                <a:rPr lang="fr-FR" dirty="0" smtClean="0"/>
                <a:t> calls</a:t>
              </a:r>
              <a:endParaRPr lang="fr-FR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7092280" y="1844824"/>
              <a:ext cx="10951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External</a:t>
              </a:r>
              <a:r>
                <a:rPr lang="fr-FR" dirty="0" smtClean="0"/>
                <a:t> </a:t>
              </a:r>
            </a:p>
            <a:p>
              <a:r>
                <a:rPr lang="fr-FR" dirty="0" err="1" smtClean="0"/>
                <a:t>requests</a:t>
              </a:r>
              <a:endParaRPr lang="fr-FR" dirty="0"/>
            </a:p>
          </p:txBody>
        </p:sp>
        <p:cxnSp>
          <p:nvCxnSpPr>
            <p:cNvPr id="42" name="Connecteur droit avec flèche 41"/>
            <p:cNvCxnSpPr>
              <a:stCxn id="29" idx="3"/>
            </p:cNvCxnSpPr>
            <p:nvPr/>
          </p:nvCxnSpPr>
          <p:spPr>
            <a:xfrm flipH="1">
              <a:off x="5436096" y="2724583"/>
              <a:ext cx="1559777" cy="1208473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>
              <a:stCxn id="33" idx="2"/>
            </p:cNvCxnSpPr>
            <p:nvPr/>
          </p:nvCxnSpPr>
          <p:spPr>
            <a:xfrm flipH="1">
              <a:off x="5508104" y="4679848"/>
              <a:ext cx="1152128" cy="549352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/>
            <p:cNvSpPr txBox="1"/>
            <p:nvPr/>
          </p:nvSpPr>
          <p:spPr>
            <a:xfrm>
              <a:off x="4139952" y="4941168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Scheduler</a:t>
              </a:r>
              <a:endParaRPr lang="fr-FR" dirty="0"/>
            </a:p>
          </p:txBody>
        </p:sp>
      </p:grpSp>
      <p:sp>
        <p:nvSpPr>
          <p:cNvPr id="79" name="Virage 78"/>
          <p:cNvSpPr/>
          <p:nvPr/>
        </p:nvSpPr>
        <p:spPr>
          <a:xfrm flipH="1">
            <a:off x="4355976" y="2276872"/>
            <a:ext cx="504056" cy="1224136"/>
          </a:xfrm>
          <a:prstGeom prst="bentArrow">
            <a:avLst>
              <a:gd name="adj1" fmla="val 25000"/>
              <a:gd name="adj2" fmla="val 32055"/>
              <a:gd name="adj3" fmla="val 25000"/>
              <a:gd name="adj4" fmla="val 4375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0" name="Flèche droite 79"/>
          <p:cNvSpPr/>
          <p:nvPr/>
        </p:nvSpPr>
        <p:spPr>
          <a:xfrm>
            <a:off x="5436096" y="5589240"/>
            <a:ext cx="3096344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7" grpId="0" animBg="1"/>
      <p:bldP spid="69" grpId="0" animBg="1"/>
      <p:bldP spid="79" grpId="0" animBg="1"/>
      <p:bldP spid="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Results</a:t>
            </a:r>
            <a:endParaRPr lang="fr-FR" dirty="0" smtClean="0"/>
          </a:p>
        </p:txBody>
      </p:sp>
      <p:pic>
        <p:nvPicPr>
          <p:cNvPr id="4" name="Image 3" descr="004 Photo DISTRIBCOM © Inr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142984"/>
            <a:ext cx="8372424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More </a:t>
            </a:r>
            <a:r>
              <a:rPr lang="fr-FR" dirty="0" err="1" smtClean="0"/>
              <a:t>results</a:t>
            </a:r>
            <a:endParaRPr lang="fr-FR" dirty="0" smtClean="0"/>
          </a:p>
        </p:txBody>
      </p:sp>
      <p:sp>
        <p:nvSpPr>
          <p:cNvPr id="4099" name="ZoneTexte 2"/>
          <p:cNvSpPr txBox="1">
            <a:spLocks noChangeArrowheads="1"/>
          </p:cNvSpPr>
          <p:nvPr/>
        </p:nvSpPr>
        <p:spPr bwMode="auto">
          <a:xfrm>
            <a:off x="928662" y="1318022"/>
            <a:ext cx="7643866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models</a:t>
            </a:r>
            <a:r>
              <a:rPr lang="fr-FR" sz="2400" dirty="0" smtClean="0">
                <a:latin typeface="Calibri" pitchFamily="34" charset="0"/>
              </a:rPr>
              <a:t> of </a:t>
            </a:r>
            <a:r>
              <a:rPr lang="fr-FR" sz="2400" dirty="0" err="1" smtClean="0">
                <a:latin typeface="Calibri" pitchFamily="34" charset="0"/>
              </a:rPr>
              <a:t>distributed</a:t>
            </a:r>
            <a:r>
              <a:rPr lang="fr-FR" sz="2400" dirty="0" smtClean="0">
                <a:latin typeface="Calibri" pitchFamily="34" charset="0"/>
              </a:rPr>
              <a:t> active documents</a:t>
            </a:r>
          </a:p>
          <a:p>
            <a:pPr lvl="1"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DAXML  </a:t>
            </a:r>
            <a:r>
              <a:rPr lang="fr-FR" sz="2000" dirty="0" smtClean="0">
                <a:solidFill>
                  <a:srgbClr val="FF00FF"/>
                </a:solidFill>
                <a:latin typeface="Calibri" pitchFamily="34" charset="0"/>
              </a:rPr>
              <a:t>[ICWS 2010]</a:t>
            </a:r>
            <a:endParaRPr lang="fr-FR" sz="2400" dirty="0" smtClean="0">
              <a:solidFill>
                <a:srgbClr val="FF00FF"/>
              </a:solidFill>
              <a:latin typeface="Calibri" pitchFamily="34" charset="0"/>
            </a:endParaRPr>
          </a:p>
          <a:p>
            <a:pPr lvl="1"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TPRS (Blaise Genest) ATVA 2011</a:t>
            </a:r>
            <a:r>
              <a:rPr lang="fr-FR" sz="2400" dirty="0" smtClean="0">
                <a:solidFill>
                  <a:srgbClr val="FF00FF"/>
                </a:solidFill>
                <a:latin typeface="Calibri" pitchFamily="34" charset="0"/>
              </a:rPr>
              <a:t> </a:t>
            </a:r>
            <a:r>
              <a:rPr lang="fr-FR" sz="2000" dirty="0" smtClean="0">
                <a:solidFill>
                  <a:srgbClr val="FF00FF"/>
                </a:solidFill>
                <a:latin typeface="Calibri" pitchFamily="34" charset="0"/>
              </a:rPr>
              <a:t>[ATVA 2008, FSTTCS 2010]</a:t>
            </a:r>
            <a:r>
              <a:rPr lang="fr-FR" sz="2400" dirty="0" smtClean="0">
                <a:latin typeface="Calibri" pitchFamily="34" charset="0"/>
              </a:rPr>
              <a:t> </a:t>
            </a:r>
          </a:p>
          <a:p>
            <a:pPr lvl="1"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Docnets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000" dirty="0" smtClean="0">
                <a:solidFill>
                  <a:srgbClr val="FF00FF"/>
                </a:solidFill>
                <a:latin typeface="Calibri" pitchFamily="34" charset="0"/>
              </a:rPr>
              <a:t>[WS-FM 2011]</a:t>
            </a:r>
          </a:p>
          <a:p>
            <a:pPr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 </a:t>
            </a:r>
            <a:r>
              <a:rPr lang="fr-FR" sz="2400" dirty="0" err="1" smtClean="0">
                <a:latin typeface="Calibri" pitchFamily="34" charset="0"/>
              </a:rPr>
              <a:t>models</a:t>
            </a:r>
            <a:r>
              <a:rPr lang="fr-FR" sz="2400" dirty="0" smtClean="0">
                <a:latin typeface="Calibri" pitchFamily="34" charset="0"/>
              </a:rPr>
              <a:t> for sessions over web-</a:t>
            </a:r>
            <a:r>
              <a:rPr lang="fr-FR" sz="2400" dirty="0" err="1" smtClean="0">
                <a:latin typeface="Calibri" pitchFamily="34" charset="0"/>
              </a:rPr>
              <a:t>based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systems</a:t>
            </a:r>
            <a:r>
              <a:rPr lang="fr-FR" sz="2400" dirty="0" smtClean="0">
                <a:latin typeface="Calibri" pitchFamily="34" charset="0"/>
              </a:rPr>
              <a:t>  </a:t>
            </a:r>
            <a:r>
              <a:rPr lang="fr-FR" sz="2000" dirty="0" smtClean="0">
                <a:solidFill>
                  <a:srgbClr val="FF00FF"/>
                </a:solidFill>
                <a:latin typeface="Calibri" pitchFamily="34" charset="0"/>
              </a:rPr>
              <a:t>[ATVA ‘11]</a:t>
            </a:r>
            <a:endParaRPr lang="fr-FR" sz="2400" dirty="0" smtClean="0">
              <a:solidFill>
                <a:srgbClr val="FF00FF"/>
              </a:solidFill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An </a:t>
            </a:r>
            <a:r>
              <a:rPr lang="fr-FR" sz="2400" dirty="0" err="1" smtClean="0">
                <a:latin typeface="Calibri" pitchFamily="34" charset="0"/>
              </a:rPr>
              <a:t>experimentation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platform</a:t>
            </a:r>
            <a:r>
              <a:rPr lang="fr-FR" sz="2400" dirty="0" smtClean="0">
                <a:latin typeface="Calibri" pitchFamily="34" charset="0"/>
              </a:rPr>
              <a:t>  (</a:t>
            </a:r>
            <a:r>
              <a:rPr lang="fr-FR" sz="2400" dirty="0" err="1" smtClean="0">
                <a:latin typeface="Calibri" pitchFamily="34" charset="0"/>
              </a:rPr>
              <a:t>Demo</a:t>
            </a:r>
            <a:r>
              <a:rPr lang="fr-FR" sz="2400" dirty="0" smtClean="0">
                <a:latin typeface="Calibri" pitchFamily="34" charset="0"/>
              </a:rPr>
              <a:t>?)</a:t>
            </a: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Active documents </a:t>
            </a:r>
            <a:r>
              <a:rPr lang="fr-FR" sz="2400" dirty="0" err="1" smtClean="0">
                <a:latin typeface="Calibri" pitchFamily="34" charset="0"/>
              </a:rPr>
              <a:t>distributed</a:t>
            </a:r>
            <a:r>
              <a:rPr lang="fr-FR" sz="2400" dirty="0" smtClean="0">
                <a:latin typeface="Calibri" pitchFamily="34" charset="0"/>
              </a:rPr>
              <a:t> over the web :</a:t>
            </a:r>
          </a:p>
          <a:p>
            <a:pPr lvl="1" algn="ctr"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r>
              <a:rPr lang="fr-FR" sz="36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3600" dirty="0" smtClean="0">
                <a:latin typeface="Calibri" pitchFamily="34" charset="0"/>
              </a:rPr>
              <a:t>the</a:t>
            </a:r>
            <a:r>
              <a:rPr lang="fr-FR" sz="3600" dirty="0" smtClean="0">
                <a:solidFill>
                  <a:srgbClr val="FF0000"/>
                </a:solidFill>
                <a:latin typeface="Calibri" pitchFamily="34" charset="0"/>
              </a:rPr>
              <a:t> running system </a:t>
            </a:r>
          </a:p>
          <a:p>
            <a:pPr lvl="1" algn="ctr"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r>
              <a:rPr lang="fr-FR" sz="3600" dirty="0" err="1" smtClean="0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fr-FR" sz="36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3600" b="1" dirty="0" err="1" smtClean="0">
                <a:solidFill>
                  <a:srgbClr val="FF0000"/>
                </a:solidFill>
                <a:latin typeface="Calibri" pitchFamily="34" charset="0"/>
              </a:rPr>
              <a:t>exactly</a:t>
            </a:r>
            <a:r>
              <a:rPr lang="fr-FR" sz="3600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  <a:p>
            <a:pPr lvl="1" algn="ctr"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r>
              <a:rPr lang="fr-FR" sz="3600" dirty="0" smtClean="0">
                <a:latin typeface="Calibri" pitchFamily="34" charset="0"/>
              </a:rPr>
              <a:t>the</a:t>
            </a:r>
            <a:r>
              <a:rPr lang="fr-FR" sz="36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3600" dirty="0" err="1" smtClean="0">
                <a:solidFill>
                  <a:srgbClr val="FF0000"/>
                </a:solidFill>
                <a:latin typeface="Calibri" pitchFamily="34" charset="0"/>
              </a:rPr>
              <a:t>formal</a:t>
            </a:r>
            <a:r>
              <a:rPr lang="fr-FR" sz="3600" dirty="0" smtClean="0">
                <a:solidFill>
                  <a:srgbClr val="FF0000"/>
                </a:solidFill>
                <a:latin typeface="Calibri" pitchFamily="34" charset="0"/>
              </a:rPr>
              <a:t>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The future</a:t>
            </a:r>
          </a:p>
        </p:txBody>
      </p:sp>
      <p:sp>
        <p:nvSpPr>
          <p:cNvPr id="4099" name="ZoneTexte 2"/>
          <p:cNvSpPr txBox="1">
            <a:spLocks noChangeArrowheads="1"/>
          </p:cNvSpPr>
          <p:nvPr/>
        </p:nvSpPr>
        <p:spPr bwMode="auto">
          <a:xfrm>
            <a:off x="395536" y="1318022"/>
            <a:ext cx="8748464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Paradigm</a:t>
            </a:r>
            <a:r>
              <a:rPr lang="fr-FR" sz="2400" dirty="0" smtClean="0">
                <a:latin typeface="Calibri" pitchFamily="34" charset="0"/>
              </a:rPr>
              <a:t> : </a:t>
            </a:r>
            <a:r>
              <a:rPr lang="fr-FR" sz="2400" dirty="0" err="1" smtClean="0">
                <a:latin typeface="Calibri" pitchFamily="34" charset="0"/>
              </a:rPr>
              <a:t>communicating</a:t>
            </a:r>
            <a:r>
              <a:rPr lang="fr-FR" sz="2400" dirty="0" smtClean="0">
                <a:latin typeface="Calibri" pitchFamily="34" charset="0"/>
              </a:rPr>
              <a:t> rewriting </a:t>
            </a:r>
            <a:r>
              <a:rPr lang="fr-FR" sz="2400" dirty="0" err="1" smtClean="0">
                <a:latin typeface="Calibri" pitchFamily="34" charset="0"/>
              </a:rPr>
              <a:t>systems</a:t>
            </a: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C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to </a:t>
            </a:r>
            <a:r>
              <a:rPr lang="fr-FR" sz="2400" dirty="0" err="1" smtClean="0">
                <a:latin typeface="Calibri" pitchFamily="34" charset="0"/>
              </a:rPr>
              <a:t>handle</a:t>
            </a:r>
            <a:r>
              <a:rPr lang="fr-FR" sz="2400" dirty="0" smtClean="0">
                <a:latin typeface="Calibri" pitchFamily="34" charset="0"/>
              </a:rPr>
              <a:t> data and </a:t>
            </a:r>
            <a:r>
              <a:rPr lang="fr-FR" sz="2400" dirty="0" err="1" smtClean="0">
                <a:latin typeface="Calibri" pitchFamily="34" charset="0"/>
              </a:rPr>
              <a:t>workflows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jointly</a:t>
            </a: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endParaRPr lang="fr-FR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Application </a:t>
            </a:r>
            <a:r>
              <a:rPr lang="fr-FR" sz="2400" dirty="0" err="1" smtClean="0">
                <a:latin typeface="Calibri" pitchFamily="34" charset="0"/>
              </a:rPr>
              <a:t>domains</a:t>
            </a:r>
            <a:r>
              <a:rPr lang="fr-FR" sz="2400" dirty="0" smtClean="0">
                <a:latin typeface="Calibri" pitchFamily="34" charset="0"/>
              </a:rPr>
              <a:t>:  </a:t>
            </a:r>
            <a:r>
              <a:rPr lang="fr-FR" sz="2400" dirty="0" err="1" smtClean="0">
                <a:latin typeface="Calibri" pitchFamily="34" charset="0"/>
              </a:rPr>
              <a:t>distributed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systems</a:t>
            </a: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C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business </a:t>
            </a:r>
            <a:r>
              <a:rPr lang="fr-FR" sz="2400" dirty="0" err="1" smtClean="0">
                <a:latin typeface="Calibri" pitchFamily="34" charset="0"/>
              </a:rPr>
              <a:t>processes</a:t>
            </a: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C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Information </a:t>
            </a:r>
            <a:r>
              <a:rPr lang="fr-FR" sz="2400" dirty="0" err="1" smtClean="0">
                <a:latin typeface="Calibri" pitchFamily="34" charset="0"/>
              </a:rPr>
              <a:t>systems</a:t>
            </a:r>
            <a:r>
              <a:rPr lang="fr-FR" sz="2400" dirty="0" smtClean="0">
                <a:latin typeface="Calibri" pitchFamily="34" charset="0"/>
              </a:rPr>
              <a:t> in </a:t>
            </a:r>
            <a:r>
              <a:rPr lang="fr-FR" sz="2400" dirty="0" err="1" smtClean="0">
                <a:latin typeface="Calibri" pitchFamily="34" charset="0"/>
              </a:rPr>
              <a:t>asynch</a:t>
            </a:r>
            <a:r>
              <a:rPr lang="fr-FR" sz="2400" dirty="0" smtClean="0">
                <a:latin typeface="Calibri" pitchFamily="34" charset="0"/>
              </a:rPr>
              <a:t>. </a:t>
            </a:r>
            <a:r>
              <a:rPr lang="fr-FR" sz="2400" dirty="0" err="1" smtClean="0">
                <a:latin typeface="Calibri" pitchFamily="34" charset="0"/>
              </a:rPr>
              <a:t>worlds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000" dirty="0" smtClean="0">
                <a:latin typeface="Calibri" pitchFamily="34" charset="0"/>
              </a:rPr>
              <a:t>(</a:t>
            </a:r>
            <a:r>
              <a:rPr lang="fr-FR" sz="2000" dirty="0" err="1" smtClean="0">
                <a:latin typeface="Calibri" pitchFamily="34" charset="0"/>
              </a:rPr>
              <a:t>epidemics</a:t>
            </a:r>
            <a:r>
              <a:rPr lang="fr-FR" sz="2000" dirty="0" smtClean="0">
                <a:latin typeface="Calibri" pitchFamily="34" charset="0"/>
              </a:rPr>
              <a:t> monitoring,…)</a:t>
            </a: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endParaRPr lang="fr-FR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 Framework for data </a:t>
            </a:r>
            <a:r>
              <a:rPr lang="fr-FR" sz="2400" dirty="0" err="1" smtClean="0">
                <a:latin typeface="Calibri" pitchFamily="34" charset="0"/>
              </a:rPr>
              <a:t>centric</a:t>
            </a:r>
            <a:r>
              <a:rPr lang="fr-FR" sz="2400" dirty="0" smtClean="0">
                <a:latin typeface="Calibri" pitchFamily="34" charset="0"/>
              </a:rPr>
              <a:t> (open) </a:t>
            </a:r>
            <a:r>
              <a:rPr lang="fr-FR" sz="2400" dirty="0" err="1" smtClean="0">
                <a:latin typeface="Calibri" pitchFamily="34" charset="0"/>
              </a:rPr>
              <a:t>workflow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systems</a:t>
            </a: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endParaRPr lang="fr-FR" sz="1400" dirty="0" smtClean="0">
              <a:solidFill>
                <a:srgbClr val="FF00FF"/>
              </a:solidFill>
              <a:latin typeface="Calibri" pitchFamily="34" charset="0"/>
            </a:endParaRPr>
          </a:p>
          <a:p>
            <a:pPr lvl="1">
              <a:buClr>
                <a:srgbClr val="FFC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solidFill>
                  <a:srgbClr val="FF00FF"/>
                </a:solidFill>
                <a:latin typeface="Calibri" pitchFamily="34" charset="0"/>
              </a:rPr>
              <a:t> </a:t>
            </a:r>
            <a:r>
              <a:rPr lang="fr-FR" sz="2400" dirty="0" smtClean="0">
                <a:latin typeface="Calibri" pitchFamily="34" charset="0"/>
              </a:rPr>
              <a:t>Compose , </a:t>
            </a:r>
            <a:r>
              <a:rPr lang="fr-FR" sz="2400" dirty="0" err="1" smtClean="0">
                <a:latin typeface="Calibri" pitchFamily="34" charset="0"/>
              </a:rPr>
              <a:t>analyze</a:t>
            </a:r>
            <a:r>
              <a:rPr lang="fr-FR" sz="2400" dirty="0" smtClean="0">
                <a:latin typeface="Calibri" pitchFamily="34" charset="0"/>
              </a:rPr>
              <a:t>, and </a:t>
            </a:r>
            <a:r>
              <a:rPr lang="fr-FR" sz="2400" dirty="0" err="1" smtClean="0">
                <a:latin typeface="Calibri" pitchFamily="34" charset="0"/>
              </a:rPr>
              <a:t>verify</a:t>
            </a: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C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implement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dirty="0" smtClean="0">
                <a:latin typeface="Calibri" pitchFamily="34" charset="0"/>
              </a:rPr>
              <a:t>(</a:t>
            </a:r>
            <a:r>
              <a:rPr lang="fr-FR" dirty="0" err="1" smtClean="0">
                <a:latin typeface="Calibri" pitchFamily="34" charset="0"/>
              </a:rPr>
              <a:t>synthesis</a:t>
            </a:r>
            <a:r>
              <a:rPr lang="fr-FR" dirty="0" smtClean="0">
                <a:latin typeface="Calibri" pitchFamily="34" charset="0"/>
              </a:rPr>
              <a:t>/</a:t>
            </a:r>
            <a:r>
              <a:rPr lang="fr-FR" dirty="0" err="1" smtClean="0">
                <a:latin typeface="Calibri" pitchFamily="34" charset="0"/>
              </a:rPr>
              <a:t>optimization</a:t>
            </a:r>
            <a:r>
              <a:rPr lang="fr-FR" dirty="0" smtClean="0">
                <a:latin typeface="Calibri" pitchFamily="34" charset="0"/>
              </a:rPr>
              <a:t>)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run</a:t>
            </a:r>
            <a:r>
              <a:rPr lang="fr-FR" sz="2400" dirty="0" smtClean="0">
                <a:latin typeface="Calibri" pitchFamily="34" charset="0"/>
              </a:rPr>
              <a:t>, monitor</a:t>
            </a:r>
          </a:p>
          <a:p>
            <a:pPr lvl="1">
              <a:buClr>
                <a:srgbClr val="FFC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ensure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security</a:t>
            </a:r>
            <a:r>
              <a:rPr lang="fr-FR" sz="2400" dirty="0" smtClean="0">
                <a:latin typeface="Calibri" pitchFamily="34" charset="0"/>
              </a:rPr>
              <a:t> (control/data)</a:t>
            </a:r>
          </a:p>
          <a:p>
            <a:pPr lvl="1"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endParaRPr lang="fr-FR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Collaboration </a:t>
            </a:r>
            <a:r>
              <a:rPr lang="fr-FR" sz="2400" dirty="0" err="1" smtClean="0">
                <a:latin typeface="Calibri" pitchFamily="34" charset="0"/>
              </a:rPr>
              <a:t>with</a:t>
            </a:r>
            <a:r>
              <a:rPr lang="fr-FR" sz="2400" dirty="0" smtClean="0">
                <a:latin typeface="Calibri" pitchFamily="34" charset="0"/>
              </a:rPr>
              <a:t> people </a:t>
            </a:r>
            <a:r>
              <a:rPr lang="fr-FR" sz="2400" dirty="0" err="1" smtClean="0">
                <a:latin typeface="Calibri" pitchFamily="34" charset="0"/>
              </a:rPr>
              <a:t>from</a:t>
            </a:r>
            <a:r>
              <a:rPr lang="fr-FR" sz="2400" dirty="0" smtClean="0">
                <a:latin typeface="Calibri" pitchFamily="34" charset="0"/>
              </a:rPr>
              <a:t> S4,</a:t>
            </a:r>
            <a:r>
              <a:rPr lang="fr-FR" sz="2400" dirty="0" err="1" smtClean="0">
                <a:latin typeface="Calibri" pitchFamily="34" charset="0"/>
              </a:rPr>
              <a:t>Vertecs</a:t>
            </a:r>
            <a:r>
              <a:rPr lang="fr-FR" sz="2400" dirty="0" smtClean="0">
                <a:latin typeface="Calibri" pitchFamily="34" charset="0"/>
              </a:rPr>
              <a:t>, </a:t>
            </a:r>
            <a:r>
              <a:rPr lang="fr-FR" sz="2400" dirty="0" err="1" smtClean="0">
                <a:latin typeface="Calibri" pitchFamily="34" charset="0"/>
              </a:rPr>
              <a:t>already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started</a:t>
            </a:r>
            <a:r>
              <a:rPr lang="fr-FR" sz="2400" dirty="0" smtClean="0">
                <a:latin typeface="Calibri" pitchFamily="34" charset="0"/>
              </a:rPr>
              <a:t>, </a:t>
            </a:r>
            <a:r>
              <a:rPr lang="fr-FR" sz="2400" dirty="0" err="1" smtClean="0">
                <a:latin typeface="Calibri" pitchFamily="34" charset="0"/>
              </a:rPr>
              <a:t>continuing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within</a:t>
            </a:r>
            <a:r>
              <a:rPr lang="fr-FR" sz="2400" dirty="0" smtClean="0">
                <a:latin typeface="Calibri" pitchFamily="34" charset="0"/>
              </a:rPr>
              <a:t> the new team.</a:t>
            </a:r>
          </a:p>
          <a:p>
            <a:pPr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endParaRPr lang="fr-FR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Example: Dell Supply Chain</a:t>
            </a:r>
            <a:br>
              <a:rPr lang="fr-FR" smtClean="0"/>
            </a:br>
            <a:endParaRPr lang="fr-FR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5725" y="1725613"/>
            <a:ext cx="9020175" cy="3413125"/>
            <a:chOff x="54" y="1087"/>
            <a:chExt cx="5682" cy="2150"/>
          </a:xfrm>
        </p:grpSpPr>
        <p:pic>
          <p:nvPicPr>
            <p:cNvPr id="75814" name="Picture 4" descr="del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" y="1087"/>
              <a:ext cx="2568" cy="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815" name="Picture 5" descr="2006_HowDellDoesI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0" y="1096"/>
              <a:ext cx="3046" cy="2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5780" name="Rectangle 6"/>
          <p:cNvSpPr>
            <a:spLocks noChangeArrowheads="1"/>
          </p:cNvSpPr>
          <p:nvPr/>
        </p:nvSpPr>
        <p:spPr bwMode="auto">
          <a:xfrm>
            <a:off x="933450" y="1025525"/>
            <a:ext cx="8077200" cy="4757738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80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646238" y="1011238"/>
            <a:ext cx="6557963" cy="4586288"/>
            <a:chOff x="1378" y="875"/>
            <a:chExt cx="4131" cy="2889"/>
          </a:xfrm>
        </p:grpSpPr>
        <p:sp>
          <p:nvSpPr>
            <p:cNvPr id="75789" name="Text Box 8"/>
            <p:cNvSpPr txBox="1">
              <a:spLocks noChangeArrowheads="1"/>
            </p:cNvSpPr>
            <p:nvPr/>
          </p:nvSpPr>
          <p:spPr bwMode="auto">
            <a:xfrm>
              <a:off x="4395" y="3439"/>
              <a:ext cx="1112" cy="23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Bank</a:t>
              </a: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616" y="1971"/>
              <a:ext cx="1112" cy="1793"/>
              <a:chOff x="2616" y="1971"/>
              <a:chExt cx="1112" cy="1793"/>
            </a:xfrm>
          </p:grpSpPr>
          <p:sp>
            <p:nvSpPr>
              <p:cNvPr id="75811" name="Text Box 10"/>
              <p:cNvSpPr txBox="1">
                <a:spLocks noChangeArrowheads="1"/>
              </p:cNvSpPr>
              <p:nvPr/>
            </p:nvSpPr>
            <p:spPr bwMode="auto">
              <a:xfrm>
                <a:off x="2616" y="3357"/>
                <a:ext cx="1112" cy="40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Dell </a:t>
                </a:r>
              </a:p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Web store</a:t>
                </a:r>
              </a:p>
            </p:txBody>
          </p:sp>
          <p:sp>
            <p:nvSpPr>
              <p:cNvPr id="75812" name="Text Box 11"/>
              <p:cNvSpPr txBox="1">
                <a:spLocks noChangeArrowheads="1"/>
              </p:cNvSpPr>
              <p:nvPr/>
            </p:nvSpPr>
            <p:spPr bwMode="auto">
              <a:xfrm>
                <a:off x="2616" y="2674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Plant</a:t>
                </a:r>
              </a:p>
            </p:txBody>
          </p:sp>
          <p:sp>
            <p:nvSpPr>
              <p:cNvPr id="75813" name="Text Box 12"/>
              <p:cNvSpPr txBox="1">
                <a:spLocks noChangeArrowheads="1"/>
              </p:cNvSpPr>
              <p:nvPr/>
            </p:nvSpPr>
            <p:spPr bwMode="auto">
              <a:xfrm>
                <a:off x="2616" y="1971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Revolver</a:t>
                </a:r>
              </a:p>
            </p:txBody>
          </p:sp>
        </p:grpSp>
        <p:sp>
          <p:nvSpPr>
            <p:cNvPr id="75791" name="Text Box 14"/>
            <p:cNvSpPr txBox="1">
              <a:spLocks noChangeArrowheads="1"/>
            </p:cNvSpPr>
            <p:nvPr/>
          </p:nvSpPr>
          <p:spPr bwMode="auto">
            <a:xfrm>
              <a:off x="4397" y="2329"/>
              <a:ext cx="1112" cy="58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Dell system level supervisor</a:t>
              </a:r>
            </a:p>
          </p:txBody>
        </p: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2206" y="875"/>
              <a:ext cx="1520" cy="641"/>
              <a:chOff x="2608" y="1133"/>
              <a:chExt cx="1520" cy="641"/>
            </a:xfrm>
          </p:grpSpPr>
          <p:sp>
            <p:nvSpPr>
              <p:cNvPr id="75807" name="Text Box 17"/>
              <p:cNvSpPr txBox="1">
                <a:spLocks noChangeArrowheads="1"/>
              </p:cNvSpPr>
              <p:nvPr/>
            </p:nvSpPr>
            <p:spPr bwMode="auto">
              <a:xfrm>
                <a:off x="2608" y="1133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Supplier</a:t>
                </a:r>
              </a:p>
            </p:txBody>
          </p:sp>
          <p:sp>
            <p:nvSpPr>
              <p:cNvPr id="75808" name="Text Box 18"/>
              <p:cNvSpPr txBox="1">
                <a:spLocks noChangeArrowheads="1"/>
              </p:cNvSpPr>
              <p:nvPr/>
            </p:nvSpPr>
            <p:spPr bwMode="auto">
              <a:xfrm>
                <a:off x="2744" y="1269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Supplier</a:t>
                </a:r>
              </a:p>
            </p:txBody>
          </p:sp>
          <p:sp>
            <p:nvSpPr>
              <p:cNvPr id="75809" name="Text Box 19"/>
              <p:cNvSpPr txBox="1">
                <a:spLocks noChangeArrowheads="1"/>
              </p:cNvSpPr>
              <p:nvPr/>
            </p:nvSpPr>
            <p:spPr bwMode="auto">
              <a:xfrm>
                <a:off x="2880" y="1405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Supplier</a:t>
                </a:r>
              </a:p>
            </p:txBody>
          </p:sp>
          <p:sp>
            <p:nvSpPr>
              <p:cNvPr id="75810" name="Text Box 20"/>
              <p:cNvSpPr txBox="1">
                <a:spLocks noChangeArrowheads="1"/>
              </p:cNvSpPr>
              <p:nvPr/>
            </p:nvSpPr>
            <p:spPr bwMode="auto">
              <a:xfrm>
                <a:off x="3016" y="1541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Supplier</a:t>
                </a:r>
              </a:p>
            </p:txBody>
          </p:sp>
        </p:grpSp>
        <p:sp>
          <p:nvSpPr>
            <p:cNvPr id="75794" name="Text Box 21"/>
            <p:cNvSpPr txBox="1">
              <a:spLocks noChangeArrowheads="1"/>
            </p:cNvSpPr>
            <p:nvPr/>
          </p:nvSpPr>
          <p:spPr bwMode="auto">
            <a:xfrm>
              <a:off x="1378" y="1969"/>
              <a:ext cx="1112" cy="23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Revolver</a:t>
              </a:r>
            </a:p>
          </p:txBody>
        </p:sp>
        <p:sp>
          <p:nvSpPr>
            <p:cNvPr id="75795" name="Line 22"/>
            <p:cNvSpPr>
              <a:spLocks noChangeShapeType="1"/>
            </p:cNvSpPr>
            <p:nvPr/>
          </p:nvSpPr>
          <p:spPr bwMode="auto">
            <a:xfrm flipH="1">
              <a:off x="2060" y="2787"/>
              <a:ext cx="541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796" name="Line 23"/>
            <p:cNvSpPr>
              <a:spLocks noChangeShapeType="1"/>
            </p:cNvSpPr>
            <p:nvPr/>
          </p:nvSpPr>
          <p:spPr bwMode="auto">
            <a:xfrm>
              <a:off x="1695" y="3551"/>
              <a:ext cx="937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797" name="Line 24"/>
            <p:cNvSpPr>
              <a:spLocks noChangeShapeType="1"/>
            </p:cNvSpPr>
            <p:nvPr/>
          </p:nvSpPr>
          <p:spPr bwMode="auto">
            <a:xfrm>
              <a:off x="2353" y="2219"/>
              <a:ext cx="593" cy="431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798" name="Line 25"/>
            <p:cNvSpPr>
              <a:spLocks noChangeShapeType="1"/>
            </p:cNvSpPr>
            <p:nvPr/>
          </p:nvSpPr>
          <p:spPr bwMode="auto">
            <a:xfrm>
              <a:off x="3716" y="3560"/>
              <a:ext cx="675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799" name="Line 26"/>
            <p:cNvSpPr>
              <a:spLocks noChangeShapeType="1"/>
            </p:cNvSpPr>
            <p:nvPr/>
          </p:nvSpPr>
          <p:spPr bwMode="auto">
            <a:xfrm rot="-5400000">
              <a:off x="2958" y="3132"/>
              <a:ext cx="436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0" name="Line 27"/>
            <p:cNvSpPr>
              <a:spLocks noChangeShapeType="1"/>
            </p:cNvSpPr>
            <p:nvPr/>
          </p:nvSpPr>
          <p:spPr bwMode="auto">
            <a:xfrm rot="-5400000">
              <a:off x="2962" y="2434"/>
              <a:ext cx="436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1" name="Line 28"/>
            <p:cNvSpPr>
              <a:spLocks noChangeShapeType="1"/>
            </p:cNvSpPr>
            <p:nvPr/>
          </p:nvSpPr>
          <p:spPr bwMode="auto">
            <a:xfrm rot="-5400000">
              <a:off x="2960" y="1748"/>
              <a:ext cx="436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2" name="Line 29"/>
            <p:cNvSpPr>
              <a:spLocks noChangeShapeType="1"/>
            </p:cNvSpPr>
            <p:nvPr/>
          </p:nvSpPr>
          <p:spPr bwMode="auto">
            <a:xfrm rot="16200000" flipH="1">
              <a:off x="1324" y="3050"/>
              <a:ext cx="250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3" name="Line 30"/>
            <p:cNvSpPr>
              <a:spLocks noChangeShapeType="1"/>
            </p:cNvSpPr>
            <p:nvPr/>
          </p:nvSpPr>
          <p:spPr bwMode="auto">
            <a:xfrm>
              <a:off x="3732" y="2791"/>
              <a:ext cx="669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prstDash val="sysDot"/>
              <a:round/>
              <a:headEnd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4" name="Freeform 31"/>
            <p:cNvSpPr>
              <a:spLocks/>
            </p:cNvSpPr>
            <p:nvPr/>
          </p:nvSpPr>
          <p:spPr bwMode="auto">
            <a:xfrm>
              <a:off x="3740" y="2089"/>
              <a:ext cx="973" cy="238"/>
            </a:xfrm>
            <a:custGeom>
              <a:avLst/>
              <a:gdLst>
                <a:gd name="T0" fmla="*/ 0 w 973"/>
                <a:gd name="T1" fmla="*/ 0 h 238"/>
                <a:gd name="T2" fmla="*/ 973 w 973"/>
                <a:gd name="T3" fmla="*/ 0 h 238"/>
                <a:gd name="T4" fmla="*/ 972 w 973"/>
                <a:gd name="T5" fmla="*/ 238 h 238"/>
                <a:gd name="T6" fmla="*/ 0 60000 65536"/>
                <a:gd name="T7" fmla="*/ 0 60000 65536"/>
                <a:gd name="T8" fmla="*/ 0 60000 65536"/>
                <a:gd name="T9" fmla="*/ 0 w 973"/>
                <a:gd name="T10" fmla="*/ 0 h 238"/>
                <a:gd name="T11" fmla="*/ 973 w 973"/>
                <a:gd name="T12" fmla="*/ 238 h 2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73" h="238">
                  <a:moveTo>
                    <a:pt x="0" y="0"/>
                  </a:moveTo>
                  <a:lnTo>
                    <a:pt x="973" y="0"/>
                  </a:lnTo>
                  <a:lnTo>
                    <a:pt x="972" y="238"/>
                  </a:lnTo>
                </a:path>
              </a:pathLst>
            </a:custGeom>
            <a:noFill/>
            <a:ln w="31750" cap="flat">
              <a:solidFill>
                <a:srgbClr val="FFFF00"/>
              </a:solidFill>
              <a:prstDash val="sysDot"/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5" name="Freeform 32"/>
            <p:cNvSpPr>
              <a:spLocks/>
            </p:cNvSpPr>
            <p:nvPr/>
          </p:nvSpPr>
          <p:spPr bwMode="auto">
            <a:xfrm>
              <a:off x="3525" y="1513"/>
              <a:ext cx="1671" cy="814"/>
            </a:xfrm>
            <a:custGeom>
              <a:avLst/>
              <a:gdLst>
                <a:gd name="T0" fmla="*/ 1670 w 1671"/>
                <a:gd name="T1" fmla="*/ 814 h 814"/>
                <a:gd name="T2" fmla="*/ 1671 w 1671"/>
                <a:gd name="T3" fmla="*/ 250 h 814"/>
                <a:gd name="T4" fmla="*/ 1 w 1671"/>
                <a:gd name="T5" fmla="*/ 250 h 814"/>
                <a:gd name="T6" fmla="*/ 0 w 1671"/>
                <a:gd name="T7" fmla="*/ 0 h 8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71"/>
                <a:gd name="T13" fmla="*/ 0 h 814"/>
                <a:gd name="T14" fmla="*/ 1671 w 1671"/>
                <a:gd name="T15" fmla="*/ 814 h 8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71" h="814">
                  <a:moveTo>
                    <a:pt x="1670" y="814"/>
                  </a:moveTo>
                  <a:lnTo>
                    <a:pt x="1671" y="250"/>
                  </a:lnTo>
                  <a:lnTo>
                    <a:pt x="1" y="250"/>
                  </a:lnTo>
                  <a:lnTo>
                    <a:pt x="0" y="0"/>
                  </a:lnTo>
                </a:path>
              </a:pathLst>
            </a:custGeom>
            <a:noFill/>
            <a:ln w="31750" cap="flat">
              <a:solidFill>
                <a:srgbClr val="FFFF00"/>
              </a:solidFill>
              <a:prstDash val="sysDot"/>
              <a:round/>
              <a:headEnd type="none" w="med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6" name="Freeform 33"/>
            <p:cNvSpPr>
              <a:spLocks/>
            </p:cNvSpPr>
            <p:nvPr/>
          </p:nvSpPr>
          <p:spPr bwMode="auto">
            <a:xfrm>
              <a:off x="3529" y="2903"/>
              <a:ext cx="1671" cy="454"/>
            </a:xfrm>
            <a:custGeom>
              <a:avLst/>
              <a:gdLst>
                <a:gd name="T0" fmla="*/ 1667 w 1671"/>
                <a:gd name="T1" fmla="*/ 0 h 454"/>
                <a:gd name="T2" fmla="*/ 1671 w 1671"/>
                <a:gd name="T3" fmla="*/ 204 h 454"/>
                <a:gd name="T4" fmla="*/ 1 w 1671"/>
                <a:gd name="T5" fmla="*/ 204 h 454"/>
                <a:gd name="T6" fmla="*/ 0 w 1671"/>
                <a:gd name="T7" fmla="*/ 454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71"/>
                <a:gd name="T13" fmla="*/ 0 h 454"/>
                <a:gd name="T14" fmla="*/ 1671 w 1671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71" h="454">
                  <a:moveTo>
                    <a:pt x="1667" y="0"/>
                  </a:moveTo>
                  <a:lnTo>
                    <a:pt x="1671" y="204"/>
                  </a:lnTo>
                  <a:lnTo>
                    <a:pt x="1" y="204"/>
                  </a:lnTo>
                  <a:lnTo>
                    <a:pt x="0" y="454"/>
                  </a:lnTo>
                </a:path>
              </a:pathLst>
            </a:custGeom>
            <a:noFill/>
            <a:ln w="31750" cap="flat">
              <a:solidFill>
                <a:srgbClr val="FFFF00"/>
              </a:solidFill>
              <a:prstDash val="sysDot"/>
              <a:round/>
              <a:headEnd type="none" w="med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e 39"/>
          <p:cNvGrpSpPr/>
          <p:nvPr/>
        </p:nvGrpSpPr>
        <p:grpSpPr>
          <a:xfrm>
            <a:off x="2728913" y="1198563"/>
            <a:ext cx="6330950" cy="3871912"/>
            <a:chOff x="2728913" y="1198563"/>
            <a:chExt cx="6330950" cy="3871912"/>
          </a:xfrm>
        </p:grpSpPr>
        <p:sp>
          <p:nvSpPr>
            <p:cNvPr id="75782" name="Text Box 34"/>
            <p:cNvSpPr txBox="1">
              <a:spLocks noChangeArrowheads="1"/>
            </p:cNvSpPr>
            <p:nvPr/>
          </p:nvSpPr>
          <p:spPr bwMode="auto">
            <a:xfrm>
              <a:off x="3027363" y="4424363"/>
              <a:ext cx="1008062" cy="646112"/>
            </a:xfrm>
            <a:prstGeom prst="rect">
              <a:avLst/>
            </a:prstGeom>
            <a:solidFill>
              <a:srgbClr val="00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Order Form</a:t>
              </a:r>
            </a:p>
          </p:txBody>
        </p:sp>
        <p:sp>
          <p:nvSpPr>
            <p:cNvPr id="75783" name="Text Box 35"/>
            <p:cNvSpPr txBox="1">
              <a:spLocks noChangeArrowheads="1"/>
            </p:cNvSpPr>
            <p:nvPr/>
          </p:nvSpPr>
          <p:spPr bwMode="auto">
            <a:xfrm>
              <a:off x="7704138" y="2713038"/>
              <a:ext cx="1355725" cy="646112"/>
            </a:xfrm>
            <a:prstGeom prst="rect">
              <a:avLst/>
            </a:prstGeom>
            <a:solidFill>
              <a:srgbClr val="00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Policies &amp; algorithms</a:t>
              </a:r>
            </a:p>
          </p:txBody>
        </p:sp>
        <p:sp>
          <p:nvSpPr>
            <p:cNvPr id="75784" name="Text Box 36"/>
            <p:cNvSpPr txBox="1">
              <a:spLocks noChangeArrowheads="1"/>
            </p:cNvSpPr>
            <p:nvPr/>
          </p:nvSpPr>
          <p:spPr bwMode="auto">
            <a:xfrm>
              <a:off x="2728913" y="2368550"/>
              <a:ext cx="1222375" cy="646113"/>
            </a:xfrm>
            <a:prstGeom prst="rect">
              <a:avLst/>
            </a:prstGeom>
            <a:solidFill>
              <a:srgbClr val="00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 dirty="0" err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Inventory</a:t>
              </a:r>
              <a:r>
                <a:rPr lang="fr-FR" sz="18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Bases</a:t>
              </a:r>
            </a:p>
          </p:txBody>
        </p:sp>
        <p:sp>
          <p:nvSpPr>
            <p:cNvPr id="75785" name="Text Box 37"/>
            <p:cNvSpPr txBox="1">
              <a:spLocks noChangeArrowheads="1"/>
            </p:cNvSpPr>
            <p:nvPr/>
          </p:nvSpPr>
          <p:spPr bwMode="auto">
            <a:xfrm>
              <a:off x="5040313" y="1198563"/>
              <a:ext cx="1355725" cy="646112"/>
            </a:xfrm>
            <a:prstGeom prst="rect">
              <a:avLst/>
            </a:prstGeom>
            <a:solidFill>
              <a:srgbClr val="00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Policies &amp; algorithms</a:t>
              </a:r>
            </a:p>
          </p:txBody>
        </p:sp>
      </p:grpSp>
      <p:sp>
        <p:nvSpPr>
          <p:cNvPr id="75788" name="Text Box 14"/>
          <p:cNvSpPr txBox="1">
            <a:spLocks noChangeArrowheads="1"/>
          </p:cNvSpPr>
          <p:nvPr/>
        </p:nvSpPr>
        <p:spPr bwMode="auto">
          <a:xfrm>
            <a:off x="939800" y="3867150"/>
            <a:ext cx="1765300" cy="379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Shipping (UPS)</a:t>
            </a:r>
          </a:p>
        </p:txBody>
      </p:sp>
      <p:pic>
        <p:nvPicPr>
          <p:cNvPr id="43" name="Image 42" descr="Smil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4714884"/>
            <a:ext cx="1285884" cy="10287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Example: Dell Supply Chain</a:t>
            </a:r>
            <a:br>
              <a:rPr lang="fr-FR" smtClean="0"/>
            </a:br>
            <a:endParaRPr lang="fr-FR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5725" y="1725613"/>
            <a:ext cx="9020175" cy="3413125"/>
            <a:chOff x="54" y="1087"/>
            <a:chExt cx="5682" cy="2150"/>
          </a:xfrm>
        </p:grpSpPr>
        <p:pic>
          <p:nvPicPr>
            <p:cNvPr id="91166" name="Picture 4" descr="del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" y="1087"/>
              <a:ext cx="2568" cy="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167" name="Picture 5" descr="2006_HowDellDoesI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0" y="1096"/>
              <a:ext cx="3046" cy="2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1140" name="Rectangle 7"/>
          <p:cNvSpPr>
            <a:spLocks noChangeArrowheads="1"/>
          </p:cNvSpPr>
          <p:nvPr/>
        </p:nvSpPr>
        <p:spPr bwMode="auto">
          <a:xfrm>
            <a:off x="933450" y="1025525"/>
            <a:ext cx="7269163" cy="4757738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sz="1800"/>
          </a:p>
        </p:txBody>
      </p:sp>
      <p:sp>
        <p:nvSpPr>
          <p:cNvPr id="91141" name="Text Box 9"/>
          <p:cNvSpPr txBox="1">
            <a:spLocks noChangeArrowheads="1"/>
          </p:cNvSpPr>
          <p:nvPr/>
        </p:nvSpPr>
        <p:spPr bwMode="auto">
          <a:xfrm>
            <a:off x="6435725" y="5081588"/>
            <a:ext cx="1765300" cy="369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Bank</a:t>
            </a: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611563" y="2751138"/>
            <a:ext cx="1765300" cy="2846387"/>
            <a:chOff x="2616" y="1971"/>
            <a:chExt cx="1112" cy="1793"/>
          </a:xfrm>
        </p:grpSpPr>
        <p:sp>
          <p:nvSpPr>
            <p:cNvPr id="91163" name="Text Box 11"/>
            <p:cNvSpPr txBox="1">
              <a:spLocks noChangeArrowheads="1"/>
            </p:cNvSpPr>
            <p:nvPr/>
          </p:nvSpPr>
          <p:spPr bwMode="auto">
            <a:xfrm>
              <a:off x="2616" y="3357"/>
              <a:ext cx="1112" cy="40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Dell </a:t>
              </a:r>
            </a:p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Web store</a:t>
              </a:r>
            </a:p>
          </p:txBody>
        </p:sp>
        <p:sp>
          <p:nvSpPr>
            <p:cNvPr id="91164" name="Text Box 12"/>
            <p:cNvSpPr txBox="1">
              <a:spLocks noChangeArrowheads="1"/>
            </p:cNvSpPr>
            <p:nvPr/>
          </p:nvSpPr>
          <p:spPr bwMode="auto">
            <a:xfrm>
              <a:off x="2616" y="2674"/>
              <a:ext cx="1112" cy="23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Plant</a:t>
              </a:r>
            </a:p>
          </p:txBody>
        </p:sp>
        <p:sp>
          <p:nvSpPr>
            <p:cNvPr id="91165" name="Text Box 13"/>
            <p:cNvSpPr txBox="1">
              <a:spLocks noChangeArrowheads="1"/>
            </p:cNvSpPr>
            <p:nvPr/>
          </p:nvSpPr>
          <p:spPr bwMode="auto">
            <a:xfrm>
              <a:off x="2616" y="1971"/>
              <a:ext cx="1112" cy="23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Revolver</a:t>
              </a:r>
            </a:p>
          </p:txBody>
        </p:sp>
      </p:grpSp>
      <p:sp>
        <p:nvSpPr>
          <p:cNvPr id="91143" name="Text Box 15"/>
          <p:cNvSpPr txBox="1">
            <a:spLocks noChangeArrowheads="1"/>
          </p:cNvSpPr>
          <p:nvPr/>
        </p:nvSpPr>
        <p:spPr bwMode="auto">
          <a:xfrm>
            <a:off x="6438900" y="3319463"/>
            <a:ext cx="1765300" cy="923925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Dell system level supervisor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960688" y="1011238"/>
            <a:ext cx="2413000" cy="1017588"/>
            <a:chOff x="2608" y="1133"/>
            <a:chExt cx="1520" cy="641"/>
          </a:xfrm>
          <a:solidFill>
            <a:srgbClr val="FFFF99"/>
          </a:solidFill>
        </p:grpSpPr>
        <p:sp>
          <p:nvSpPr>
            <p:cNvPr id="69658" name="Text Box 18"/>
            <p:cNvSpPr txBox="1">
              <a:spLocks noChangeArrowheads="1"/>
            </p:cNvSpPr>
            <p:nvPr/>
          </p:nvSpPr>
          <p:spPr bwMode="auto">
            <a:xfrm>
              <a:off x="2608" y="1133"/>
              <a:ext cx="1112" cy="233"/>
            </a:xfrm>
            <a:prstGeom prst="rect">
              <a:avLst/>
            </a:prstGeom>
            <a:grpFill/>
            <a:ln w="9525">
              <a:solidFill>
                <a:srgbClr val="FFFF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800" b="1">
                  <a:solidFill>
                    <a:schemeClr val="accent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Supplier</a:t>
              </a:r>
            </a:p>
          </p:txBody>
        </p:sp>
        <p:sp>
          <p:nvSpPr>
            <p:cNvPr id="69659" name="Text Box 19"/>
            <p:cNvSpPr txBox="1">
              <a:spLocks noChangeArrowheads="1"/>
            </p:cNvSpPr>
            <p:nvPr/>
          </p:nvSpPr>
          <p:spPr bwMode="auto">
            <a:xfrm>
              <a:off x="2744" y="1269"/>
              <a:ext cx="1112" cy="233"/>
            </a:xfrm>
            <a:prstGeom prst="rect">
              <a:avLst/>
            </a:prstGeom>
            <a:grpFill/>
            <a:ln w="9525">
              <a:solidFill>
                <a:srgbClr val="FFFF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800" b="1">
                  <a:solidFill>
                    <a:schemeClr val="accent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Supplier</a:t>
              </a:r>
            </a:p>
          </p:txBody>
        </p:sp>
        <p:sp>
          <p:nvSpPr>
            <p:cNvPr id="69660" name="Text Box 20"/>
            <p:cNvSpPr txBox="1">
              <a:spLocks noChangeArrowheads="1"/>
            </p:cNvSpPr>
            <p:nvPr/>
          </p:nvSpPr>
          <p:spPr bwMode="auto">
            <a:xfrm>
              <a:off x="2880" y="1405"/>
              <a:ext cx="1112" cy="233"/>
            </a:xfrm>
            <a:prstGeom prst="rect">
              <a:avLst/>
            </a:prstGeom>
            <a:grpFill/>
            <a:ln w="9525">
              <a:solidFill>
                <a:srgbClr val="FFFF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800" b="1">
                  <a:solidFill>
                    <a:schemeClr val="accent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Supplier</a:t>
              </a:r>
            </a:p>
          </p:txBody>
        </p:sp>
        <p:sp>
          <p:nvSpPr>
            <p:cNvPr id="69661" name="Text Box 21"/>
            <p:cNvSpPr txBox="1">
              <a:spLocks noChangeArrowheads="1"/>
            </p:cNvSpPr>
            <p:nvPr/>
          </p:nvSpPr>
          <p:spPr bwMode="auto">
            <a:xfrm>
              <a:off x="3016" y="1541"/>
              <a:ext cx="1112" cy="233"/>
            </a:xfrm>
            <a:prstGeom prst="rect">
              <a:avLst/>
            </a:prstGeom>
            <a:grpFill/>
            <a:ln w="9525">
              <a:solidFill>
                <a:srgbClr val="FFFF99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800" b="1">
                  <a:solidFill>
                    <a:schemeClr val="accent1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Supplier</a:t>
              </a:r>
            </a:p>
          </p:txBody>
        </p:sp>
      </p:grpSp>
      <p:sp>
        <p:nvSpPr>
          <p:cNvPr id="91146" name="Text Box 22"/>
          <p:cNvSpPr txBox="1">
            <a:spLocks noChangeArrowheads="1"/>
          </p:cNvSpPr>
          <p:nvPr/>
        </p:nvSpPr>
        <p:spPr bwMode="auto">
          <a:xfrm>
            <a:off x="1646238" y="2747963"/>
            <a:ext cx="1765300" cy="369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Revolver</a:t>
            </a:r>
          </a:p>
        </p:txBody>
      </p:sp>
      <p:sp>
        <p:nvSpPr>
          <p:cNvPr id="91147" name="Line 23"/>
          <p:cNvSpPr>
            <a:spLocks noChangeShapeType="1"/>
          </p:cNvSpPr>
          <p:nvPr/>
        </p:nvSpPr>
        <p:spPr bwMode="auto">
          <a:xfrm flipH="1">
            <a:off x="2728913" y="4046538"/>
            <a:ext cx="858837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48" name="Line 24"/>
          <p:cNvSpPr>
            <a:spLocks noChangeShapeType="1"/>
          </p:cNvSpPr>
          <p:nvPr/>
        </p:nvSpPr>
        <p:spPr bwMode="auto">
          <a:xfrm>
            <a:off x="2149475" y="5259388"/>
            <a:ext cx="1487488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49" name="Line 25"/>
          <p:cNvSpPr>
            <a:spLocks noChangeShapeType="1"/>
          </p:cNvSpPr>
          <p:nvPr/>
        </p:nvSpPr>
        <p:spPr bwMode="auto">
          <a:xfrm>
            <a:off x="3194050" y="3144838"/>
            <a:ext cx="941388" cy="684212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0" name="Line 26"/>
          <p:cNvSpPr>
            <a:spLocks noChangeShapeType="1"/>
          </p:cNvSpPr>
          <p:nvPr/>
        </p:nvSpPr>
        <p:spPr bwMode="auto">
          <a:xfrm>
            <a:off x="5357813" y="5273675"/>
            <a:ext cx="1071562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1" name="Line 27"/>
          <p:cNvSpPr>
            <a:spLocks noChangeShapeType="1"/>
          </p:cNvSpPr>
          <p:nvPr/>
        </p:nvSpPr>
        <p:spPr bwMode="auto">
          <a:xfrm rot="-5400000">
            <a:off x="4154488" y="4594225"/>
            <a:ext cx="692150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2" name="Line 28"/>
          <p:cNvSpPr>
            <a:spLocks noChangeShapeType="1"/>
          </p:cNvSpPr>
          <p:nvPr/>
        </p:nvSpPr>
        <p:spPr bwMode="auto">
          <a:xfrm rot="-5400000">
            <a:off x="4160838" y="3486150"/>
            <a:ext cx="692150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3" name="Line 29"/>
          <p:cNvSpPr>
            <a:spLocks noChangeShapeType="1"/>
          </p:cNvSpPr>
          <p:nvPr/>
        </p:nvSpPr>
        <p:spPr bwMode="auto">
          <a:xfrm rot="-5400000">
            <a:off x="4157663" y="2397125"/>
            <a:ext cx="692150" cy="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4" name="Line 30"/>
          <p:cNvSpPr>
            <a:spLocks noChangeShapeType="1"/>
          </p:cNvSpPr>
          <p:nvPr/>
        </p:nvSpPr>
        <p:spPr bwMode="auto">
          <a:xfrm rot="16200000" flipH="1">
            <a:off x="1560512" y="4464051"/>
            <a:ext cx="396875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5" name="Line 31"/>
          <p:cNvSpPr>
            <a:spLocks noChangeShapeType="1"/>
          </p:cNvSpPr>
          <p:nvPr/>
        </p:nvSpPr>
        <p:spPr bwMode="auto">
          <a:xfrm>
            <a:off x="5383213" y="4052888"/>
            <a:ext cx="1062037" cy="0"/>
          </a:xfrm>
          <a:prstGeom prst="line">
            <a:avLst/>
          </a:prstGeom>
          <a:noFill/>
          <a:ln w="31750">
            <a:solidFill>
              <a:srgbClr val="FFFF99"/>
            </a:solidFill>
            <a:prstDash val="sysDot"/>
            <a:round/>
            <a:headEnd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6" name="Freeform 32"/>
          <p:cNvSpPr>
            <a:spLocks/>
          </p:cNvSpPr>
          <p:nvPr/>
        </p:nvSpPr>
        <p:spPr bwMode="auto">
          <a:xfrm>
            <a:off x="5395913" y="2938463"/>
            <a:ext cx="1544637" cy="377825"/>
          </a:xfrm>
          <a:custGeom>
            <a:avLst/>
            <a:gdLst>
              <a:gd name="T0" fmla="*/ 0 w 973"/>
              <a:gd name="T1" fmla="*/ 0 h 238"/>
              <a:gd name="T2" fmla="*/ 2147483647 w 973"/>
              <a:gd name="T3" fmla="*/ 0 h 238"/>
              <a:gd name="T4" fmla="*/ 2147483647 w 973"/>
              <a:gd name="T5" fmla="*/ 2147483647 h 238"/>
              <a:gd name="T6" fmla="*/ 0 60000 65536"/>
              <a:gd name="T7" fmla="*/ 0 60000 65536"/>
              <a:gd name="T8" fmla="*/ 0 60000 65536"/>
              <a:gd name="T9" fmla="*/ 0 w 973"/>
              <a:gd name="T10" fmla="*/ 0 h 238"/>
              <a:gd name="T11" fmla="*/ 973 w 973"/>
              <a:gd name="T12" fmla="*/ 238 h 2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73" h="238">
                <a:moveTo>
                  <a:pt x="0" y="0"/>
                </a:moveTo>
                <a:lnTo>
                  <a:pt x="973" y="0"/>
                </a:lnTo>
                <a:lnTo>
                  <a:pt x="972" y="238"/>
                </a:lnTo>
              </a:path>
            </a:pathLst>
          </a:custGeom>
          <a:noFill/>
          <a:ln w="31750" cap="flat">
            <a:solidFill>
              <a:srgbClr val="FFFF99"/>
            </a:solidFill>
            <a:prstDash val="sysDot"/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7" name="Freeform 33"/>
          <p:cNvSpPr>
            <a:spLocks/>
          </p:cNvSpPr>
          <p:nvPr/>
        </p:nvSpPr>
        <p:spPr bwMode="auto">
          <a:xfrm>
            <a:off x="5054600" y="2024063"/>
            <a:ext cx="2652713" cy="1292225"/>
          </a:xfrm>
          <a:custGeom>
            <a:avLst/>
            <a:gdLst>
              <a:gd name="T0" fmla="*/ 2147483647 w 1671"/>
              <a:gd name="T1" fmla="*/ 2147483647 h 814"/>
              <a:gd name="T2" fmla="*/ 2147483647 w 1671"/>
              <a:gd name="T3" fmla="*/ 2147483647 h 814"/>
              <a:gd name="T4" fmla="*/ 2147483647 w 1671"/>
              <a:gd name="T5" fmla="*/ 2147483647 h 814"/>
              <a:gd name="T6" fmla="*/ 0 w 1671"/>
              <a:gd name="T7" fmla="*/ 0 h 814"/>
              <a:gd name="T8" fmla="*/ 0 60000 65536"/>
              <a:gd name="T9" fmla="*/ 0 60000 65536"/>
              <a:gd name="T10" fmla="*/ 0 60000 65536"/>
              <a:gd name="T11" fmla="*/ 0 60000 65536"/>
              <a:gd name="T12" fmla="*/ 0 w 1671"/>
              <a:gd name="T13" fmla="*/ 0 h 814"/>
              <a:gd name="T14" fmla="*/ 1671 w 1671"/>
              <a:gd name="T15" fmla="*/ 814 h 8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71" h="814">
                <a:moveTo>
                  <a:pt x="1670" y="814"/>
                </a:moveTo>
                <a:lnTo>
                  <a:pt x="1671" y="250"/>
                </a:lnTo>
                <a:lnTo>
                  <a:pt x="1" y="250"/>
                </a:lnTo>
                <a:lnTo>
                  <a:pt x="0" y="0"/>
                </a:lnTo>
              </a:path>
            </a:pathLst>
          </a:custGeom>
          <a:noFill/>
          <a:ln w="31750" cap="flat">
            <a:solidFill>
              <a:srgbClr val="FFFF99"/>
            </a:solidFill>
            <a:prstDash val="sysDot"/>
            <a:round/>
            <a:headEnd type="none" w="med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8" name="Freeform 34"/>
          <p:cNvSpPr>
            <a:spLocks/>
          </p:cNvSpPr>
          <p:nvPr/>
        </p:nvSpPr>
        <p:spPr bwMode="auto">
          <a:xfrm>
            <a:off x="5060950" y="4230688"/>
            <a:ext cx="2652713" cy="720725"/>
          </a:xfrm>
          <a:custGeom>
            <a:avLst/>
            <a:gdLst>
              <a:gd name="T0" fmla="*/ 2147483647 w 1671"/>
              <a:gd name="T1" fmla="*/ 0 h 454"/>
              <a:gd name="T2" fmla="*/ 2147483647 w 1671"/>
              <a:gd name="T3" fmla="*/ 2147483647 h 454"/>
              <a:gd name="T4" fmla="*/ 2147483647 w 1671"/>
              <a:gd name="T5" fmla="*/ 2147483647 h 454"/>
              <a:gd name="T6" fmla="*/ 0 w 1671"/>
              <a:gd name="T7" fmla="*/ 2147483647 h 454"/>
              <a:gd name="T8" fmla="*/ 0 60000 65536"/>
              <a:gd name="T9" fmla="*/ 0 60000 65536"/>
              <a:gd name="T10" fmla="*/ 0 60000 65536"/>
              <a:gd name="T11" fmla="*/ 0 60000 65536"/>
              <a:gd name="T12" fmla="*/ 0 w 1671"/>
              <a:gd name="T13" fmla="*/ 0 h 454"/>
              <a:gd name="T14" fmla="*/ 1671 w 1671"/>
              <a:gd name="T15" fmla="*/ 454 h 4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71" h="454">
                <a:moveTo>
                  <a:pt x="1667" y="0"/>
                </a:moveTo>
                <a:lnTo>
                  <a:pt x="1671" y="204"/>
                </a:lnTo>
                <a:lnTo>
                  <a:pt x="1" y="204"/>
                </a:lnTo>
                <a:lnTo>
                  <a:pt x="0" y="454"/>
                </a:lnTo>
              </a:path>
            </a:pathLst>
          </a:custGeom>
          <a:noFill/>
          <a:ln w="31750" cap="flat">
            <a:solidFill>
              <a:srgbClr val="FFFF99"/>
            </a:solidFill>
            <a:prstDash val="sysDot"/>
            <a:round/>
            <a:headEnd type="none" w="med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1159" name="Text Box 14"/>
          <p:cNvSpPr txBox="1">
            <a:spLocks noChangeArrowheads="1"/>
          </p:cNvSpPr>
          <p:nvPr/>
        </p:nvSpPr>
        <p:spPr bwMode="auto">
          <a:xfrm>
            <a:off x="939800" y="3867150"/>
            <a:ext cx="1765300" cy="379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Shipping (UPS)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714348" y="6072206"/>
            <a:ext cx="554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 smtClean="0"/>
              <a:t>Goal</a:t>
            </a:r>
            <a:r>
              <a:rPr lang="fr-FR" dirty="0" smtClean="0"/>
              <a:t> : </a:t>
            </a:r>
            <a:r>
              <a:rPr lang="fr-FR" dirty="0" err="1" smtClean="0"/>
              <a:t>deliver</a:t>
            </a:r>
            <a:r>
              <a:rPr lang="fr-FR" dirty="0" smtClean="0"/>
              <a:t> </a:t>
            </a:r>
            <a:r>
              <a:rPr lang="fr-FR" dirty="0" err="1" smtClean="0"/>
              <a:t>ordered</a:t>
            </a:r>
            <a:r>
              <a:rPr lang="fr-FR" dirty="0" smtClean="0"/>
              <a:t> </a:t>
            </a:r>
            <a:r>
              <a:rPr lang="fr-FR" dirty="0" err="1" smtClean="0"/>
              <a:t>product</a:t>
            </a:r>
            <a:r>
              <a:rPr lang="fr-FR" dirty="0" smtClean="0"/>
              <a:t> </a:t>
            </a:r>
            <a:r>
              <a:rPr lang="fr-FR" dirty="0" err="1" smtClean="0"/>
              <a:t>upon</a:t>
            </a:r>
            <a:r>
              <a:rPr lang="fr-FR" dirty="0" smtClean="0"/>
              <a:t> </a:t>
            </a:r>
            <a:r>
              <a:rPr lang="fr-FR" dirty="0" err="1" smtClean="0"/>
              <a:t>bank</a:t>
            </a:r>
            <a:r>
              <a:rPr lang="fr-FR" dirty="0" smtClean="0"/>
              <a:t> agreement</a:t>
            </a:r>
            <a:endParaRPr lang="fr-FR" dirty="0"/>
          </a:p>
        </p:txBody>
      </p:sp>
      <p:pic>
        <p:nvPicPr>
          <p:cNvPr id="36" name="Image 35" descr="Smil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4714884"/>
            <a:ext cx="1285884" cy="1028708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7572396" y="500063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B050"/>
                </a:solidFill>
                <a:sym typeface="Symbol"/>
              </a:rPr>
              <a:t></a:t>
            </a:r>
            <a:endParaRPr lang="fr-FR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Example: Dell Supply Chain</a:t>
            </a:r>
            <a:br>
              <a:rPr lang="fr-FR" smtClean="0"/>
            </a:br>
            <a:endParaRPr lang="fr-FR" smtClean="0"/>
          </a:p>
        </p:txBody>
      </p:sp>
      <p:pic>
        <p:nvPicPr>
          <p:cNvPr id="92163" name="Picture 4" descr="d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" y="1725613"/>
            <a:ext cx="4076700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4" name="Picture 5" descr="2006_HowDellDoes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0375" y="1739900"/>
            <a:ext cx="48355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5" name="Rectangle 7"/>
          <p:cNvSpPr>
            <a:spLocks noChangeArrowheads="1"/>
          </p:cNvSpPr>
          <p:nvPr/>
        </p:nvSpPr>
        <p:spPr bwMode="auto">
          <a:xfrm>
            <a:off x="933450" y="1025525"/>
            <a:ext cx="7269163" cy="4757738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800"/>
          </a:p>
        </p:txBody>
      </p:sp>
      <p:sp>
        <p:nvSpPr>
          <p:cNvPr id="92166" name="Text Box 9"/>
          <p:cNvSpPr txBox="1">
            <a:spLocks noChangeArrowheads="1"/>
          </p:cNvSpPr>
          <p:nvPr/>
        </p:nvSpPr>
        <p:spPr bwMode="auto">
          <a:xfrm>
            <a:off x="6435725" y="5081588"/>
            <a:ext cx="1765300" cy="3698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Bank</a:t>
            </a:r>
          </a:p>
        </p:txBody>
      </p:sp>
      <p:sp>
        <p:nvSpPr>
          <p:cNvPr id="92167" name="Text Box 11"/>
          <p:cNvSpPr txBox="1">
            <a:spLocks noChangeArrowheads="1"/>
          </p:cNvSpPr>
          <p:nvPr/>
        </p:nvSpPr>
        <p:spPr bwMode="auto">
          <a:xfrm>
            <a:off x="3611563" y="4951413"/>
            <a:ext cx="1765300" cy="646112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Dell </a:t>
            </a:r>
          </a:p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Web store</a:t>
            </a:r>
          </a:p>
        </p:txBody>
      </p:sp>
      <p:sp>
        <p:nvSpPr>
          <p:cNvPr id="92168" name="Text Box 12"/>
          <p:cNvSpPr txBox="1">
            <a:spLocks noChangeArrowheads="1"/>
          </p:cNvSpPr>
          <p:nvPr/>
        </p:nvSpPr>
        <p:spPr bwMode="auto">
          <a:xfrm>
            <a:off x="3611563" y="3867150"/>
            <a:ext cx="1765300" cy="369888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Plant</a:t>
            </a:r>
          </a:p>
        </p:txBody>
      </p:sp>
      <p:sp>
        <p:nvSpPr>
          <p:cNvPr id="92169" name="Text Box 13"/>
          <p:cNvSpPr txBox="1">
            <a:spLocks noChangeArrowheads="1"/>
          </p:cNvSpPr>
          <p:nvPr/>
        </p:nvSpPr>
        <p:spPr bwMode="auto">
          <a:xfrm>
            <a:off x="3611563" y="2751138"/>
            <a:ext cx="1765300" cy="369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Revolver</a:t>
            </a:r>
          </a:p>
        </p:txBody>
      </p:sp>
      <p:sp>
        <p:nvSpPr>
          <p:cNvPr id="92170" name="Text Box 15"/>
          <p:cNvSpPr txBox="1">
            <a:spLocks noChangeArrowheads="1"/>
          </p:cNvSpPr>
          <p:nvPr/>
        </p:nvSpPr>
        <p:spPr bwMode="auto">
          <a:xfrm>
            <a:off x="6438900" y="3319463"/>
            <a:ext cx="1765300" cy="923925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Dell system level supervisor</a:t>
            </a:r>
          </a:p>
        </p:txBody>
      </p:sp>
      <p:sp>
        <p:nvSpPr>
          <p:cNvPr id="92172" name="Text Box 18"/>
          <p:cNvSpPr txBox="1">
            <a:spLocks noChangeArrowheads="1"/>
          </p:cNvSpPr>
          <p:nvPr/>
        </p:nvSpPr>
        <p:spPr bwMode="auto">
          <a:xfrm>
            <a:off x="2960688" y="1011238"/>
            <a:ext cx="1765300" cy="3698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Supplier</a:t>
            </a:r>
          </a:p>
        </p:txBody>
      </p:sp>
      <p:sp>
        <p:nvSpPr>
          <p:cNvPr id="92173" name="Text Box 19"/>
          <p:cNvSpPr txBox="1">
            <a:spLocks noChangeArrowheads="1"/>
          </p:cNvSpPr>
          <p:nvPr/>
        </p:nvSpPr>
        <p:spPr bwMode="auto">
          <a:xfrm>
            <a:off x="3176588" y="1227138"/>
            <a:ext cx="1765300" cy="3698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Supplier</a:t>
            </a:r>
          </a:p>
        </p:txBody>
      </p:sp>
      <p:sp>
        <p:nvSpPr>
          <p:cNvPr id="92174" name="Text Box 20"/>
          <p:cNvSpPr txBox="1">
            <a:spLocks noChangeArrowheads="1"/>
          </p:cNvSpPr>
          <p:nvPr/>
        </p:nvSpPr>
        <p:spPr bwMode="auto">
          <a:xfrm>
            <a:off x="3392488" y="1443038"/>
            <a:ext cx="1765300" cy="3698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Supplier</a:t>
            </a:r>
          </a:p>
        </p:txBody>
      </p:sp>
      <p:sp>
        <p:nvSpPr>
          <p:cNvPr id="92175" name="Text Box 21"/>
          <p:cNvSpPr txBox="1">
            <a:spLocks noChangeArrowheads="1"/>
          </p:cNvSpPr>
          <p:nvPr/>
        </p:nvSpPr>
        <p:spPr bwMode="auto">
          <a:xfrm>
            <a:off x="3608388" y="1658938"/>
            <a:ext cx="1765300" cy="369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Supplier</a:t>
            </a:r>
          </a:p>
        </p:txBody>
      </p:sp>
      <p:sp>
        <p:nvSpPr>
          <p:cNvPr id="92176" name="Text Box 22"/>
          <p:cNvSpPr txBox="1">
            <a:spLocks noChangeArrowheads="1"/>
          </p:cNvSpPr>
          <p:nvPr/>
        </p:nvSpPr>
        <p:spPr bwMode="auto">
          <a:xfrm>
            <a:off x="1646238" y="2747963"/>
            <a:ext cx="1765300" cy="3698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Revolver</a:t>
            </a:r>
          </a:p>
        </p:txBody>
      </p:sp>
      <p:sp>
        <p:nvSpPr>
          <p:cNvPr id="92177" name="Line 23"/>
          <p:cNvSpPr>
            <a:spLocks noChangeShapeType="1"/>
          </p:cNvSpPr>
          <p:nvPr/>
        </p:nvSpPr>
        <p:spPr bwMode="auto">
          <a:xfrm flipH="1">
            <a:off x="2728913" y="4046538"/>
            <a:ext cx="858837" cy="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78" name="Line 24"/>
          <p:cNvSpPr>
            <a:spLocks noChangeShapeType="1"/>
          </p:cNvSpPr>
          <p:nvPr/>
        </p:nvSpPr>
        <p:spPr bwMode="auto">
          <a:xfrm>
            <a:off x="2149475" y="5259388"/>
            <a:ext cx="1487488" cy="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79" name="Line 25"/>
          <p:cNvSpPr>
            <a:spLocks noChangeShapeType="1"/>
          </p:cNvSpPr>
          <p:nvPr/>
        </p:nvSpPr>
        <p:spPr bwMode="auto">
          <a:xfrm>
            <a:off x="3194050" y="3144838"/>
            <a:ext cx="941388" cy="684212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80" name="Line 26"/>
          <p:cNvSpPr>
            <a:spLocks noChangeShapeType="1"/>
          </p:cNvSpPr>
          <p:nvPr/>
        </p:nvSpPr>
        <p:spPr bwMode="auto">
          <a:xfrm>
            <a:off x="5357813" y="5273675"/>
            <a:ext cx="1071562" cy="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81" name="Line 27"/>
          <p:cNvSpPr>
            <a:spLocks noChangeShapeType="1"/>
          </p:cNvSpPr>
          <p:nvPr/>
        </p:nvSpPr>
        <p:spPr bwMode="auto">
          <a:xfrm rot="-5400000">
            <a:off x="4154488" y="4594225"/>
            <a:ext cx="692150" cy="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82" name="Line 28"/>
          <p:cNvSpPr>
            <a:spLocks noChangeShapeType="1"/>
          </p:cNvSpPr>
          <p:nvPr/>
        </p:nvSpPr>
        <p:spPr bwMode="auto">
          <a:xfrm rot="-5400000">
            <a:off x="4160838" y="3486150"/>
            <a:ext cx="692150" cy="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83" name="Line 29"/>
          <p:cNvSpPr>
            <a:spLocks noChangeShapeType="1"/>
          </p:cNvSpPr>
          <p:nvPr/>
        </p:nvSpPr>
        <p:spPr bwMode="auto">
          <a:xfrm rot="-5400000">
            <a:off x="4157663" y="2397125"/>
            <a:ext cx="692150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84" name="Line 30"/>
          <p:cNvSpPr>
            <a:spLocks noChangeShapeType="1"/>
          </p:cNvSpPr>
          <p:nvPr/>
        </p:nvSpPr>
        <p:spPr bwMode="auto">
          <a:xfrm rot="16200000" flipH="1">
            <a:off x="1560512" y="4464051"/>
            <a:ext cx="396875" cy="0"/>
          </a:xfrm>
          <a:prstGeom prst="line">
            <a:avLst/>
          </a:prstGeom>
          <a:noFill/>
          <a:ln w="31750">
            <a:solidFill>
              <a:srgbClr val="FFFF99"/>
            </a:solidFill>
            <a:round/>
            <a:headEnd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85" name="Line 31"/>
          <p:cNvSpPr>
            <a:spLocks noChangeShapeType="1"/>
          </p:cNvSpPr>
          <p:nvPr/>
        </p:nvSpPr>
        <p:spPr bwMode="auto">
          <a:xfrm>
            <a:off x="5383213" y="4052888"/>
            <a:ext cx="1062037" cy="0"/>
          </a:xfrm>
          <a:prstGeom prst="line">
            <a:avLst/>
          </a:prstGeom>
          <a:noFill/>
          <a:ln w="31750">
            <a:solidFill>
              <a:srgbClr val="FFFF99"/>
            </a:solidFill>
            <a:prstDash val="sysDot"/>
            <a:round/>
            <a:headEnd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86" name="Freeform 32"/>
          <p:cNvSpPr>
            <a:spLocks/>
          </p:cNvSpPr>
          <p:nvPr/>
        </p:nvSpPr>
        <p:spPr bwMode="auto">
          <a:xfrm>
            <a:off x="5395913" y="2938463"/>
            <a:ext cx="1544637" cy="377825"/>
          </a:xfrm>
          <a:custGeom>
            <a:avLst/>
            <a:gdLst>
              <a:gd name="T0" fmla="*/ 0 w 973"/>
              <a:gd name="T1" fmla="*/ 0 h 238"/>
              <a:gd name="T2" fmla="*/ 2147483647 w 973"/>
              <a:gd name="T3" fmla="*/ 0 h 238"/>
              <a:gd name="T4" fmla="*/ 2147483647 w 973"/>
              <a:gd name="T5" fmla="*/ 2147483647 h 238"/>
              <a:gd name="T6" fmla="*/ 0 60000 65536"/>
              <a:gd name="T7" fmla="*/ 0 60000 65536"/>
              <a:gd name="T8" fmla="*/ 0 60000 65536"/>
              <a:gd name="T9" fmla="*/ 0 w 973"/>
              <a:gd name="T10" fmla="*/ 0 h 238"/>
              <a:gd name="T11" fmla="*/ 973 w 973"/>
              <a:gd name="T12" fmla="*/ 238 h 2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73" h="238">
                <a:moveTo>
                  <a:pt x="0" y="0"/>
                </a:moveTo>
                <a:lnTo>
                  <a:pt x="973" y="0"/>
                </a:lnTo>
                <a:lnTo>
                  <a:pt x="972" y="238"/>
                </a:lnTo>
              </a:path>
            </a:pathLst>
          </a:custGeom>
          <a:noFill/>
          <a:ln w="31750" cap="flat">
            <a:solidFill>
              <a:srgbClr val="FFFF99"/>
            </a:solidFill>
            <a:prstDash val="sysDot"/>
            <a:round/>
            <a:headEnd type="arrow" w="lg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87" name="Freeform 33"/>
          <p:cNvSpPr>
            <a:spLocks/>
          </p:cNvSpPr>
          <p:nvPr/>
        </p:nvSpPr>
        <p:spPr bwMode="auto">
          <a:xfrm>
            <a:off x="5054600" y="2024063"/>
            <a:ext cx="2652713" cy="1292225"/>
          </a:xfrm>
          <a:custGeom>
            <a:avLst/>
            <a:gdLst>
              <a:gd name="T0" fmla="*/ 2147483647 w 1671"/>
              <a:gd name="T1" fmla="*/ 2147483647 h 814"/>
              <a:gd name="T2" fmla="*/ 2147483647 w 1671"/>
              <a:gd name="T3" fmla="*/ 2147483647 h 814"/>
              <a:gd name="T4" fmla="*/ 2147483647 w 1671"/>
              <a:gd name="T5" fmla="*/ 2147483647 h 814"/>
              <a:gd name="T6" fmla="*/ 0 w 1671"/>
              <a:gd name="T7" fmla="*/ 0 h 814"/>
              <a:gd name="T8" fmla="*/ 0 60000 65536"/>
              <a:gd name="T9" fmla="*/ 0 60000 65536"/>
              <a:gd name="T10" fmla="*/ 0 60000 65536"/>
              <a:gd name="T11" fmla="*/ 0 60000 65536"/>
              <a:gd name="T12" fmla="*/ 0 w 1671"/>
              <a:gd name="T13" fmla="*/ 0 h 814"/>
              <a:gd name="T14" fmla="*/ 1671 w 1671"/>
              <a:gd name="T15" fmla="*/ 814 h 8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71" h="814">
                <a:moveTo>
                  <a:pt x="1670" y="814"/>
                </a:moveTo>
                <a:lnTo>
                  <a:pt x="1671" y="250"/>
                </a:lnTo>
                <a:lnTo>
                  <a:pt x="1" y="250"/>
                </a:lnTo>
                <a:lnTo>
                  <a:pt x="0" y="0"/>
                </a:lnTo>
              </a:path>
            </a:pathLst>
          </a:custGeom>
          <a:noFill/>
          <a:ln w="31750" cap="flat">
            <a:solidFill>
              <a:srgbClr val="FFFF99"/>
            </a:solidFill>
            <a:prstDash val="sysDot"/>
            <a:round/>
            <a:headEnd type="none" w="med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sp>
        <p:nvSpPr>
          <p:cNvPr id="92188" name="Freeform 34"/>
          <p:cNvSpPr>
            <a:spLocks/>
          </p:cNvSpPr>
          <p:nvPr/>
        </p:nvSpPr>
        <p:spPr bwMode="auto">
          <a:xfrm>
            <a:off x="5060950" y="4230688"/>
            <a:ext cx="2652713" cy="720725"/>
          </a:xfrm>
          <a:custGeom>
            <a:avLst/>
            <a:gdLst>
              <a:gd name="T0" fmla="*/ 2147483647 w 1671"/>
              <a:gd name="T1" fmla="*/ 0 h 454"/>
              <a:gd name="T2" fmla="*/ 2147483647 w 1671"/>
              <a:gd name="T3" fmla="*/ 2147483647 h 454"/>
              <a:gd name="T4" fmla="*/ 2147483647 w 1671"/>
              <a:gd name="T5" fmla="*/ 2147483647 h 454"/>
              <a:gd name="T6" fmla="*/ 0 w 1671"/>
              <a:gd name="T7" fmla="*/ 2147483647 h 454"/>
              <a:gd name="T8" fmla="*/ 0 60000 65536"/>
              <a:gd name="T9" fmla="*/ 0 60000 65536"/>
              <a:gd name="T10" fmla="*/ 0 60000 65536"/>
              <a:gd name="T11" fmla="*/ 0 60000 65536"/>
              <a:gd name="T12" fmla="*/ 0 w 1671"/>
              <a:gd name="T13" fmla="*/ 0 h 454"/>
              <a:gd name="T14" fmla="*/ 1671 w 1671"/>
              <a:gd name="T15" fmla="*/ 454 h 4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71" h="454">
                <a:moveTo>
                  <a:pt x="1667" y="0"/>
                </a:moveTo>
                <a:lnTo>
                  <a:pt x="1671" y="204"/>
                </a:lnTo>
                <a:lnTo>
                  <a:pt x="1" y="204"/>
                </a:lnTo>
                <a:lnTo>
                  <a:pt x="0" y="454"/>
                </a:lnTo>
              </a:path>
            </a:pathLst>
          </a:custGeom>
          <a:noFill/>
          <a:ln w="31750" cap="flat">
            <a:solidFill>
              <a:srgbClr val="FFFF99"/>
            </a:solidFill>
            <a:prstDash val="sysDot"/>
            <a:round/>
            <a:headEnd type="none" w="med" len="med"/>
            <a:tailEnd type="arrow" w="lg" len="med"/>
          </a:ln>
        </p:spPr>
        <p:txBody>
          <a:bodyPr/>
          <a:lstStyle/>
          <a:p>
            <a:endParaRPr lang="fr-FR"/>
          </a:p>
        </p:txBody>
      </p:sp>
      <p:pic>
        <p:nvPicPr>
          <p:cNvPr id="31" name="Image 30" descr="Smil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4714884"/>
            <a:ext cx="1285884" cy="1028708"/>
          </a:xfrm>
          <a:prstGeom prst="rect">
            <a:avLst/>
          </a:prstGeom>
        </p:spPr>
      </p:pic>
      <p:sp>
        <p:nvSpPr>
          <p:cNvPr id="92189" name="Text Box 14"/>
          <p:cNvSpPr txBox="1">
            <a:spLocks noChangeArrowheads="1"/>
          </p:cNvSpPr>
          <p:nvPr/>
        </p:nvSpPr>
        <p:spPr bwMode="auto">
          <a:xfrm>
            <a:off x="939800" y="3867150"/>
            <a:ext cx="1765300" cy="37941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solidFill>
                  <a:schemeClr val="accent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Shipping (UPS)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714348" y="6072206"/>
            <a:ext cx="553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u="sng" dirty="0" smtClean="0"/>
              <a:t>Goal</a:t>
            </a:r>
            <a:r>
              <a:rPr lang="fr-FR" dirty="0" smtClean="0"/>
              <a:t> : </a:t>
            </a:r>
            <a:r>
              <a:rPr lang="fr-FR" dirty="0" err="1" smtClean="0"/>
              <a:t>maintain</a:t>
            </a:r>
            <a:r>
              <a:rPr lang="fr-FR" dirty="0" smtClean="0"/>
              <a:t> stock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above</a:t>
            </a:r>
            <a:r>
              <a:rPr lang="fr-FR" dirty="0" smtClean="0"/>
              <a:t> a certain </a:t>
            </a:r>
            <a:r>
              <a:rPr lang="fr-FR" dirty="0" err="1" smtClean="0"/>
              <a:t>threshold</a:t>
            </a:r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>
            <a:off x="928662" y="4572008"/>
            <a:ext cx="1285884" cy="1214446"/>
          </a:xfrm>
          <a:prstGeom prst="rect">
            <a:avLst/>
          </a:prstGeom>
          <a:solidFill>
            <a:schemeClr val="bg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5500694" y="1000108"/>
            <a:ext cx="3643306" cy="1500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Connecteur droit avec flèche 51"/>
          <p:cNvCxnSpPr/>
          <p:nvPr/>
        </p:nvCxnSpPr>
        <p:spPr>
          <a:xfrm rot="5400000" flipH="1" flipV="1">
            <a:off x="5799331" y="1712111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 flipV="1">
            <a:off x="6310817" y="2214554"/>
            <a:ext cx="2690339" cy="10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flipV="1">
            <a:off x="6215074" y="1676393"/>
            <a:ext cx="2857520" cy="3809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orme libre 54"/>
          <p:cNvSpPr/>
          <p:nvPr/>
        </p:nvSpPr>
        <p:spPr>
          <a:xfrm>
            <a:off x="6406579" y="1357298"/>
            <a:ext cx="2514600" cy="230981"/>
          </a:xfrm>
          <a:custGeom>
            <a:avLst/>
            <a:gdLst>
              <a:gd name="connsiteX0" fmla="*/ 0 w 2514600"/>
              <a:gd name="connsiteY0" fmla="*/ 119062 h 230981"/>
              <a:gd name="connsiteX1" fmla="*/ 342900 w 2514600"/>
              <a:gd name="connsiteY1" fmla="*/ 4762 h 230981"/>
              <a:gd name="connsiteX2" fmla="*/ 542925 w 2514600"/>
              <a:gd name="connsiteY2" fmla="*/ 147637 h 230981"/>
              <a:gd name="connsiteX3" fmla="*/ 757237 w 2514600"/>
              <a:gd name="connsiteY3" fmla="*/ 147637 h 230981"/>
              <a:gd name="connsiteX4" fmla="*/ 1057275 w 2514600"/>
              <a:gd name="connsiteY4" fmla="*/ 61912 h 230981"/>
              <a:gd name="connsiteX5" fmla="*/ 1285875 w 2514600"/>
              <a:gd name="connsiteY5" fmla="*/ 190500 h 230981"/>
              <a:gd name="connsiteX6" fmla="*/ 1771650 w 2514600"/>
              <a:gd name="connsiteY6" fmla="*/ 204787 h 230981"/>
              <a:gd name="connsiteX7" fmla="*/ 2057400 w 2514600"/>
              <a:gd name="connsiteY7" fmla="*/ 33337 h 230981"/>
              <a:gd name="connsiteX8" fmla="*/ 2514600 w 2514600"/>
              <a:gd name="connsiteY8" fmla="*/ 161925 h 230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4600" h="230981">
                <a:moveTo>
                  <a:pt x="0" y="119062"/>
                </a:moveTo>
                <a:cubicBezTo>
                  <a:pt x="126206" y="59531"/>
                  <a:pt x="252413" y="0"/>
                  <a:pt x="342900" y="4762"/>
                </a:cubicBezTo>
                <a:cubicBezTo>
                  <a:pt x="433387" y="9524"/>
                  <a:pt x="473869" y="123825"/>
                  <a:pt x="542925" y="147637"/>
                </a:cubicBezTo>
                <a:cubicBezTo>
                  <a:pt x="611981" y="171449"/>
                  <a:pt x="671512" y="161925"/>
                  <a:pt x="757237" y="147637"/>
                </a:cubicBezTo>
                <a:cubicBezTo>
                  <a:pt x="842962" y="133349"/>
                  <a:pt x="969169" y="54768"/>
                  <a:pt x="1057275" y="61912"/>
                </a:cubicBezTo>
                <a:cubicBezTo>
                  <a:pt x="1145381" y="69056"/>
                  <a:pt x="1166813" y="166688"/>
                  <a:pt x="1285875" y="190500"/>
                </a:cubicBezTo>
                <a:cubicBezTo>
                  <a:pt x="1404937" y="214312"/>
                  <a:pt x="1643063" y="230981"/>
                  <a:pt x="1771650" y="204787"/>
                </a:cubicBezTo>
                <a:cubicBezTo>
                  <a:pt x="1900237" y="178593"/>
                  <a:pt x="1933575" y="40481"/>
                  <a:pt x="2057400" y="33337"/>
                </a:cubicBezTo>
                <a:cubicBezTo>
                  <a:pt x="2181225" y="26193"/>
                  <a:pt x="2421731" y="145256"/>
                  <a:pt x="2514600" y="16192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ZoneTexte 56"/>
          <p:cNvSpPr txBox="1"/>
          <p:nvPr/>
        </p:nvSpPr>
        <p:spPr>
          <a:xfrm>
            <a:off x="5763612" y="1033450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B0F0"/>
                </a:solidFill>
              </a:rPr>
              <a:t>stock</a:t>
            </a:r>
            <a:endParaRPr lang="fr-FR" sz="1400" dirty="0">
              <a:solidFill>
                <a:srgbClr val="00B0F0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8501090" y="2214554"/>
            <a:ext cx="522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B0F0"/>
                </a:solidFill>
              </a:rPr>
              <a:t>time</a:t>
            </a:r>
            <a:endParaRPr lang="fr-FR" sz="1400" dirty="0">
              <a:solidFill>
                <a:srgbClr val="00B0F0"/>
              </a:solidFill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5553955" y="1686021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solidFill>
                  <a:srgbClr val="FF0000"/>
                </a:solidFill>
              </a:rPr>
              <a:t>threshold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Active documents</a:t>
            </a:r>
          </a:p>
        </p:txBody>
      </p:sp>
      <p:grpSp>
        <p:nvGrpSpPr>
          <p:cNvPr id="6147" name="Groupe 11"/>
          <p:cNvGrpSpPr>
            <a:grpSpLocks/>
          </p:cNvGrpSpPr>
          <p:nvPr/>
        </p:nvGrpSpPr>
        <p:grpSpPr bwMode="auto">
          <a:xfrm>
            <a:off x="1000125" y="1714500"/>
            <a:ext cx="357188" cy="785813"/>
            <a:chOff x="1000100" y="2071678"/>
            <a:chExt cx="571504" cy="1428759"/>
          </a:xfrm>
        </p:grpSpPr>
        <p:sp>
          <p:nvSpPr>
            <p:cNvPr id="3" name="Ellipse 2"/>
            <p:cNvSpPr/>
            <p:nvPr/>
          </p:nvSpPr>
          <p:spPr>
            <a:xfrm>
              <a:off x="1071220" y="2071678"/>
              <a:ext cx="429263" cy="357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b="1"/>
            </a:p>
          </p:txBody>
        </p:sp>
        <p:cxnSp>
          <p:nvCxnSpPr>
            <p:cNvPr id="5" name="Connecteur droit 4"/>
            <p:cNvCxnSpPr/>
            <p:nvPr/>
          </p:nvCxnSpPr>
          <p:spPr>
            <a:xfrm rot="5400000">
              <a:off x="893131" y="2679261"/>
              <a:ext cx="78798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 rot="5400000">
              <a:off x="928575" y="3141890"/>
              <a:ext cx="430072" cy="287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 rot="16200000" flipH="1">
              <a:off x="1214327" y="3143160"/>
              <a:ext cx="430072" cy="2844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 rot="10800000">
              <a:off x="1058521" y="2738433"/>
              <a:ext cx="50038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4286250" y="1714500"/>
            <a:ext cx="12858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Weather</a:t>
            </a:r>
            <a:r>
              <a:rPr lang="fr-FR" dirty="0" smtClean="0"/>
              <a:t>   </a:t>
            </a:r>
            <a:endParaRPr lang="fr-FR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Online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1714500" y="1928813"/>
            <a:ext cx="2500313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ZoneTexte 17"/>
          <p:cNvSpPr txBox="1">
            <a:spLocks noChangeArrowheads="1"/>
          </p:cNvSpPr>
          <p:nvPr/>
        </p:nvSpPr>
        <p:spPr bwMode="auto">
          <a:xfrm>
            <a:off x="1785938" y="1428750"/>
            <a:ext cx="158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Weather(Paris)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1500188" y="2214563"/>
            <a:ext cx="2714625" cy="2943225"/>
            <a:chOff x="1500188" y="2214563"/>
            <a:chExt cx="2714625" cy="2943225"/>
          </a:xfrm>
        </p:grpSpPr>
        <p:sp>
          <p:nvSpPr>
            <p:cNvPr id="6151" name="ZoneTexte 18"/>
            <p:cNvSpPr txBox="1">
              <a:spLocks noChangeArrowheads="1"/>
            </p:cNvSpPr>
            <p:nvPr/>
          </p:nvSpPr>
          <p:spPr bwMode="auto">
            <a:xfrm>
              <a:off x="1500188" y="2357438"/>
              <a:ext cx="2606675" cy="280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weather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&lt;city&gt; Paris &lt;/city&gt;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current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 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  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sky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sunny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sky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  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temp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 24 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temp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current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forecast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 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  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sky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sunny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sky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  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temp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 20 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temp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forecast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weather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</p:txBody>
        </p:sp>
        <p:cxnSp>
          <p:nvCxnSpPr>
            <p:cNvPr id="20" name="Connecteur droit avec flèche 19"/>
            <p:cNvCxnSpPr/>
            <p:nvPr/>
          </p:nvCxnSpPr>
          <p:spPr>
            <a:xfrm flipH="1">
              <a:off x="1714500" y="2214563"/>
              <a:ext cx="2500313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3" name="ZoneTexte 20"/>
          <p:cNvSpPr txBox="1">
            <a:spLocks noChangeArrowheads="1"/>
          </p:cNvSpPr>
          <p:nvPr/>
        </p:nvSpPr>
        <p:spPr bwMode="auto">
          <a:xfrm>
            <a:off x="2857500" y="5857875"/>
            <a:ext cx="3849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>
                <a:latin typeface="Calibri" pitchFamily="34" charset="0"/>
              </a:rPr>
              <a:t>Complete materialization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Active documents</a:t>
            </a:r>
          </a:p>
        </p:txBody>
      </p:sp>
      <p:grpSp>
        <p:nvGrpSpPr>
          <p:cNvPr id="7171" name="Groupe 11"/>
          <p:cNvGrpSpPr>
            <a:grpSpLocks/>
          </p:cNvGrpSpPr>
          <p:nvPr/>
        </p:nvGrpSpPr>
        <p:grpSpPr bwMode="auto">
          <a:xfrm>
            <a:off x="1000125" y="1714500"/>
            <a:ext cx="357188" cy="785813"/>
            <a:chOff x="1000100" y="2071678"/>
            <a:chExt cx="571504" cy="1428759"/>
          </a:xfrm>
        </p:grpSpPr>
        <p:sp>
          <p:nvSpPr>
            <p:cNvPr id="3" name="Ellipse 2"/>
            <p:cNvSpPr/>
            <p:nvPr/>
          </p:nvSpPr>
          <p:spPr>
            <a:xfrm>
              <a:off x="1071220" y="2071678"/>
              <a:ext cx="429263" cy="357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b="1"/>
            </a:p>
          </p:txBody>
        </p:sp>
        <p:cxnSp>
          <p:nvCxnSpPr>
            <p:cNvPr id="5" name="Connecteur droit 4"/>
            <p:cNvCxnSpPr/>
            <p:nvPr/>
          </p:nvCxnSpPr>
          <p:spPr>
            <a:xfrm rot="5400000">
              <a:off x="893131" y="2679261"/>
              <a:ext cx="78798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 rot="5400000">
              <a:off x="928575" y="3141890"/>
              <a:ext cx="430072" cy="287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 rot="16200000" flipH="1">
              <a:off x="1214327" y="3143160"/>
              <a:ext cx="430072" cy="2844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 rot="10800000">
              <a:off x="1058521" y="2738433"/>
              <a:ext cx="50038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4286250" y="1714500"/>
            <a:ext cx="128587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 smtClean="0"/>
              <a:t>Weather</a:t>
            </a:r>
            <a:r>
              <a:rPr lang="fr-FR" dirty="0" smtClean="0"/>
              <a:t>   </a:t>
            </a:r>
            <a:endParaRPr lang="fr-FR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Online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1714500" y="1928813"/>
            <a:ext cx="2500313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4" name="ZoneTexte 17"/>
          <p:cNvSpPr txBox="1">
            <a:spLocks noChangeArrowheads="1"/>
          </p:cNvSpPr>
          <p:nvPr/>
        </p:nvSpPr>
        <p:spPr bwMode="auto">
          <a:xfrm>
            <a:off x="1785938" y="1428750"/>
            <a:ext cx="158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Calibri" pitchFamily="34" charset="0"/>
              </a:rPr>
              <a:t>Weather(Paris)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428625" y="2214563"/>
            <a:ext cx="8262938" cy="4383107"/>
            <a:chOff x="428625" y="2214563"/>
            <a:chExt cx="8262938" cy="4383107"/>
          </a:xfrm>
        </p:grpSpPr>
        <p:sp>
          <p:nvSpPr>
            <p:cNvPr id="7175" name="ZoneTexte 18"/>
            <p:cNvSpPr txBox="1">
              <a:spLocks noChangeArrowheads="1"/>
            </p:cNvSpPr>
            <p:nvPr/>
          </p:nvSpPr>
          <p:spPr bwMode="auto">
            <a:xfrm>
              <a:off x="1500188" y="2357438"/>
              <a:ext cx="7191375" cy="2554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weather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&lt;city&gt; Paris &lt;/city&gt;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current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 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  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sky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sunny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sky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  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temp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 24 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temp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current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forecast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  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    </a:t>
              </a:r>
              <a:r>
                <a:rPr lang="fr-FR" sz="1600" b="1" dirty="0">
                  <a:solidFill>
                    <a:srgbClr val="FF0000"/>
                  </a:solidFill>
                  <a:latin typeface="Batang" pitchFamily="18" charset="-127"/>
                  <a:ea typeface="Batang" pitchFamily="18" charset="-127"/>
                </a:rPr>
                <a:t>&lt;service&gt; www.meteofrance.fr/getForecast?query=Paris &lt;/service&gt;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  &lt;/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forecast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  <a:p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&lt;</a:t>
              </a:r>
              <a:r>
                <a:rPr lang="fr-FR" sz="1600" dirty="0" err="1">
                  <a:latin typeface="Batang" pitchFamily="18" charset="-127"/>
                  <a:ea typeface="Batang" pitchFamily="18" charset="-127"/>
                </a:rPr>
                <a:t>weather</a:t>
              </a:r>
              <a:r>
                <a:rPr lang="fr-FR" sz="1600" dirty="0">
                  <a:latin typeface="Batang" pitchFamily="18" charset="-127"/>
                  <a:ea typeface="Batang" pitchFamily="18" charset="-127"/>
                </a:rPr>
                <a:t>&gt;</a:t>
              </a:r>
            </a:p>
          </p:txBody>
        </p:sp>
        <p:cxnSp>
          <p:nvCxnSpPr>
            <p:cNvPr id="20" name="Connecteur droit avec flèche 19"/>
            <p:cNvCxnSpPr/>
            <p:nvPr/>
          </p:nvCxnSpPr>
          <p:spPr>
            <a:xfrm flipH="1">
              <a:off x="1714500" y="2214563"/>
              <a:ext cx="2500313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e 17"/>
            <p:cNvGrpSpPr/>
            <p:nvPr/>
          </p:nvGrpSpPr>
          <p:grpSpPr>
            <a:xfrm>
              <a:off x="428625" y="5072063"/>
              <a:ext cx="7604555" cy="1525607"/>
              <a:chOff x="428625" y="5072063"/>
              <a:chExt cx="7604555" cy="1525607"/>
            </a:xfrm>
          </p:grpSpPr>
          <p:sp>
            <p:nvSpPr>
              <p:cNvPr id="7177" name="ZoneTexte 13"/>
              <p:cNvSpPr txBox="1">
                <a:spLocks noChangeArrowheads="1"/>
              </p:cNvSpPr>
              <p:nvPr/>
            </p:nvSpPr>
            <p:spPr bwMode="auto">
              <a:xfrm>
                <a:off x="428625" y="5072063"/>
                <a:ext cx="5085751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2800" dirty="0" err="1">
                    <a:latin typeface="Calibri" pitchFamily="34" charset="0"/>
                  </a:rPr>
                  <a:t>Incomplete</a:t>
                </a:r>
                <a:r>
                  <a:rPr lang="fr-FR" sz="2800" dirty="0">
                    <a:latin typeface="Calibri" pitchFamily="34" charset="0"/>
                  </a:rPr>
                  <a:t> </a:t>
                </a:r>
                <a:r>
                  <a:rPr lang="fr-FR" sz="2800" dirty="0" err="1" smtClean="0">
                    <a:latin typeface="Calibri" pitchFamily="34" charset="0"/>
                  </a:rPr>
                  <a:t>materialization</a:t>
                </a:r>
                <a:r>
                  <a:rPr lang="fr-FR" sz="2800" dirty="0" smtClean="0">
                    <a:latin typeface="Calibri" pitchFamily="34" charset="0"/>
                  </a:rPr>
                  <a:t> </a:t>
                </a:r>
                <a:r>
                  <a:rPr lang="fr-FR" sz="2800" dirty="0" err="1" smtClean="0">
                    <a:latin typeface="Calibri" pitchFamily="34" charset="0"/>
                  </a:rPr>
                  <a:t>allows</a:t>
                </a:r>
                <a:endParaRPr lang="fr-FR" sz="2800" dirty="0">
                  <a:latin typeface="Calibri" pitchFamily="34" charset="0"/>
                </a:endParaRPr>
              </a:p>
            </p:txBody>
          </p:sp>
          <p:sp>
            <p:nvSpPr>
              <p:cNvPr id="7178" name="ZoneTexte 15"/>
              <p:cNvSpPr txBox="1">
                <a:spLocks noChangeArrowheads="1"/>
              </p:cNvSpPr>
              <p:nvPr/>
            </p:nvSpPr>
            <p:spPr bwMode="auto">
              <a:xfrm>
                <a:off x="1357313" y="5643563"/>
                <a:ext cx="6675867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buClr>
                    <a:srgbClr val="FFC000"/>
                  </a:buClr>
                  <a:buSzPct val="55000"/>
                  <a:buFont typeface="Webdings" pitchFamily="18" charset="2"/>
                  <a:buChar char="g"/>
                </a:pPr>
                <a:r>
                  <a:rPr lang="fr-FR" sz="28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rPr>
                  <a:t> </a:t>
                </a:r>
                <a:r>
                  <a:rPr lang="fr-FR" sz="2800" dirty="0" err="1" smtClean="0">
                    <a:latin typeface="Calibri" pitchFamily="34" charset="0"/>
                  </a:rPr>
                  <a:t>lazy</a:t>
                </a:r>
                <a:r>
                  <a:rPr lang="fr-FR" sz="2800" dirty="0" smtClean="0">
                    <a:latin typeface="Calibri" pitchFamily="34" charset="0"/>
                  </a:rPr>
                  <a:t> </a:t>
                </a:r>
                <a:r>
                  <a:rPr lang="fr-FR" sz="2800" dirty="0" err="1" smtClean="0">
                    <a:latin typeface="Calibri" pitchFamily="34" charset="0"/>
                  </a:rPr>
                  <a:t>evaluation</a:t>
                </a:r>
                <a:endParaRPr lang="fr-FR" sz="2800" dirty="0">
                  <a:latin typeface="Calibri" pitchFamily="34" charset="0"/>
                </a:endParaRPr>
              </a:p>
              <a:p>
                <a:pPr>
                  <a:buClr>
                    <a:srgbClr val="FFC000"/>
                  </a:buClr>
                  <a:buSzPct val="55000"/>
                  <a:buFont typeface="Webdings" pitchFamily="18" charset="2"/>
                  <a:buChar char="g"/>
                </a:pPr>
                <a:r>
                  <a:rPr lang="fr-FR" sz="28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rPr>
                  <a:t> </a:t>
                </a:r>
                <a:r>
                  <a:rPr lang="fr-FR" sz="2800" dirty="0" err="1" smtClean="0">
                    <a:latin typeface="Calibri" pitchFamily="34" charset="0"/>
                  </a:rPr>
                  <a:t>definition</a:t>
                </a:r>
                <a:r>
                  <a:rPr lang="fr-FR" sz="2800" dirty="0" smtClean="0">
                    <a:latin typeface="Calibri" pitchFamily="34" charset="0"/>
                  </a:rPr>
                  <a:t> </a:t>
                </a:r>
                <a:r>
                  <a:rPr lang="fr-FR" sz="2800" dirty="0">
                    <a:latin typeface="Calibri" pitchFamily="34" charset="0"/>
                  </a:rPr>
                  <a:t>of </a:t>
                </a:r>
                <a:r>
                  <a:rPr lang="fr-FR" sz="2800" dirty="0" err="1">
                    <a:latin typeface="Calibri" pitchFamily="34" charset="0"/>
                  </a:rPr>
                  <a:t>choreographies</a:t>
                </a:r>
                <a:r>
                  <a:rPr lang="fr-FR" sz="2800" dirty="0">
                    <a:latin typeface="Calibri" pitchFamily="34" charset="0"/>
                  </a:rPr>
                  <a:t> (</a:t>
                </a:r>
                <a:r>
                  <a:rPr lang="fr-FR" sz="2800" dirty="0" err="1">
                    <a:latin typeface="Calibri" pitchFamily="34" charset="0"/>
                  </a:rPr>
                  <a:t>with</a:t>
                </a:r>
                <a:r>
                  <a:rPr lang="fr-FR" sz="2800" dirty="0">
                    <a:latin typeface="Calibri" pitchFamily="34" charset="0"/>
                  </a:rPr>
                  <a:t> </a:t>
                </a:r>
                <a:r>
                  <a:rPr lang="fr-FR" sz="2800" dirty="0" err="1">
                    <a:latin typeface="Calibri" pitchFamily="34" charset="0"/>
                  </a:rPr>
                  <a:t>guards</a:t>
                </a:r>
                <a:r>
                  <a:rPr lang="fr-FR" sz="2800" dirty="0">
                    <a:latin typeface="Calibri" pitchFamily="34" charset="0"/>
                  </a:rPr>
                  <a:t>) </a:t>
                </a:r>
              </a:p>
            </p:txBody>
          </p:sp>
        </p:grpSp>
      </p:grpSp>
      <p:sp>
        <p:nvSpPr>
          <p:cNvPr id="16" name="ZoneTexte 15"/>
          <p:cNvSpPr txBox="1"/>
          <p:nvPr/>
        </p:nvSpPr>
        <p:spPr>
          <a:xfrm>
            <a:off x="6500826" y="1071546"/>
            <a:ext cx="171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[ </a:t>
            </a:r>
            <a:r>
              <a:rPr lang="fr-FR" dirty="0" err="1" smtClean="0">
                <a:solidFill>
                  <a:srgbClr val="7030A0"/>
                </a:solidFill>
              </a:rPr>
              <a:t>Abiteboul</a:t>
            </a:r>
            <a:r>
              <a:rPr lang="fr-FR" dirty="0" smtClean="0">
                <a:solidFill>
                  <a:srgbClr val="7030A0"/>
                </a:solidFill>
              </a:rPr>
              <a:t> 04 ]</a:t>
            </a:r>
            <a:endParaRPr lang="fr-FR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Example: Dell Supply Chain</a:t>
            </a:r>
            <a:br>
              <a:rPr lang="fr-FR" smtClean="0"/>
            </a:br>
            <a:endParaRPr lang="fr-FR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5725" y="1725613"/>
            <a:ext cx="9020175" cy="3413125"/>
            <a:chOff x="54" y="1087"/>
            <a:chExt cx="5682" cy="2150"/>
          </a:xfrm>
        </p:grpSpPr>
        <p:pic>
          <p:nvPicPr>
            <p:cNvPr id="75814" name="Picture 4" descr="del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" y="1087"/>
              <a:ext cx="2568" cy="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815" name="Picture 5" descr="2006_HowDellDoesI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0" y="1096"/>
              <a:ext cx="3046" cy="2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5780" name="Rectangle 6"/>
          <p:cNvSpPr>
            <a:spLocks noChangeArrowheads="1"/>
          </p:cNvSpPr>
          <p:nvPr/>
        </p:nvSpPr>
        <p:spPr bwMode="auto">
          <a:xfrm>
            <a:off x="933450" y="1025525"/>
            <a:ext cx="8077200" cy="4757738"/>
          </a:xfrm>
          <a:prstGeom prst="rect">
            <a:avLst/>
          </a:prstGeom>
          <a:solidFill>
            <a:schemeClr val="tx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800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646238" y="1011238"/>
            <a:ext cx="6557963" cy="4586288"/>
            <a:chOff x="1378" y="875"/>
            <a:chExt cx="4131" cy="2889"/>
          </a:xfrm>
        </p:grpSpPr>
        <p:sp>
          <p:nvSpPr>
            <p:cNvPr id="75789" name="Text Box 8"/>
            <p:cNvSpPr txBox="1">
              <a:spLocks noChangeArrowheads="1"/>
            </p:cNvSpPr>
            <p:nvPr/>
          </p:nvSpPr>
          <p:spPr bwMode="auto">
            <a:xfrm>
              <a:off x="4395" y="3439"/>
              <a:ext cx="1112" cy="23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Bank</a:t>
              </a: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616" y="1971"/>
              <a:ext cx="1112" cy="1793"/>
              <a:chOff x="2616" y="1971"/>
              <a:chExt cx="1112" cy="1793"/>
            </a:xfrm>
          </p:grpSpPr>
          <p:sp>
            <p:nvSpPr>
              <p:cNvPr id="75811" name="Text Box 10"/>
              <p:cNvSpPr txBox="1">
                <a:spLocks noChangeArrowheads="1"/>
              </p:cNvSpPr>
              <p:nvPr/>
            </p:nvSpPr>
            <p:spPr bwMode="auto">
              <a:xfrm>
                <a:off x="2616" y="3357"/>
                <a:ext cx="1112" cy="407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Dell </a:t>
                </a:r>
              </a:p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Web store</a:t>
                </a:r>
              </a:p>
            </p:txBody>
          </p:sp>
          <p:sp>
            <p:nvSpPr>
              <p:cNvPr id="75812" name="Text Box 11"/>
              <p:cNvSpPr txBox="1">
                <a:spLocks noChangeArrowheads="1"/>
              </p:cNvSpPr>
              <p:nvPr/>
            </p:nvSpPr>
            <p:spPr bwMode="auto">
              <a:xfrm>
                <a:off x="2616" y="2674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Plant</a:t>
                </a:r>
              </a:p>
            </p:txBody>
          </p:sp>
          <p:sp>
            <p:nvSpPr>
              <p:cNvPr id="75813" name="Text Box 12"/>
              <p:cNvSpPr txBox="1">
                <a:spLocks noChangeArrowheads="1"/>
              </p:cNvSpPr>
              <p:nvPr/>
            </p:nvSpPr>
            <p:spPr bwMode="auto">
              <a:xfrm>
                <a:off x="2616" y="1971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Revolver</a:t>
                </a:r>
              </a:p>
            </p:txBody>
          </p:sp>
        </p:grpSp>
        <p:sp>
          <p:nvSpPr>
            <p:cNvPr id="75791" name="Text Box 14"/>
            <p:cNvSpPr txBox="1">
              <a:spLocks noChangeArrowheads="1"/>
            </p:cNvSpPr>
            <p:nvPr/>
          </p:nvSpPr>
          <p:spPr bwMode="auto">
            <a:xfrm>
              <a:off x="4397" y="2329"/>
              <a:ext cx="1112" cy="58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Dell system level supervisor</a:t>
              </a:r>
            </a:p>
          </p:txBody>
        </p:sp>
        <p:grpSp>
          <p:nvGrpSpPr>
            <p:cNvPr id="5" name="Group 16"/>
            <p:cNvGrpSpPr>
              <a:grpSpLocks/>
            </p:cNvGrpSpPr>
            <p:nvPr/>
          </p:nvGrpSpPr>
          <p:grpSpPr bwMode="auto">
            <a:xfrm>
              <a:off x="2206" y="875"/>
              <a:ext cx="1520" cy="641"/>
              <a:chOff x="2608" y="1133"/>
              <a:chExt cx="1520" cy="641"/>
            </a:xfrm>
          </p:grpSpPr>
          <p:sp>
            <p:nvSpPr>
              <p:cNvPr id="75807" name="Text Box 17"/>
              <p:cNvSpPr txBox="1">
                <a:spLocks noChangeArrowheads="1"/>
              </p:cNvSpPr>
              <p:nvPr/>
            </p:nvSpPr>
            <p:spPr bwMode="auto">
              <a:xfrm>
                <a:off x="2608" y="1133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Supplier</a:t>
                </a:r>
              </a:p>
            </p:txBody>
          </p:sp>
          <p:sp>
            <p:nvSpPr>
              <p:cNvPr id="75808" name="Text Box 18"/>
              <p:cNvSpPr txBox="1">
                <a:spLocks noChangeArrowheads="1"/>
              </p:cNvSpPr>
              <p:nvPr/>
            </p:nvSpPr>
            <p:spPr bwMode="auto">
              <a:xfrm>
                <a:off x="2744" y="1269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Supplier</a:t>
                </a:r>
              </a:p>
            </p:txBody>
          </p:sp>
          <p:sp>
            <p:nvSpPr>
              <p:cNvPr id="75809" name="Text Box 19"/>
              <p:cNvSpPr txBox="1">
                <a:spLocks noChangeArrowheads="1"/>
              </p:cNvSpPr>
              <p:nvPr/>
            </p:nvSpPr>
            <p:spPr bwMode="auto">
              <a:xfrm>
                <a:off x="2880" y="1405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Supplier</a:t>
                </a:r>
              </a:p>
            </p:txBody>
          </p:sp>
          <p:sp>
            <p:nvSpPr>
              <p:cNvPr id="75810" name="Text Box 20"/>
              <p:cNvSpPr txBox="1">
                <a:spLocks noChangeArrowheads="1"/>
              </p:cNvSpPr>
              <p:nvPr/>
            </p:nvSpPr>
            <p:spPr bwMode="auto">
              <a:xfrm>
                <a:off x="3016" y="1541"/>
                <a:ext cx="1112" cy="233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8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Supplier</a:t>
                </a:r>
              </a:p>
            </p:txBody>
          </p:sp>
        </p:grpSp>
        <p:sp>
          <p:nvSpPr>
            <p:cNvPr id="75794" name="Text Box 21"/>
            <p:cNvSpPr txBox="1">
              <a:spLocks noChangeArrowheads="1"/>
            </p:cNvSpPr>
            <p:nvPr/>
          </p:nvSpPr>
          <p:spPr bwMode="auto">
            <a:xfrm>
              <a:off x="1378" y="1969"/>
              <a:ext cx="1112" cy="23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Revolver</a:t>
              </a:r>
            </a:p>
          </p:txBody>
        </p:sp>
        <p:sp>
          <p:nvSpPr>
            <p:cNvPr id="75795" name="Line 22"/>
            <p:cNvSpPr>
              <a:spLocks noChangeShapeType="1"/>
            </p:cNvSpPr>
            <p:nvPr/>
          </p:nvSpPr>
          <p:spPr bwMode="auto">
            <a:xfrm flipH="1">
              <a:off x="2060" y="2787"/>
              <a:ext cx="541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796" name="Line 23"/>
            <p:cNvSpPr>
              <a:spLocks noChangeShapeType="1"/>
            </p:cNvSpPr>
            <p:nvPr/>
          </p:nvSpPr>
          <p:spPr bwMode="auto">
            <a:xfrm>
              <a:off x="1695" y="3551"/>
              <a:ext cx="937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797" name="Line 24"/>
            <p:cNvSpPr>
              <a:spLocks noChangeShapeType="1"/>
            </p:cNvSpPr>
            <p:nvPr/>
          </p:nvSpPr>
          <p:spPr bwMode="auto">
            <a:xfrm>
              <a:off x="2353" y="2219"/>
              <a:ext cx="593" cy="431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798" name="Line 25"/>
            <p:cNvSpPr>
              <a:spLocks noChangeShapeType="1"/>
            </p:cNvSpPr>
            <p:nvPr/>
          </p:nvSpPr>
          <p:spPr bwMode="auto">
            <a:xfrm>
              <a:off x="3716" y="3560"/>
              <a:ext cx="675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799" name="Line 26"/>
            <p:cNvSpPr>
              <a:spLocks noChangeShapeType="1"/>
            </p:cNvSpPr>
            <p:nvPr/>
          </p:nvSpPr>
          <p:spPr bwMode="auto">
            <a:xfrm rot="-5400000">
              <a:off x="2958" y="3132"/>
              <a:ext cx="436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0" name="Line 27"/>
            <p:cNvSpPr>
              <a:spLocks noChangeShapeType="1"/>
            </p:cNvSpPr>
            <p:nvPr/>
          </p:nvSpPr>
          <p:spPr bwMode="auto">
            <a:xfrm rot="-5400000">
              <a:off x="2962" y="2434"/>
              <a:ext cx="436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1" name="Line 28"/>
            <p:cNvSpPr>
              <a:spLocks noChangeShapeType="1"/>
            </p:cNvSpPr>
            <p:nvPr/>
          </p:nvSpPr>
          <p:spPr bwMode="auto">
            <a:xfrm rot="-5400000">
              <a:off x="2960" y="1748"/>
              <a:ext cx="436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2" name="Line 29"/>
            <p:cNvSpPr>
              <a:spLocks noChangeShapeType="1"/>
            </p:cNvSpPr>
            <p:nvPr/>
          </p:nvSpPr>
          <p:spPr bwMode="auto">
            <a:xfrm rot="16200000" flipH="1">
              <a:off x="1324" y="3050"/>
              <a:ext cx="250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3" name="Line 30"/>
            <p:cNvSpPr>
              <a:spLocks noChangeShapeType="1"/>
            </p:cNvSpPr>
            <p:nvPr/>
          </p:nvSpPr>
          <p:spPr bwMode="auto">
            <a:xfrm>
              <a:off x="3732" y="2791"/>
              <a:ext cx="669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prstDash val="sysDot"/>
              <a:round/>
              <a:headEnd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4" name="Freeform 31"/>
            <p:cNvSpPr>
              <a:spLocks/>
            </p:cNvSpPr>
            <p:nvPr/>
          </p:nvSpPr>
          <p:spPr bwMode="auto">
            <a:xfrm>
              <a:off x="3740" y="2089"/>
              <a:ext cx="973" cy="238"/>
            </a:xfrm>
            <a:custGeom>
              <a:avLst/>
              <a:gdLst>
                <a:gd name="T0" fmla="*/ 0 w 973"/>
                <a:gd name="T1" fmla="*/ 0 h 238"/>
                <a:gd name="T2" fmla="*/ 973 w 973"/>
                <a:gd name="T3" fmla="*/ 0 h 238"/>
                <a:gd name="T4" fmla="*/ 972 w 973"/>
                <a:gd name="T5" fmla="*/ 238 h 238"/>
                <a:gd name="T6" fmla="*/ 0 60000 65536"/>
                <a:gd name="T7" fmla="*/ 0 60000 65536"/>
                <a:gd name="T8" fmla="*/ 0 60000 65536"/>
                <a:gd name="T9" fmla="*/ 0 w 973"/>
                <a:gd name="T10" fmla="*/ 0 h 238"/>
                <a:gd name="T11" fmla="*/ 973 w 973"/>
                <a:gd name="T12" fmla="*/ 238 h 2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73" h="238">
                  <a:moveTo>
                    <a:pt x="0" y="0"/>
                  </a:moveTo>
                  <a:lnTo>
                    <a:pt x="973" y="0"/>
                  </a:lnTo>
                  <a:lnTo>
                    <a:pt x="972" y="238"/>
                  </a:lnTo>
                </a:path>
              </a:pathLst>
            </a:custGeom>
            <a:noFill/>
            <a:ln w="31750" cap="flat">
              <a:solidFill>
                <a:srgbClr val="FFFF00"/>
              </a:solidFill>
              <a:prstDash val="sysDot"/>
              <a:round/>
              <a:headEnd type="arrow" w="lg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5" name="Freeform 32"/>
            <p:cNvSpPr>
              <a:spLocks/>
            </p:cNvSpPr>
            <p:nvPr/>
          </p:nvSpPr>
          <p:spPr bwMode="auto">
            <a:xfrm>
              <a:off x="3525" y="1513"/>
              <a:ext cx="1671" cy="814"/>
            </a:xfrm>
            <a:custGeom>
              <a:avLst/>
              <a:gdLst>
                <a:gd name="T0" fmla="*/ 1670 w 1671"/>
                <a:gd name="T1" fmla="*/ 814 h 814"/>
                <a:gd name="T2" fmla="*/ 1671 w 1671"/>
                <a:gd name="T3" fmla="*/ 250 h 814"/>
                <a:gd name="T4" fmla="*/ 1 w 1671"/>
                <a:gd name="T5" fmla="*/ 250 h 814"/>
                <a:gd name="T6" fmla="*/ 0 w 1671"/>
                <a:gd name="T7" fmla="*/ 0 h 8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71"/>
                <a:gd name="T13" fmla="*/ 0 h 814"/>
                <a:gd name="T14" fmla="*/ 1671 w 1671"/>
                <a:gd name="T15" fmla="*/ 814 h 8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71" h="814">
                  <a:moveTo>
                    <a:pt x="1670" y="814"/>
                  </a:moveTo>
                  <a:lnTo>
                    <a:pt x="1671" y="250"/>
                  </a:lnTo>
                  <a:lnTo>
                    <a:pt x="1" y="250"/>
                  </a:lnTo>
                  <a:lnTo>
                    <a:pt x="0" y="0"/>
                  </a:lnTo>
                </a:path>
              </a:pathLst>
            </a:custGeom>
            <a:noFill/>
            <a:ln w="31750" cap="flat">
              <a:solidFill>
                <a:srgbClr val="FFFF00"/>
              </a:solidFill>
              <a:prstDash val="sysDot"/>
              <a:round/>
              <a:headEnd type="none" w="med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5806" name="Freeform 33"/>
            <p:cNvSpPr>
              <a:spLocks/>
            </p:cNvSpPr>
            <p:nvPr/>
          </p:nvSpPr>
          <p:spPr bwMode="auto">
            <a:xfrm>
              <a:off x="3529" y="2903"/>
              <a:ext cx="1671" cy="454"/>
            </a:xfrm>
            <a:custGeom>
              <a:avLst/>
              <a:gdLst>
                <a:gd name="T0" fmla="*/ 1667 w 1671"/>
                <a:gd name="T1" fmla="*/ 0 h 454"/>
                <a:gd name="T2" fmla="*/ 1671 w 1671"/>
                <a:gd name="T3" fmla="*/ 204 h 454"/>
                <a:gd name="T4" fmla="*/ 1 w 1671"/>
                <a:gd name="T5" fmla="*/ 204 h 454"/>
                <a:gd name="T6" fmla="*/ 0 w 1671"/>
                <a:gd name="T7" fmla="*/ 454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71"/>
                <a:gd name="T13" fmla="*/ 0 h 454"/>
                <a:gd name="T14" fmla="*/ 1671 w 1671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71" h="454">
                  <a:moveTo>
                    <a:pt x="1667" y="0"/>
                  </a:moveTo>
                  <a:lnTo>
                    <a:pt x="1671" y="204"/>
                  </a:lnTo>
                  <a:lnTo>
                    <a:pt x="1" y="204"/>
                  </a:lnTo>
                  <a:lnTo>
                    <a:pt x="0" y="454"/>
                  </a:lnTo>
                </a:path>
              </a:pathLst>
            </a:custGeom>
            <a:noFill/>
            <a:ln w="31750" cap="flat">
              <a:solidFill>
                <a:srgbClr val="FFFF00"/>
              </a:solidFill>
              <a:prstDash val="sysDot"/>
              <a:round/>
              <a:headEnd type="none" w="med" len="med"/>
              <a:tailEnd type="arrow" w="lg" len="med"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6" name="Groupe 39"/>
          <p:cNvGrpSpPr/>
          <p:nvPr/>
        </p:nvGrpSpPr>
        <p:grpSpPr>
          <a:xfrm>
            <a:off x="2728913" y="1198563"/>
            <a:ext cx="6330950" cy="3871912"/>
            <a:chOff x="2728913" y="1198563"/>
            <a:chExt cx="6330950" cy="3871912"/>
          </a:xfrm>
        </p:grpSpPr>
        <p:sp>
          <p:nvSpPr>
            <p:cNvPr id="75782" name="Text Box 34"/>
            <p:cNvSpPr txBox="1">
              <a:spLocks noChangeArrowheads="1"/>
            </p:cNvSpPr>
            <p:nvPr/>
          </p:nvSpPr>
          <p:spPr bwMode="auto">
            <a:xfrm>
              <a:off x="3027363" y="4424363"/>
              <a:ext cx="1008062" cy="646112"/>
            </a:xfrm>
            <a:prstGeom prst="rect">
              <a:avLst/>
            </a:prstGeom>
            <a:solidFill>
              <a:srgbClr val="00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Order Form</a:t>
              </a:r>
            </a:p>
          </p:txBody>
        </p:sp>
        <p:sp>
          <p:nvSpPr>
            <p:cNvPr id="75783" name="Text Box 35"/>
            <p:cNvSpPr txBox="1">
              <a:spLocks noChangeArrowheads="1"/>
            </p:cNvSpPr>
            <p:nvPr/>
          </p:nvSpPr>
          <p:spPr bwMode="auto">
            <a:xfrm>
              <a:off x="7704138" y="2713038"/>
              <a:ext cx="1355725" cy="646112"/>
            </a:xfrm>
            <a:prstGeom prst="rect">
              <a:avLst/>
            </a:prstGeom>
            <a:solidFill>
              <a:srgbClr val="00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Policies &amp; algorithms</a:t>
              </a:r>
            </a:p>
          </p:txBody>
        </p:sp>
        <p:sp>
          <p:nvSpPr>
            <p:cNvPr id="75784" name="Text Box 36"/>
            <p:cNvSpPr txBox="1">
              <a:spLocks noChangeArrowheads="1"/>
            </p:cNvSpPr>
            <p:nvPr/>
          </p:nvSpPr>
          <p:spPr bwMode="auto">
            <a:xfrm>
              <a:off x="2728913" y="2368550"/>
              <a:ext cx="1222375" cy="646113"/>
            </a:xfrm>
            <a:prstGeom prst="rect">
              <a:avLst/>
            </a:prstGeom>
            <a:solidFill>
              <a:srgbClr val="00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 dirty="0" err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Inventory</a:t>
              </a:r>
              <a:r>
                <a:rPr lang="fr-FR" sz="1800" b="1" dirty="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Bases</a:t>
              </a:r>
            </a:p>
          </p:txBody>
        </p:sp>
        <p:sp>
          <p:nvSpPr>
            <p:cNvPr id="75785" name="Text Box 37"/>
            <p:cNvSpPr txBox="1">
              <a:spLocks noChangeArrowheads="1"/>
            </p:cNvSpPr>
            <p:nvPr/>
          </p:nvSpPr>
          <p:spPr bwMode="auto">
            <a:xfrm>
              <a:off x="5040313" y="1198563"/>
              <a:ext cx="1355725" cy="646112"/>
            </a:xfrm>
            <a:prstGeom prst="rect">
              <a:avLst/>
            </a:prstGeom>
            <a:solidFill>
              <a:srgbClr val="00FF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8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Policies &amp; algorithms</a:t>
              </a:r>
            </a:p>
          </p:txBody>
        </p:sp>
      </p:grpSp>
      <p:sp>
        <p:nvSpPr>
          <p:cNvPr id="75788" name="Text Box 14"/>
          <p:cNvSpPr txBox="1">
            <a:spLocks noChangeArrowheads="1"/>
          </p:cNvSpPr>
          <p:nvPr/>
        </p:nvSpPr>
        <p:spPr bwMode="auto">
          <a:xfrm>
            <a:off x="939800" y="3867150"/>
            <a:ext cx="1765300" cy="379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8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Shipping (UPS)</a:t>
            </a:r>
          </a:p>
        </p:txBody>
      </p:sp>
      <p:pic>
        <p:nvPicPr>
          <p:cNvPr id="43" name="Image 42" descr="Smil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4714884"/>
            <a:ext cx="1285884" cy="10287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Motivations</a:t>
            </a:r>
          </a:p>
        </p:txBody>
      </p:sp>
      <p:sp>
        <p:nvSpPr>
          <p:cNvPr id="4099" name="ZoneTexte 2"/>
          <p:cNvSpPr txBox="1">
            <a:spLocks noChangeArrowheads="1"/>
          </p:cNvSpPr>
          <p:nvPr/>
        </p:nvSpPr>
        <p:spPr bwMode="auto">
          <a:xfrm>
            <a:off x="928662" y="1318022"/>
            <a:ext cx="764386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	</a:t>
            </a:r>
            <a:r>
              <a:rPr lang="fr-FR" sz="2400" dirty="0" err="1" smtClean="0">
                <a:latin typeface="Calibri" pitchFamily="34" charset="0"/>
              </a:rPr>
              <a:t>Modeling</a:t>
            </a:r>
            <a:r>
              <a:rPr lang="fr-FR" sz="2400" dirty="0" smtClean="0">
                <a:latin typeface="Calibri" pitchFamily="34" charset="0"/>
              </a:rPr>
              <a:t>  business </a:t>
            </a:r>
            <a:r>
              <a:rPr lang="fr-FR" sz="2400" dirty="0" err="1" smtClean="0">
                <a:latin typeface="Calibri" pitchFamily="34" charset="0"/>
              </a:rPr>
              <a:t>processes</a:t>
            </a:r>
            <a:r>
              <a:rPr lang="fr-FR" sz="2400" dirty="0" smtClean="0">
                <a:latin typeface="Calibri" pitchFamily="34" charset="0"/>
              </a:rPr>
              <a:t>, Web-</a:t>
            </a:r>
            <a:r>
              <a:rPr lang="fr-FR" sz="2400" dirty="0" err="1" smtClean="0">
                <a:latin typeface="Calibri" pitchFamily="34" charset="0"/>
              </a:rPr>
              <a:t>based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>
                <a:latin typeface="Calibri" pitchFamily="34" charset="0"/>
              </a:rPr>
              <a:t>open </a:t>
            </a:r>
            <a:r>
              <a:rPr lang="fr-FR" sz="2400" dirty="0" err="1" smtClean="0">
                <a:latin typeface="Calibri" pitchFamily="34" charset="0"/>
              </a:rPr>
              <a:t>systems</a:t>
            </a: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	</a:t>
            </a:r>
            <a:r>
              <a:rPr lang="fr-FR" sz="2400" dirty="0" err="1" smtClean="0">
                <a:latin typeface="Calibri" pitchFamily="34" charset="0"/>
              </a:rPr>
              <a:t>Tight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combination</a:t>
            </a:r>
            <a:r>
              <a:rPr lang="fr-FR" sz="2400" dirty="0" smtClean="0">
                <a:latin typeface="Calibri" pitchFamily="34" charset="0"/>
              </a:rPr>
              <a:t>  of </a:t>
            </a:r>
            <a:r>
              <a:rPr lang="fr-FR" sz="2400" dirty="0" err="1" smtClean="0">
                <a:latin typeface="Calibri" pitchFamily="34" charset="0"/>
              </a:rPr>
              <a:t>workflows</a:t>
            </a:r>
            <a:r>
              <a:rPr lang="fr-FR" sz="2400" dirty="0" smtClean="0">
                <a:latin typeface="Calibri" pitchFamily="34" charset="0"/>
              </a:rPr>
              <a:t> &amp;  data </a:t>
            </a: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r>
              <a:rPr lang="fr-FR" sz="2400" dirty="0" smtClean="0">
                <a:latin typeface="Calibri" pitchFamily="34" charset="0"/>
              </a:rPr>
              <a:t> BPEL ? …. a standard, but </a:t>
            </a:r>
          </a:p>
          <a:p>
            <a:pPr lvl="2">
              <a:buClr>
                <a:srgbClr val="FF0000"/>
              </a:buClr>
              <a:buSzPct val="65000"/>
              <a:tabLst>
                <a:tab pos="446088" algn="l"/>
                <a:tab pos="719138" algn="l"/>
              </a:tabLst>
            </a:pPr>
            <a:r>
              <a:rPr lang="fr-FR" sz="2400" dirty="0" err="1" smtClean="0">
                <a:latin typeface="Calibri" pitchFamily="34" charset="0"/>
              </a:rPr>
              <a:t>also</a:t>
            </a:r>
            <a:r>
              <a:rPr lang="fr-FR" sz="2400" dirty="0" smtClean="0">
                <a:latin typeface="Calibri" pitchFamily="34" charset="0"/>
              </a:rPr>
              <a:t> a </a:t>
            </a:r>
            <a:r>
              <a:rPr lang="fr-FR" sz="2400" dirty="0" err="1" smtClean="0">
                <a:latin typeface="Calibri" pitchFamily="34" charset="0"/>
              </a:rPr>
              <a:t>programming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language</a:t>
            </a:r>
            <a:r>
              <a:rPr lang="fr-FR" sz="2400" dirty="0" smtClean="0">
                <a:latin typeface="Calibri" pitchFamily="34" charset="0"/>
              </a:rPr>
              <a:t> </a:t>
            </a:r>
          </a:p>
          <a:p>
            <a:pPr>
              <a:buClr>
                <a:srgbClr val="FF0000"/>
              </a:buClr>
              <a:buSzPct val="65000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tabLst>
                <a:tab pos="446088" algn="l"/>
                <a:tab pos="719138" algn="l"/>
              </a:tabLst>
            </a:pPr>
            <a:endParaRPr lang="fr-FR" dirty="0">
              <a:latin typeface="Calibri" pitchFamily="34" charset="0"/>
            </a:endParaRP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571604" y="3143248"/>
          <a:ext cx="3000396" cy="1323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  <a:gridCol w="1000132"/>
                <a:gridCol w="1000132"/>
              </a:tblGrid>
              <a:tr h="441009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John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Smith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12345</a:t>
                      </a:r>
                      <a:endParaRPr lang="fr-FR" sz="1200" dirty="0"/>
                    </a:p>
                  </a:txBody>
                  <a:tcPr/>
                </a:tc>
              </a:tr>
              <a:tr h="441009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Bob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Parker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76543</a:t>
                      </a:r>
                      <a:endParaRPr lang="fr-FR" sz="1200" dirty="0"/>
                    </a:p>
                  </a:txBody>
                  <a:tcPr/>
                </a:tc>
              </a:tr>
              <a:tr h="441009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Julia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Jones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24680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e 5"/>
          <p:cNvGrpSpPr/>
          <p:nvPr/>
        </p:nvGrpSpPr>
        <p:grpSpPr>
          <a:xfrm>
            <a:off x="6072198" y="2571744"/>
            <a:ext cx="2214578" cy="2357454"/>
            <a:chOff x="1142976" y="1500174"/>
            <a:chExt cx="3830220" cy="5047423"/>
          </a:xfrm>
        </p:grpSpPr>
        <p:sp>
          <p:nvSpPr>
            <p:cNvPr id="7" name="Rectangle 6"/>
            <p:cNvSpPr/>
            <p:nvPr/>
          </p:nvSpPr>
          <p:spPr>
            <a:xfrm>
              <a:off x="2170019" y="2593833"/>
              <a:ext cx="902301" cy="1491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8" name="Connecteur droit avec flèche 7"/>
            <p:cNvCxnSpPr>
              <a:stCxn id="11" idx="4"/>
              <a:endCxn id="7" idx="0"/>
            </p:cNvCxnSpPr>
            <p:nvPr/>
          </p:nvCxnSpPr>
          <p:spPr>
            <a:xfrm rot="16200000" flipH="1">
              <a:off x="2304788" y="2277451"/>
              <a:ext cx="546830" cy="85934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 rot="5400000">
              <a:off x="2793473" y="2064255"/>
              <a:ext cx="626911" cy="49888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orme libre 9"/>
            <p:cNvSpPr/>
            <p:nvPr/>
          </p:nvSpPr>
          <p:spPr>
            <a:xfrm>
              <a:off x="2830982" y="1786455"/>
              <a:ext cx="1110124" cy="1407280"/>
            </a:xfrm>
            <a:custGeom>
              <a:avLst/>
              <a:gdLst>
                <a:gd name="connsiteX0" fmla="*/ 62895 w 1845733"/>
                <a:gd name="connsiteY0" fmla="*/ 1378857 h 2022324"/>
                <a:gd name="connsiteX1" fmla="*/ 222552 w 1845733"/>
                <a:gd name="connsiteY1" fmla="*/ 1886857 h 2022324"/>
                <a:gd name="connsiteX2" fmla="*/ 1398209 w 1845733"/>
                <a:gd name="connsiteY2" fmla="*/ 1814286 h 2022324"/>
                <a:gd name="connsiteX3" fmla="*/ 1819123 w 1845733"/>
                <a:gd name="connsiteY3" fmla="*/ 638629 h 2022324"/>
                <a:gd name="connsiteX4" fmla="*/ 1557866 w 1845733"/>
                <a:gd name="connsiteY4" fmla="*/ 0 h 202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5733" h="2022324">
                  <a:moveTo>
                    <a:pt x="62895" y="1378857"/>
                  </a:moveTo>
                  <a:cubicBezTo>
                    <a:pt x="31447" y="1596571"/>
                    <a:pt x="0" y="1814286"/>
                    <a:pt x="222552" y="1886857"/>
                  </a:cubicBezTo>
                  <a:cubicBezTo>
                    <a:pt x="445104" y="1959429"/>
                    <a:pt x="1132114" y="2022324"/>
                    <a:pt x="1398209" y="1814286"/>
                  </a:cubicBezTo>
                  <a:cubicBezTo>
                    <a:pt x="1664304" y="1606248"/>
                    <a:pt x="1792514" y="941010"/>
                    <a:pt x="1819123" y="638629"/>
                  </a:cubicBezTo>
                  <a:cubicBezTo>
                    <a:pt x="1845733" y="336248"/>
                    <a:pt x="1649790" y="135467"/>
                    <a:pt x="1557866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297881" y="1500174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286116" y="1500174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500562" y="1500174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192156" y="5715016"/>
              <a:ext cx="902301" cy="1491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rot="16200000" flipH="1">
              <a:off x="3488093" y="5559801"/>
              <a:ext cx="310427" cy="1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>
              <a:endCxn id="17" idx="0"/>
            </p:cNvCxnSpPr>
            <p:nvPr/>
          </p:nvCxnSpPr>
          <p:spPr>
            <a:xfrm rot="5400000">
              <a:off x="3141905" y="2548405"/>
              <a:ext cx="2096377" cy="109357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192156" y="4143380"/>
              <a:ext cx="902301" cy="1491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>
              <a:off x="2643176" y="3714754"/>
              <a:ext cx="857254" cy="428626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e libre 18"/>
            <p:cNvSpPr/>
            <p:nvPr/>
          </p:nvSpPr>
          <p:spPr>
            <a:xfrm>
              <a:off x="2775663" y="3431783"/>
              <a:ext cx="839189" cy="688769"/>
            </a:xfrm>
            <a:custGeom>
              <a:avLst/>
              <a:gdLst>
                <a:gd name="connsiteX0" fmla="*/ 831273 w 839189"/>
                <a:gd name="connsiteY0" fmla="*/ 688769 h 688769"/>
                <a:gd name="connsiteX1" fmla="*/ 700644 w 839189"/>
                <a:gd name="connsiteY1" fmla="*/ 178130 h 688769"/>
                <a:gd name="connsiteX2" fmla="*/ 0 w 839189"/>
                <a:gd name="connsiteY2" fmla="*/ 0 h 68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9189" h="688769">
                  <a:moveTo>
                    <a:pt x="831273" y="688769"/>
                  </a:moveTo>
                  <a:cubicBezTo>
                    <a:pt x="835231" y="490847"/>
                    <a:pt x="839189" y="292925"/>
                    <a:pt x="700644" y="178130"/>
                  </a:cubicBezTo>
                  <a:cubicBezTo>
                    <a:pt x="562099" y="63335"/>
                    <a:pt x="93023" y="41564"/>
                    <a:pt x="0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0" name="Connecteur droit avec flèche 19"/>
            <p:cNvCxnSpPr>
              <a:endCxn id="21" idx="0"/>
            </p:cNvCxnSpPr>
            <p:nvPr/>
          </p:nvCxnSpPr>
          <p:spPr>
            <a:xfrm rot="5400000">
              <a:off x="1207906" y="4210532"/>
              <a:ext cx="1533516" cy="76107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1142976" y="5357826"/>
              <a:ext cx="902301" cy="1491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2" name="Forme libre 21"/>
            <p:cNvSpPr/>
            <p:nvPr/>
          </p:nvSpPr>
          <p:spPr>
            <a:xfrm>
              <a:off x="1845430" y="4738068"/>
              <a:ext cx="1559625" cy="605642"/>
            </a:xfrm>
            <a:custGeom>
              <a:avLst/>
              <a:gdLst>
                <a:gd name="connsiteX0" fmla="*/ 1559625 w 1559625"/>
                <a:gd name="connsiteY0" fmla="*/ 249382 h 605642"/>
                <a:gd name="connsiteX1" fmla="*/ 740228 w 1559625"/>
                <a:gd name="connsiteY1" fmla="*/ 59377 h 605642"/>
                <a:gd name="connsiteX2" fmla="*/ 3958 w 1559625"/>
                <a:gd name="connsiteY2" fmla="*/ 605642 h 60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9625" h="605642">
                  <a:moveTo>
                    <a:pt x="1559625" y="249382"/>
                  </a:moveTo>
                  <a:cubicBezTo>
                    <a:pt x="1279565" y="124691"/>
                    <a:pt x="999506" y="0"/>
                    <a:pt x="740228" y="59377"/>
                  </a:cubicBezTo>
                  <a:cubicBezTo>
                    <a:pt x="480950" y="118754"/>
                    <a:pt x="0" y="532411"/>
                    <a:pt x="3958" y="605642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Forme libre 22"/>
            <p:cNvSpPr/>
            <p:nvPr/>
          </p:nvSpPr>
          <p:spPr>
            <a:xfrm>
              <a:off x="1778136" y="5224957"/>
              <a:ext cx="1638795" cy="726373"/>
            </a:xfrm>
            <a:custGeom>
              <a:avLst/>
              <a:gdLst>
                <a:gd name="connsiteX0" fmla="*/ 0 w 1638795"/>
                <a:gd name="connsiteY0" fmla="*/ 296883 h 726373"/>
                <a:gd name="connsiteX1" fmla="*/ 641267 w 1638795"/>
                <a:gd name="connsiteY1" fmla="*/ 676893 h 726373"/>
                <a:gd name="connsiteX2" fmla="*/ 1638795 w 1638795"/>
                <a:gd name="connsiteY2" fmla="*/ 0 h 726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38795" h="726373">
                  <a:moveTo>
                    <a:pt x="0" y="296883"/>
                  </a:moveTo>
                  <a:cubicBezTo>
                    <a:pt x="184067" y="511628"/>
                    <a:pt x="368135" y="726373"/>
                    <a:pt x="641267" y="676893"/>
                  </a:cubicBezTo>
                  <a:cubicBezTo>
                    <a:pt x="914399" y="627413"/>
                    <a:pt x="1506187" y="124691"/>
                    <a:pt x="1638795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Ellipse 23"/>
            <p:cNvSpPr/>
            <p:nvPr/>
          </p:nvSpPr>
          <p:spPr>
            <a:xfrm>
              <a:off x="2285984" y="3357562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25" name="Connecteur droit avec flèche 24"/>
            <p:cNvCxnSpPr>
              <a:endCxn id="24" idx="0"/>
            </p:cNvCxnSpPr>
            <p:nvPr/>
          </p:nvCxnSpPr>
          <p:spPr>
            <a:xfrm rot="5400000">
              <a:off x="2245514" y="3037808"/>
              <a:ext cx="596541" cy="42967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Ellipse 25"/>
            <p:cNvSpPr/>
            <p:nvPr/>
          </p:nvSpPr>
          <p:spPr>
            <a:xfrm>
              <a:off x="1357290" y="6000768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 rot="5400000">
              <a:off x="1294817" y="5706051"/>
              <a:ext cx="596541" cy="42967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3406989" y="4857760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 rot="5400000">
              <a:off x="3345036" y="4563043"/>
              <a:ext cx="596541" cy="42967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/>
          <p:cNvSpPr txBox="1"/>
          <p:nvPr/>
        </p:nvSpPr>
        <p:spPr>
          <a:xfrm>
            <a:off x="2071670" y="500063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Relational</a:t>
            </a:r>
            <a:r>
              <a:rPr lang="fr-FR" dirty="0" smtClean="0"/>
              <a:t> </a:t>
            </a:r>
            <a:r>
              <a:rPr lang="fr-FR" dirty="0" err="1" smtClean="0"/>
              <a:t>databases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6500826" y="507207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Petri</a:t>
            </a:r>
            <a:r>
              <a:rPr lang="fr-FR" dirty="0" smtClean="0"/>
              <a:t> Nets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Motivations</a:t>
            </a:r>
          </a:p>
        </p:txBody>
      </p:sp>
      <p:sp>
        <p:nvSpPr>
          <p:cNvPr id="4099" name="ZoneTexte 2"/>
          <p:cNvSpPr txBox="1">
            <a:spLocks noChangeArrowheads="1"/>
          </p:cNvSpPr>
          <p:nvPr/>
        </p:nvSpPr>
        <p:spPr bwMode="auto">
          <a:xfrm>
            <a:off x="928662" y="1318022"/>
            <a:ext cx="764386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	</a:t>
            </a:r>
            <a:r>
              <a:rPr lang="fr-FR" sz="2400" dirty="0" err="1" smtClean="0">
                <a:latin typeface="Calibri" pitchFamily="34" charset="0"/>
              </a:rPr>
              <a:t>Tight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>
                <a:latin typeface="Calibri" pitchFamily="34" charset="0"/>
              </a:rPr>
              <a:t>combination</a:t>
            </a:r>
            <a:r>
              <a:rPr lang="fr-FR" sz="2400" dirty="0">
                <a:latin typeface="Calibri" pitchFamily="34" charset="0"/>
              </a:rPr>
              <a:t>  </a:t>
            </a:r>
            <a:r>
              <a:rPr lang="fr-FR" sz="2400" dirty="0" smtClean="0">
                <a:latin typeface="Calibri" pitchFamily="34" charset="0"/>
              </a:rPr>
              <a:t>of </a:t>
            </a:r>
            <a:r>
              <a:rPr lang="fr-FR" sz="2400" dirty="0" err="1" smtClean="0">
                <a:latin typeface="Calibri" pitchFamily="34" charset="0"/>
              </a:rPr>
              <a:t>workflows</a:t>
            </a:r>
            <a:r>
              <a:rPr lang="fr-FR" sz="2400" dirty="0" smtClean="0">
                <a:latin typeface="Calibri" pitchFamily="34" charset="0"/>
              </a:rPr>
              <a:t> &amp;  data </a:t>
            </a: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r>
              <a:rPr lang="fr-FR" sz="2400" dirty="0" smtClean="0">
                <a:latin typeface="Calibri" pitchFamily="34" charset="0"/>
              </a:rPr>
              <a:t> « </a:t>
            </a:r>
            <a:r>
              <a:rPr lang="fr-FR" sz="2400" dirty="0" err="1" smtClean="0">
                <a:latin typeface="Calibri" pitchFamily="34" charset="0"/>
              </a:rPr>
              <a:t>when</a:t>
            </a:r>
            <a:r>
              <a:rPr lang="fr-FR" sz="2400" dirty="0" smtClean="0">
                <a:latin typeface="Calibri" pitchFamily="34" charset="0"/>
              </a:rPr>
              <a:t> the </a:t>
            </a:r>
            <a:r>
              <a:rPr lang="fr-FR" sz="2400" dirty="0" err="1" smtClean="0">
                <a:latin typeface="Calibri" pitchFamily="34" charset="0"/>
              </a:rPr>
              <a:t>amount</a:t>
            </a:r>
            <a:r>
              <a:rPr lang="fr-FR" sz="2400" dirty="0" smtClean="0">
                <a:latin typeface="Calibri" pitchFamily="34" charset="0"/>
              </a:rPr>
              <a:t> of transaction </a:t>
            </a:r>
            <a:r>
              <a:rPr lang="fr-FR" sz="2400" dirty="0" err="1" smtClean="0">
                <a:latin typeface="Calibri" pitchFamily="34" charset="0"/>
              </a:rPr>
              <a:t>exceeds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smtClean="0">
                <a:solidFill>
                  <a:srgbClr val="0070C0"/>
                </a:solidFill>
                <a:latin typeface="Calibri" pitchFamily="34" charset="0"/>
              </a:rPr>
              <a:t>200 euros</a:t>
            </a:r>
            <a:r>
              <a:rPr lang="fr-FR" sz="2400" dirty="0" smtClean="0">
                <a:latin typeface="Calibri" pitchFamily="34" charset="0"/>
              </a:rPr>
              <a:t>, 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use </a:t>
            </a:r>
            <a:r>
              <a:rPr lang="fr-FR" sz="2400" dirty="0" err="1" smtClean="0">
                <a:solidFill>
                  <a:srgbClr val="FF0000"/>
                </a:solidFill>
                <a:latin typeface="Calibri" pitchFamily="34" charset="0"/>
              </a:rPr>
              <a:t>company’s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  <a:latin typeface="Calibri" pitchFamily="34" charset="0"/>
              </a:rPr>
              <a:t>insurance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 for shipping</a:t>
            </a:r>
            <a:r>
              <a:rPr lang="fr-FR" sz="2400" dirty="0" smtClean="0">
                <a:latin typeface="Calibri" pitchFamily="34" charset="0"/>
              </a:rPr>
              <a:t> »</a:t>
            </a:r>
          </a:p>
          <a:p>
            <a:pPr lvl="1"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r>
              <a:rPr lang="fr-FR" sz="2400" dirty="0" smtClean="0">
                <a:latin typeface="Calibri" pitchFamily="34" charset="0"/>
              </a:rPr>
              <a:t> « </a:t>
            </a:r>
            <a:r>
              <a:rPr lang="fr-FR" sz="2400" dirty="0" err="1" smtClean="0">
                <a:solidFill>
                  <a:srgbClr val="FF0000"/>
                </a:solidFill>
                <a:latin typeface="Calibri" pitchFamily="34" charset="0"/>
              </a:rPr>
              <a:t>when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 the </a:t>
            </a:r>
            <a:r>
              <a:rPr lang="fr-FR" sz="2400" dirty="0" err="1" smtClean="0">
                <a:solidFill>
                  <a:srgbClr val="FF0000"/>
                </a:solidFill>
                <a:latin typeface="Calibri" pitchFamily="34" charset="0"/>
              </a:rPr>
              <a:t>product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 and </a:t>
            </a:r>
            <a:r>
              <a:rPr lang="fr-FR" sz="2400" dirty="0" err="1" smtClean="0">
                <a:solidFill>
                  <a:srgbClr val="FF0000"/>
                </a:solidFill>
                <a:latin typeface="Calibri" pitchFamily="34" charset="0"/>
              </a:rPr>
              <a:t>its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 package are </a:t>
            </a:r>
            <a:r>
              <a:rPr lang="fr-FR" sz="2400" dirty="0" err="1" smtClean="0">
                <a:solidFill>
                  <a:srgbClr val="FF0000"/>
                </a:solidFill>
                <a:latin typeface="Calibri" pitchFamily="34" charset="0"/>
              </a:rPr>
              <a:t>delivered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fr-FR" sz="2400" dirty="0" smtClean="0">
                <a:latin typeface="Calibri" pitchFamily="34" charset="0"/>
              </a:rPr>
              <a:t>to shipping office, </a:t>
            </a:r>
            <a:r>
              <a:rPr lang="fr-FR" sz="2400" dirty="0" err="1" smtClean="0">
                <a:latin typeface="Calibri" pitchFamily="34" charset="0"/>
              </a:rPr>
              <a:t>produce</a:t>
            </a:r>
            <a:r>
              <a:rPr lang="fr-FR" sz="2400" dirty="0" smtClean="0">
                <a:latin typeface="Calibri" pitchFamily="34" charset="0"/>
              </a:rPr>
              <a:t> a </a:t>
            </a:r>
            <a:r>
              <a:rPr lang="fr-FR" sz="2400" dirty="0" smtClean="0">
                <a:solidFill>
                  <a:srgbClr val="0070C0"/>
                </a:solidFill>
                <a:latin typeface="Calibri" pitchFamily="34" charset="0"/>
              </a:rPr>
              <a:t>transport </a:t>
            </a:r>
            <a:r>
              <a:rPr lang="fr-FR" sz="2400" dirty="0" err="1" smtClean="0">
                <a:solidFill>
                  <a:srgbClr val="0070C0"/>
                </a:solidFill>
                <a:latin typeface="Calibri" pitchFamily="34" charset="0"/>
              </a:rPr>
              <a:t>form</a:t>
            </a:r>
            <a:r>
              <a:rPr lang="fr-FR" sz="2400" dirty="0" smtClean="0">
                <a:latin typeface="Calibri" pitchFamily="34" charset="0"/>
              </a:rPr>
              <a:t> » </a:t>
            </a:r>
          </a:p>
          <a:p>
            <a:pPr>
              <a:buClr>
                <a:srgbClr val="FF0000"/>
              </a:buClr>
              <a:buSzPct val="65000"/>
              <a:tabLst>
                <a:tab pos="446088" algn="l"/>
                <a:tab pos="719138" algn="l"/>
              </a:tabLst>
            </a:pPr>
            <a:r>
              <a:rPr lang="fr-FR" dirty="0">
                <a:latin typeface="Calibri" pitchFamily="34" charset="0"/>
              </a:rPr>
              <a:t>	</a:t>
            </a:r>
            <a:endParaRPr lang="fr-FR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tabLst>
                <a:tab pos="446088" algn="l"/>
                <a:tab pos="719138" algn="l"/>
              </a:tabLst>
            </a:pPr>
            <a:r>
              <a:rPr lang="fr-FR" sz="2400" dirty="0" smtClean="0">
                <a:latin typeface="Calibri" pitchFamily="34" charset="0"/>
              </a:rPr>
              <a:t>	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571604" y="2200304"/>
          <a:ext cx="3000396" cy="1323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  <a:gridCol w="1000132"/>
                <a:gridCol w="1000132"/>
              </a:tblGrid>
              <a:tr h="441009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John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Smith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12345</a:t>
                      </a:r>
                      <a:endParaRPr lang="fr-FR" sz="1200" dirty="0"/>
                    </a:p>
                  </a:txBody>
                  <a:tcPr/>
                </a:tc>
              </a:tr>
              <a:tr h="441009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Bob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Parker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76543</a:t>
                      </a:r>
                      <a:endParaRPr lang="fr-FR" sz="1200" dirty="0"/>
                    </a:p>
                  </a:txBody>
                  <a:tcPr/>
                </a:tc>
              </a:tr>
              <a:tr h="441009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Julia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Jones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24680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e 5"/>
          <p:cNvGrpSpPr/>
          <p:nvPr/>
        </p:nvGrpSpPr>
        <p:grpSpPr>
          <a:xfrm>
            <a:off x="6072198" y="1628800"/>
            <a:ext cx="2214578" cy="2357454"/>
            <a:chOff x="1142976" y="1500174"/>
            <a:chExt cx="3830220" cy="5047423"/>
          </a:xfrm>
        </p:grpSpPr>
        <p:sp>
          <p:nvSpPr>
            <p:cNvPr id="7" name="Rectangle 6"/>
            <p:cNvSpPr/>
            <p:nvPr/>
          </p:nvSpPr>
          <p:spPr>
            <a:xfrm>
              <a:off x="2170019" y="2593833"/>
              <a:ext cx="902301" cy="1491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8" name="Connecteur droit avec flèche 7"/>
            <p:cNvCxnSpPr>
              <a:stCxn id="11" idx="4"/>
              <a:endCxn id="7" idx="0"/>
            </p:cNvCxnSpPr>
            <p:nvPr/>
          </p:nvCxnSpPr>
          <p:spPr>
            <a:xfrm rot="16200000" flipH="1">
              <a:off x="2304788" y="2277451"/>
              <a:ext cx="546830" cy="85934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/>
            <p:cNvCxnSpPr/>
            <p:nvPr/>
          </p:nvCxnSpPr>
          <p:spPr>
            <a:xfrm rot="5400000">
              <a:off x="2793473" y="2064255"/>
              <a:ext cx="626911" cy="49888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orme libre 9"/>
            <p:cNvSpPr/>
            <p:nvPr/>
          </p:nvSpPr>
          <p:spPr>
            <a:xfrm>
              <a:off x="2830982" y="1786455"/>
              <a:ext cx="1110124" cy="1407280"/>
            </a:xfrm>
            <a:custGeom>
              <a:avLst/>
              <a:gdLst>
                <a:gd name="connsiteX0" fmla="*/ 62895 w 1845733"/>
                <a:gd name="connsiteY0" fmla="*/ 1378857 h 2022324"/>
                <a:gd name="connsiteX1" fmla="*/ 222552 w 1845733"/>
                <a:gd name="connsiteY1" fmla="*/ 1886857 h 2022324"/>
                <a:gd name="connsiteX2" fmla="*/ 1398209 w 1845733"/>
                <a:gd name="connsiteY2" fmla="*/ 1814286 h 2022324"/>
                <a:gd name="connsiteX3" fmla="*/ 1819123 w 1845733"/>
                <a:gd name="connsiteY3" fmla="*/ 638629 h 2022324"/>
                <a:gd name="connsiteX4" fmla="*/ 1557866 w 1845733"/>
                <a:gd name="connsiteY4" fmla="*/ 0 h 202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5733" h="2022324">
                  <a:moveTo>
                    <a:pt x="62895" y="1378857"/>
                  </a:moveTo>
                  <a:cubicBezTo>
                    <a:pt x="31447" y="1596571"/>
                    <a:pt x="0" y="1814286"/>
                    <a:pt x="222552" y="1886857"/>
                  </a:cubicBezTo>
                  <a:cubicBezTo>
                    <a:pt x="445104" y="1959429"/>
                    <a:pt x="1132114" y="2022324"/>
                    <a:pt x="1398209" y="1814286"/>
                  </a:cubicBezTo>
                  <a:cubicBezTo>
                    <a:pt x="1664304" y="1606248"/>
                    <a:pt x="1792514" y="941010"/>
                    <a:pt x="1819123" y="638629"/>
                  </a:cubicBezTo>
                  <a:cubicBezTo>
                    <a:pt x="1845733" y="336248"/>
                    <a:pt x="1649790" y="135467"/>
                    <a:pt x="1557866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297881" y="1500174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286116" y="1500174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/>
            </a:p>
          </p:txBody>
        </p:sp>
        <p:sp>
          <p:nvSpPr>
            <p:cNvPr id="13" name="Ellipse 12"/>
            <p:cNvSpPr/>
            <p:nvPr/>
          </p:nvSpPr>
          <p:spPr>
            <a:xfrm>
              <a:off x="4500562" y="1500174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10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192156" y="5715016"/>
              <a:ext cx="902301" cy="1491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rot="16200000" flipH="1">
              <a:off x="3488093" y="5559801"/>
              <a:ext cx="310427" cy="1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>
              <a:endCxn id="17" idx="0"/>
            </p:cNvCxnSpPr>
            <p:nvPr/>
          </p:nvCxnSpPr>
          <p:spPr>
            <a:xfrm rot="5400000">
              <a:off x="3141905" y="2548405"/>
              <a:ext cx="2096377" cy="109357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192156" y="4143380"/>
              <a:ext cx="902301" cy="1491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>
              <a:off x="2643176" y="3714754"/>
              <a:ext cx="857254" cy="428626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e libre 18"/>
            <p:cNvSpPr/>
            <p:nvPr/>
          </p:nvSpPr>
          <p:spPr>
            <a:xfrm>
              <a:off x="2775663" y="3431783"/>
              <a:ext cx="839189" cy="688769"/>
            </a:xfrm>
            <a:custGeom>
              <a:avLst/>
              <a:gdLst>
                <a:gd name="connsiteX0" fmla="*/ 831273 w 839189"/>
                <a:gd name="connsiteY0" fmla="*/ 688769 h 688769"/>
                <a:gd name="connsiteX1" fmla="*/ 700644 w 839189"/>
                <a:gd name="connsiteY1" fmla="*/ 178130 h 688769"/>
                <a:gd name="connsiteX2" fmla="*/ 0 w 839189"/>
                <a:gd name="connsiteY2" fmla="*/ 0 h 688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9189" h="688769">
                  <a:moveTo>
                    <a:pt x="831273" y="688769"/>
                  </a:moveTo>
                  <a:cubicBezTo>
                    <a:pt x="835231" y="490847"/>
                    <a:pt x="839189" y="292925"/>
                    <a:pt x="700644" y="178130"/>
                  </a:cubicBezTo>
                  <a:cubicBezTo>
                    <a:pt x="562099" y="63335"/>
                    <a:pt x="93023" y="41564"/>
                    <a:pt x="0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0" name="Connecteur droit avec flèche 19"/>
            <p:cNvCxnSpPr>
              <a:endCxn id="21" idx="0"/>
            </p:cNvCxnSpPr>
            <p:nvPr/>
          </p:nvCxnSpPr>
          <p:spPr>
            <a:xfrm rot="5400000">
              <a:off x="1207906" y="4210532"/>
              <a:ext cx="1533516" cy="761073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1142976" y="5357826"/>
              <a:ext cx="902301" cy="1491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2" name="Forme libre 21"/>
            <p:cNvSpPr/>
            <p:nvPr/>
          </p:nvSpPr>
          <p:spPr>
            <a:xfrm>
              <a:off x="1845430" y="4738068"/>
              <a:ext cx="1559625" cy="605642"/>
            </a:xfrm>
            <a:custGeom>
              <a:avLst/>
              <a:gdLst>
                <a:gd name="connsiteX0" fmla="*/ 1559625 w 1559625"/>
                <a:gd name="connsiteY0" fmla="*/ 249382 h 605642"/>
                <a:gd name="connsiteX1" fmla="*/ 740228 w 1559625"/>
                <a:gd name="connsiteY1" fmla="*/ 59377 h 605642"/>
                <a:gd name="connsiteX2" fmla="*/ 3958 w 1559625"/>
                <a:gd name="connsiteY2" fmla="*/ 605642 h 60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59625" h="605642">
                  <a:moveTo>
                    <a:pt x="1559625" y="249382"/>
                  </a:moveTo>
                  <a:cubicBezTo>
                    <a:pt x="1279565" y="124691"/>
                    <a:pt x="999506" y="0"/>
                    <a:pt x="740228" y="59377"/>
                  </a:cubicBezTo>
                  <a:cubicBezTo>
                    <a:pt x="480950" y="118754"/>
                    <a:pt x="0" y="532411"/>
                    <a:pt x="3958" y="605642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Forme libre 22"/>
            <p:cNvSpPr/>
            <p:nvPr/>
          </p:nvSpPr>
          <p:spPr>
            <a:xfrm>
              <a:off x="1778136" y="5224957"/>
              <a:ext cx="1638795" cy="726373"/>
            </a:xfrm>
            <a:custGeom>
              <a:avLst/>
              <a:gdLst>
                <a:gd name="connsiteX0" fmla="*/ 0 w 1638795"/>
                <a:gd name="connsiteY0" fmla="*/ 296883 h 726373"/>
                <a:gd name="connsiteX1" fmla="*/ 641267 w 1638795"/>
                <a:gd name="connsiteY1" fmla="*/ 676893 h 726373"/>
                <a:gd name="connsiteX2" fmla="*/ 1638795 w 1638795"/>
                <a:gd name="connsiteY2" fmla="*/ 0 h 726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38795" h="726373">
                  <a:moveTo>
                    <a:pt x="0" y="296883"/>
                  </a:moveTo>
                  <a:cubicBezTo>
                    <a:pt x="184067" y="511628"/>
                    <a:pt x="368135" y="726373"/>
                    <a:pt x="641267" y="676893"/>
                  </a:cubicBezTo>
                  <a:cubicBezTo>
                    <a:pt x="914399" y="627413"/>
                    <a:pt x="1506187" y="124691"/>
                    <a:pt x="1638795" y="0"/>
                  </a:cubicBezTo>
                </a:path>
              </a:pathLst>
            </a:cu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Ellipse 23"/>
            <p:cNvSpPr/>
            <p:nvPr/>
          </p:nvSpPr>
          <p:spPr>
            <a:xfrm>
              <a:off x="2285984" y="3357562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25" name="Connecteur droit avec flèche 24"/>
            <p:cNvCxnSpPr>
              <a:endCxn id="24" idx="0"/>
            </p:cNvCxnSpPr>
            <p:nvPr/>
          </p:nvCxnSpPr>
          <p:spPr>
            <a:xfrm rot="5400000">
              <a:off x="2245514" y="3037808"/>
              <a:ext cx="596541" cy="42967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Ellipse 25"/>
            <p:cNvSpPr/>
            <p:nvPr/>
          </p:nvSpPr>
          <p:spPr>
            <a:xfrm>
              <a:off x="1357290" y="6000768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 rot="5400000">
              <a:off x="1294817" y="5706051"/>
              <a:ext cx="596541" cy="42967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/>
            <p:cNvSpPr/>
            <p:nvPr/>
          </p:nvSpPr>
          <p:spPr>
            <a:xfrm>
              <a:off x="3406989" y="4857760"/>
              <a:ext cx="472634" cy="54682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 rot="5400000">
              <a:off x="3345036" y="4563043"/>
              <a:ext cx="596541" cy="42967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ZoneTexte 39"/>
          <p:cNvSpPr txBox="1"/>
          <p:nvPr/>
        </p:nvSpPr>
        <p:spPr>
          <a:xfrm>
            <a:off x="2339752" y="371703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Data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6500826" y="412913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Control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Challenges</a:t>
            </a:r>
          </a:p>
        </p:txBody>
      </p:sp>
      <p:sp>
        <p:nvSpPr>
          <p:cNvPr id="4099" name="ZoneTexte 2"/>
          <p:cNvSpPr txBox="1">
            <a:spLocks noChangeArrowheads="1"/>
          </p:cNvSpPr>
          <p:nvPr/>
        </p:nvSpPr>
        <p:spPr bwMode="auto">
          <a:xfrm>
            <a:off x="928662" y="1318022"/>
            <a:ext cx="76438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Modular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analysis</a:t>
            </a:r>
            <a:r>
              <a:rPr lang="fr-FR" sz="2400" dirty="0" smtClean="0">
                <a:latin typeface="Calibri" pitchFamily="34" charset="0"/>
              </a:rPr>
              <a:t> </a:t>
            </a:r>
            <a:endParaRPr lang="fr-FR" sz="2400" dirty="0">
              <a:latin typeface="Calibri" pitchFamily="34" charset="0"/>
            </a:endParaRPr>
          </a:p>
          <a:p>
            <a:pPr lvl="1">
              <a:buClr>
                <a:srgbClr val="FFC000"/>
              </a:buClr>
              <a:buSzPct val="5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r>
              <a:rPr lang="fr-F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	</a:t>
            </a:r>
            <a:r>
              <a:rPr lang="fr-FR" sz="2400" dirty="0" smtClean="0">
                <a:latin typeface="Calibri" pitchFamily="34" charset="0"/>
              </a:rPr>
              <a:t> check if modules compose (</a:t>
            </a:r>
            <a:r>
              <a:rPr lang="fr-FR" sz="2400" dirty="0" err="1" smtClean="0">
                <a:latin typeface="Calibri" pitchFamily="34" charset="0"/>
              </a:rPr>
              <a:t>behavior</a:t>
            </a:r>
            <a:r>
              <a:rPr lang="fr-FR" sz="2400" dirty="0" smtClean="0">
                <a:latin typeface="Calibri" pitchFamily="34" charset="0"/>
              </a:rPr>
              <a:t>/data issues)</a:t>
            </a:r>
          </a:p>
          <a:p>
            <a:pPr lvl="1">
              <a:buClr>
                <a:srgbClr val="FFC000"/>
              </a:buClr>
              <a:buSzPct val="5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r>
              <a:rPr lang="fr-FR" sz="2400" dirty="0" smtClean="0">
                <a:latin typeface="Calibri" pitchFamily="34" charset="0"/>
              </a:rPr>
              <a:t>  </a:t>
            </a:r>
            <a:r>
              <a:rPr lang="fr-FR" sz="2400" dirty="0" err="1" smtClean="0">
                <a:latin typeface="Calibri" pitchFamily="34" charset="0"/>
              </a:rPr>
              <a:t>ensure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correctness</a:t>
            </a:r>
            <a:r>
              <a:rPr lang="fr-FR" sz="2400" dirty="0" smtClean="0">
                <a:latin typeface="Calibri" pitchFamily="34" charset="0"/>
              </a:rPr>
              <a:t> for </a:t>
            </a:r>
            <a:r>
              <a:rPr lang="fr-FR" sz="2400" dirty="0" err="1" smtClean="0">
                <a:latin typeface="Calibri" pitchFamily="34" charset="0"/>
              </a:rPr>
              <a:t>any</a:t>
            </a:r>
            <a:r>
              <a:rPr lang="fr-FR" sz="2400" dirty="0" smtClean="0">
                <a:latin typeface="Calibri" pitchFamily="34" charset="0"/>
              </a:rPr>
              <a:t> correct </a:t>
            </a:r>
            <a:r>
              <a:rPr lang="fr-FR" sz="2400" dirty="0" err="1" smtClean="0">
                <a:latin typeface="Calibri" pitchFamily="34" charset="0"/>
              </a:rPr>
              <a:t>implementation</a:t>
            </a: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C000"/>
              </a:buClr>
              <a:buSzPct val="55000"/>
              <a:tabLst>
                <a:tab pos="446088" algn="l"/>
                <a:tab pos="719138" algn="l"/>
              </a:tabLst>
            </a:pPr>
            <a:r>
              <a:rPr lang="fr-FR" dirty="0" smtClean="0">
                <a:latin typeface="Calibri" pitchFamily="34" charset="0"/>
              </a:rPr>
              <a:t>(</a:t>
            </a:r>
            <a:r>
              <a:rPr lang="fr-FR" dirty="0" err="1" smtClean="0">
                <a:latin typeface="Calibri" pitchFamily="34" charset="0"/>
              </a:rPr>
              <a:t>is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my</a:t>
            </a:r>
            <a:r>
              <a:rPr lang="fr-FR" dirty="0" smtClean="0">
                <a:latin typeface="Calibri" pitchFamily="34" charset="0"/>
              </a:rPr>
              <a:t> system correct </a:t>
            </a:r>
            <a:r>
              <a:rPr lang="fr-FR" dirty="0" err="1" smtClean="0">
                <a:latin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bank</a:t>
            </a:r>
            <a:r>
              <a:rPr lang="fr-FR" dirty="0" smtClean="0">
                <a:latin typeface="Calibri" pitchFamily="34" charset="0"/>
              </a:rPr>
              <a:t> A?, </a:t>
            </a:r>
            <a:r>
              <a:rPr lang="fr-FR" dirty="0" err="1" smtClean="0">
                <a:latin typeface="Calibri" pitchFamily="34" charset="0"/>
              </a:rPr>
              <a:t>with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any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bank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conforming</a:t>
            </a:r>
            <a:r>
              <a:rPr lang="fr-FR" dirty="0" smtClean="0">
                <a:latin typeface="Calibri" pitchFamily="34" charset="0"/>
              </a:rPr>
              <a:t> to </a:t>
            </a:r>
            <a:r>
              <a:rPr lang="fr-FR" dirty="0" err="1" smtClean="0">
                <a:latin typeface="Calibri" pitchFamily="34" charset="0"/>
              </a:rPr>
              <a:t>reqs</a:t>
            </a:r>
            <a:r>
              <a:rPr lang="fr-FR" dirty="0" smtClean="0">
                <a:latin typeface="Calibri" pitchFamily="34" charset="0"/>
              </a:rPr>
              <a:t> ? )</a:t>
            </a:r>
            <a:endParaRPr lang="fr-FR" sz="2400" dirty="0" smtClean="0">
              <a:latin typeface="Calibri" pitchFamily="34" charset="0"/>
            </a:endParaRPr>
          </a:p>
          <a:p>
            <a:pPr>
              <a:buClr>
                <a:srgbClr val="FFC000"/>
              </a:buClr>
              <a:buSzPct val="55000"/>
              <a:tabLst>
                <a:tab pos="446088" algn="l"/>
                <a:tab pos="719138" algn="l"/>
              </a:tabLst>
            </a:pPr>
            <a:r>
              <a:rPr lang="fr-FR" sz="2400" dirty="0" smtClean="0">
                <a:latin typeface="Calibri" pitchFamily="34" charset="0"/>
              </a:rPr>
              <a:t> </a:t>
            </a: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</a:tabLst>
            </a:pPr>
            <a:r>
              <a:rPr lang="fr-FR" sz="2400" dirty="0" smtClean="0">
                <a:latin typeface="Calibri" pitchFamily="34" charset="0"/>
              </a:rPr>
              <a:t> Open </a:t>
            </a:r>
            <a:r>
              <a:rPr lang="fr-FR" sz="2400" dirty="0" err="1" smtClean="0">
                <a:latin typeface="Calibri" pitchFamily="34" charset="0"/>
              </a:rPr>
              <a:t>systems</a:t>
            </a:r>
            <a:r>
              <a:rPr lang="fr-FR" sz="2400" dirty="0" smtClean="0">
                <a:latin typeface="Calibri" pitchFamily="34" charset="0"/>
              </a:rPr>
              <a:t> : </a:t>
            </a:r>
            <a:r>
              <a:rPr lang="fr-FR" dirty="0" err="1" smtClean="0">
                <a:solidFill>
                  <a:prstClr val="black"/>
                </a:solidFill>
                <a:latin typeface="Calibri" pitchFamily="34" charset="0"/>
              </a:rPr>
              <a:t>provide</a:t>
            </a:r>
            <a:r>
              <a:rPr lang="fr-FR" dirty="0" smtClean="0">
                <a:solidFill>
                  <a:prstClr val="black"/>
                </a:solidFill>
                <a:latin typeface="Calibri" pitchFamily="34" charset="0"/>
              </a:rPr>
              <a:t>/</a:t>
            </a:r>
            <a:r>
              <a:rPr lang="fr-FR" dirty="0" err="1" smtClean="0">
                <a:solidFill>
                  <a:prstClr val="black"/>
                </a:solidFill>
                <a:latin typeface="Calibri" pitchFamily="34" charset="0"/>
              </a:rPr>
              <a:t>require</a:t>
            </a:r>
            <a:r>
              <a:rPr lang="fr-FR" dirty="0" smtClean="0">
                <a:solidFill>
                  <a:prstClr val="black"/>
                </a:solidFill>
                <a:latin typeface="Calibri" pitchFamily="34" charset="0"/>
              </a:rPr>
              <a:t> services to/</a:t>
            </a:r>
            <a:r>
              <a:rPr lang="fr-FR" dirty="0" err="1" smtClean="0">
                <a:solidFill>
                  <a:prstClr val="black"/>
                </a:solidFill>
                <a:latin typeface="Calibri" pitchFamily="34" charset="0"/>
              </a:rPr>
              <a:t>from</a:t>
            </a:r>
            <a:r>
              <a:rPr lang="fr-FR" dirty="0" smtClean="0">
                <a:solidFill>
                  <a:prstClr val="black"/>
                </a:solidFill>
                <a:latin typeface="Calibri" pitchFamily="34" charset="0"/>
              </a:rPr>
              <a:t> the </a:t>
            </a:r>
            <a:r>
              <a:rPr lang="fr-FR" dirty="0" err="1" smtClean="0">
                <a:solidFill>
                  <a:prstClr val="black"/>
                </a:solidFill>
                <a:latin typeface="Calibri" pitchFamily="34" charset="0"/>
              </a:rPr>
              <a:t>environment</a:t>
            </a:r>
            <a:endParaRPr lang="fr-FR" sz="2400" dirty="0" smtClean="0">
              <a:latin typeface="Calibri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1500166" y="5381196"/>
            <a:ext cx="1000132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Travel</a:t>
            </a:r>
            <a:endParaRPr lang="fr-FR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4214810" y="4095312"/>
            <a:ext cx="2357454" cy="12144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Banking</a:t>
            </a:r>
            <a:endParaRPr lang="fr-FR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4143372" y="5524072"/>
            <a:ext cx="1000132" cy="7857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Hotels</a:t>
            </a:r>
            <a:endParaRPr lang="fr-FR" dirty="0"/>
          </a:p>
        </p:txBody>
      </p:sp>
      <p:cxnSp>
        <p:nvCxnSpPr>
          <p:cNvPr id="39" name="Connecteur en angle 38"/>
          <p:cNvCxnSpPr>
            <a:stCxn id="31" idx="3"/>
            <a:endCxn id="40" idx="3"/>
          </p:cNvCxnSpPr>
          <p:nvPr/>
        </p:nvCxnSpPr>
        <p:spPr>
          <a:xfrm flipV="1">
            <a:off x="5143504" y="4702535"/>
            <a:ext cx="1428760" cy="1214434"/>
          </a:xfrm>
          <a:prstGeom prst="bentConnector3">
            <a:avLst>
              <a:gd name="adj1" fmla="val 116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214810" y="4095312"/>
            <a:ext cx="2357454" cy="1214446"/>
          </a:xfrm>
          <a:prstGeom prst="rect">
            <a:avLst/>
          </a:prstGeom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(</a:t>
            </a:r>
            <a:r>
              <a:rPr lang="fr-FR" dirty="0" err="1" smtClean="0">
                <a:solidFill>
                  <a:srgbClr val="FF0000"/>
                </a:solidFill>
              </a:rPr>
              <a:t>any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fr-FR" dirty="0" smtClean="0"/>
              <a:t>Bank</a:t>
            </a:r>
          </a:p>
          <a:p>
            <a:pPr algn="ctr"/>
            <a:r>
              <a:rPr lang="fr-FR" dirty="0" smtClean="0"/>
              <a:t>(</a:t>
            </a:r>
            <a:r>
              <a:rPr lang="fr-FR" dirty="0" err="1" smtClean="0"/>
              <a:t>environment</a:t>
            </a:r>
            <a:r>
              <a:rPr lang="fr-FR" dirty="0" smtClean="0"/>
              <a:t>)</a:t>
            </a:r>
            <a:endParaRPr lang="fr-FR" dirty="0"/>
          </a:p>
        </p:txBody>
      </p:sp>
      <p:cxnSp>
        <p:nvCxnSpPr>
          <p:cNvPr id="43" name="Connecteur droit avec flèche 42"/>
          <p:cNvCxnSpPr/>
          <p:nvPr/>
        </p:nvCxnSpPr>
        <p:spPr>
          <a:xfrm rot="10800000" flipV="1">
            <a:off x="5214942" y="5381196"/>
            <a:ext cx="78581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Forme 48"/>
          <p:cNvCxnSpPr>
            <a:stCxn id="4" idx="0"/>
            <a:endCxn id="40" idx="1"/>
          </p:cNvCxnSpPr>
          <p:nvPr/>
        </p:nvCxnSpPr>
        <p:spPr>
          <a:xfrm rot="5400000" flipH="1" flipV="1">
            <a:off x="2768191" y="3934577"/>
            <a:ext cx="678661" cy="221457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>
            <a:endCxn id="4" idx="3"/>
          </p:cNvCxnSpPr>
          <p:nvPr/>
        </p:nvCxnSpPr>
        <p:spPr>
          <a:xfrm rot="10800000" flipV="1">
            <a:off x="2500298" y="5166882"/>
            <a:ext cx="1714512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en angle 52"/>
          <p:cNvCxnSpPr>
            <a:stCxn id="4" idx="2"/>
            <a:endCxn id="31" idx="2"/>
          </p:cNvCxnSpPr>
          <p:nvPr/>
        </p:nvCxnSpPr>
        <p:spPr>
          <a:xfrm rot="5400000" flipH="1" flipV="1">
            <a:off x="3286104" y="5023994"/>
            <a:ext cx="71462" cy="2643206"/>
          </a:xfrm>
          <a:prstGeom prst="bentConnector3">
            <a:avLst>
              <a:gd name="adj1" fmla="val -31989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avec flèche 54"/>
          <p:cNvCxnSpPr>
            <a:stCxn id="31" idx="1"/>
          </p:cNvCxnSpPr>
          <p:nvPr/>
        </p:nvCxnSpPr>
        <p:spPr>
          <a:xfrm rot="10800000" flipV="1">
            <a:off x="2428860" y="5916968"/>
            <a:ext cx="1714512" cy="1071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2285984" y="466681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Check </a:t>
            </a:r>
            <a:r>
              <a:rPr lang="fr-FR" sz="1400" dirty="0" err="1" smtClean="0"/>
              <a:t>Credit</a:t>
            </a:r>
            <a:endParaRPr lang="fr-FR" sz="1400" dirty="0"/>
          </a:p>
        </p:txBody>
      </p:sp>
      <p:sp>
        <p:nvSpPr>
          <p:cNvPr id="57" name="ZoneTexte 56"/>
          <p:cNvSpPr txBox="1"/>
          <p:nvPr/>
        </p:nvSpPr>
        <p:spPr>
          <a:xfrm>
            <a:off x="5357818" y="6024138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Check </a:t>
            </a:r>
            <a:r>
              <a:rPr lang="fr-FR" sz="1400" dirty="0" err="1" smtClean="0"/>
              <a:t>Credit</a:t>
            </a:r>
            <a:endParaRPr lang="fr-FR" sz="1400" dirty="0"/>
          </a:p>
        </p:txBody>
      </p:sp>
      <p:sp>
        <p:nvSpPr>
          <p:cNvPr id="58" name="ZoneTexte 57"/>
          <p:cNvSpPr txBox="1"/>
          <p:nvPr/>
        </p:nvSpPr>
        <p:spPr>
          <a:xfrm>
            <a:off x="2714612" y="5238320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Status</a:t>
            </a:r>
            <a:endParaRPr lang="fr-FR" sz="1400" dirty="0"/>
          </a:p>
        </p:txBody>
      </p:sp>
      <p:sp>
        <p:nvSpPr>
          <p:cNvPr id="59" name="ZoneTexte 58"/>
          <p:cNvSpPr txBox="1"/>
          <p:nvPr/>
        </p:nvSpPr>
        <p:spPr>
          <a:xfrm>
            <a:off x="5643570" y="5381196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Status</a:t>
            </a:r>
            <a:endParaRPr lang="fr-FR" sz="1400" dirty="0"/>
          </a:p>
        </p:txBody>
      </p:sp>
      <p:sp>
        <p:nvSpPr>
          <p:cNvPr id="62" name="Rectangle à coins arrondis 61"/>
          <p:cNvSpPr/>
          <p:nvPr/>
        </p:nvSpPr>
        <p:spPr>
          <a:xfrm>
            <a:off x="4214810" y="4095312"/>
            <a:ext cx="2357454" cy="12144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Bank </a:t>
            </a:r>
          </a:p>
          <a:p>
            <a:pPr algn="ctr"/>
            <a:r>
              <a:rPr lang="fr-FR" dirty="0" smtClean="0"/>
              <a:t>Of</a:t>
            </a:r>
          </a:p>
          <a:p>
            <a:pPr algn="ctr"/>
            <a:r>
              <a:rPr lang="fr-FR" dirty="0" err="1" smtClean="0"/>
              <a:t>India</a:t>
            </a:r>
            <a:endParaRPr lang="fr-FR" dirty="0"/>
          </a:p>
        </p:txBody>
      </p:sp>
      <p:sp>
        <p:nvSpPr>
          <p:cNvPr id="63" name="Rectangle à coins arrondis 62"/>
          <p:cNvSpPr/>
          <p:nvPr/>
        </p:nvSpPr>
        <p:spPr>
          <a:xfrm>
            <a:off x="4429124" y="4023874"/>
            <a:ext cx="2357454" cy="12144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Indian</a:t>
            </a:r>
            <a:r>
              <a:rPr lang="fr-FR" dirty="0" smtClean="0"/>
              <a:t> </a:t>
            </a:r>
          </a:p>
          <a:p>
            <a:pPr algn="ctr"/>
            <a:r>
              <a:rPr lang="fr-FR" dirty="0" smtClean="0"/>
              <a:t>Bank</a:t>
            </a:r>
          </a:p>
        </p:txBody>
      </p:sp>
      <p:sp>
        <p:nvSpPr>
          <p:cNvPr id="64" name="Rectangle à coins arrondis 63"/>
          <p:cNvSpPr/>
          <p:nvPr/>
        </p:nvSpPr>
        <p:spPr>
          <a:xfrm>
            <a:off x="4643438" y="3880998"/>
            <a:ext cx="2357454" cy="12144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Central Bank </a:t>
            </a:r>
          </a:p>
          <a:p>
            <a:pPr algn="ctr"/>
            <a:r>
              <a:rPr lang="fr-FR" dirty="0" smtClean="0"/>
              <a:t>of</a:t>
            </a:r>
          </a:p>
          <a:p>
            <a:pPr algn="ctr"/>
            <a:r>
              <a:rPr lang="fr-FR" dirty="0" err="1" smtClean="0"/>
              <a:t>India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Challenges</a:t>
            </a:r>
          </a:p>
        </p:txBody>
      </p:sp>
      <p:sp>
        <p:nvSpPr>
          <p:cNvPr id="4099" name="ZoneTexte 2"/>
          <p:cNvSpPr txBox="1">
            <a:spLocks noChangeArrowheads="1"/>
          </p:cNvSpPr>
          <p:nvPr/>
        </p:nvSpPr>
        <p:spPr bwMode="auto">
          <a:xfrm>
            <a:off x="928662" y="1318022"/>
            <a:ext cx="7643866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No </a:t>
            </a:r>
            <a:r>
              <a:rPr lang="fr-FR" sz="2400" dirty="0" err="1" smtClean="0">
                <a:latin typeface="Calibri" pitchFamily="34" charset="0"/>
              </a:rPr>
              <a:t>ordering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2400" dirty="0" err="1" smtClean="0">
                <a:latin typeface="Calibri" pitchFamily="34" charset="0"/>
              </a:rPr>
              <a:t>guaranteed</a:t>
            </a:r>
            <a:r>
              <a:rPr lang="fr-FR" sz="2400" dirty="0" smtClean="0">
                <a:latin typeface="Calibri" pitchFamily="34" charset="0"/>
              </a:rPr>
              <a:t> a priori on communications, but  transactions are </a:t>
            </a:r>
            <a:r>
              <a:rPr lang="fr-FR" sz="2400" dirty="0" err="1" smtClean="0">
                <a:latin typeface="Calibri" pitchFamily="34" charset="0"/>
              </a:rPr>
              <a:t>needed</a:t>
            </a:r>
            <a:endParaRPr lang="fr-FR" sz="2400" dirty="0" smtClean="0">
              <a:latin typeface="Calibri" pitchFamily="34" charset="0"/>
            </a:endParaRPr>
          </a:p>
          <a:p>
            <a:pPr lvl="1"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r>
              <a:rPr lang="fr-FR" sz="2000" dirty="0" err="1" smtClean="0">
                <a:latin typeface="Calibri" pitchFamily="34" charset="0"/>
              </a:rPr>
              <a:t>can</a:t>
            </a:r>
            <a:r>
              <a:rPr lang="fr-FR" sz="2000" dirty="0" smtClean="0">
                <a:latin typeface="Calibri" pitchFamily="34" charset="0"/>
              </a:rPr>
              <a:t> not </a:t>
            </a:r>
            <a:r>
              <a:rPr lang="fr-FR" sz="2000" dirty="0" err="1" smtClean="0">
                <a:latin typeface="Calibri" pitchFamily="34" charset="0"/>
              </a:rPr>
              <a:t>rely</a:t>
            </a:r>
            <a:r>
              <a:rPr lang="fr-FR" sz="2000" dirty="0" smtClean="0">
                <a:latin typeface="Calibri" pitchFamily="34" charset="0"/>
              </a:rPr>
              <a:t> on </a:t>
            </a:r>
            <a:r>
              <a:rPr lang="fr-FR" sz="2000" dirty="0" err="1" smtClean="0">
                <a:latin typeface="Calibri" pitchFamily="34" charset="0"/>
              </a:rPr>
              <a:t>path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 err="1" smtClean="0">
                <a:latin typeface="Calibri" pitchFamily="34" charset="0"/>
              </a:rPr>
              <a:t>through</a:t>
            </a:r>
            <a:r>
              <a:rPr lang="fr-FR" sz="2000" dirty="0" smtClean="0">
                <a:latin typeface="Calibri" pitchFamily="34" charset="0"/>
              </a:rPr>
              <a:t> a network, </a:t>
            </a:r>
            <a:r>
              <a:rPr lang="fr-FR" sz="2000" dirty="0" err="1" smtClean="0">
                <a:latin typeface="Calibri" pitchFamily="34" charset="0"/>
              </a:rPr>
              <a:t>we</a:t>
            </a:r>
            <a:r>
              <a:rPr lang="fr-FR" sz="2000" dirty="0" smtClean="0">
                <a:latin typeface="Calibri" pitchFamily="34" charset="0"/>
              </a:rPr>
              <a:t> are on the </a:t>
            </a:r>
            <a:r>
              <a:rPr lang="fr-FR" sz="2000" dirty="0" err="1" smtClean="0">
                <a:latin typeface="Calibri" pitchFamily="34" charset="0"/>
              </a:rPr>
              <a:t>WWWeb</a:t>
            </a:r>
            <a:r>
              <a:rPr lang="fr-FR" sz="2000" dirty="0" smtClean="0">
                <a:latin typeface="Calibri" pitchFamily="34" charset="0"/>
              </a:rPr>
              <a:t> !</a:t>
            </a:r>
          </a:p>
          <a:p>
            <a:pPr lvl="1"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endParaRPr lang="fr-FR" sz="1400" dirty="0" smtClean="0">
              <a:latin typeface="Calibri" pitchFamily="34" charset="0"/>
            </a:endParaRPr>
          </a:p>
          <a:p>
            <a:pPr lvl="1">
              <a:buClr>
                <a:srgbClr val="FF0000"/>
              </a:buClr>
              <a:buSzPct val="65000"/>
              <a:tabLst>
                <a:tab pos="446088" algn="l"/>
                <a:tab pos="719138" algn="l"/>
                <a:tab pos="2692400" algn="l"/>
              </a:tabLst>
            </a:pPr>
            <a:r>
              <a:rPr lang="fr-FR" sz="2000" dirty="0" err="1" smtClean="0">
                <a:latin typeface="Calibri" pitchFamily="34" charset="0"/>
              </a:rPr>
              <a:t>Cannot</a:t>
            </a:r>
            <a:r>
              <a:rPr lang="fr-FR" sz="2000" dirty="0" smtClean="0">
                <a:latin typeface="Calibri" pitchFamily="34" charset="0"/>
              </a:rPr>
              <a:t> </a:t>
            </a:r>
            <a:r>
              <a:rPr lang="fr-FR" sz="2000" dirty="0" err="1" smtClean="0">
                <a:latin typeface="Calibri" pitchFamily="34" charset="0"/>
              </a:rPr>
              <a:t>convey</a:t>
            </a:r>
            <a:r>
              <a:rPr lang="fr-FR" sz="2000" dirty="0" smtClean="0">
                <a:latin typeface="Calibri" pitchFamily="34" charset="0"/>
              </a:rPr>
              <a:t> all information, </a:t>
            </a:r>
            <a:r>
              <a:rPr lang="fr-FR" sz="2000" dirty="0" err="1" smtClean="0">
                <a:latin typeface="Calibri" pitchFamily="34" charset="0"/>
              </a:rPr>
              <a:t>nor</a:t>
            </a:r>
            <a:r>
              <a:rPr lang="fr-FR" sz="2000" dirty="0" smtClean="0">
                <a:latin typeface="Calibri" pitchFamily="34" charset="0"/>
              </a:rPr>
              <a:t> store </a:t>
            </a:r>
            <a:r>
              <a:rPr lang="fr-FR" sz="2000" dirty="0" err="1" smtClean="0">
                <a:latin typeface="Calibri" pitchFamily="34" charset="0"/>
              </a:rPr>
              <a:t>everything</a:t>
            </a:r>
            <a:r>
              <a:rPr lang="fr-FR" sz="2000" dirty="0" smtClean="0">
                <a:latin typeface="Calibri" pitchFamily="34" charset="0"/>
              </a:rPr>
              <a:t> on a site</a:t>
            </a:r>
            <a:endParaRPr lang="fr-FR" sz="1400" dirty="0" smtClean="0">
              <a:latin typeface="Calibri" pitchFamily="34" charset="0"/>
            </a:endParaRPr>
          </a:p>
          <a:p>
            <a:pPr>
              <a:buClr>
                <a:srgbClr val="FF0000"/>
              </a:buClr>
              <a:buSzPct val="65000"/>
              <a:buFont typeface="Webdings" pitchFamily="18" charset="2"/>
              <a:buChar char="g"/>
              <a:tabLst>
                <a:tab pos="446088" algn="l"/>
                <a:tab pos="719138" algn="l"/>
                <a:tab pos="2692400" algn="l"/>
              </a:tabLst>
            </a:pPr>
            <a:r>
              <a:rPr lang="fr-FR" sz="2400" dirty="0" smtClean="0">
                <a:latin typeface="Calibri" pitchFamily="34" charset="0"/>
              </a:rPr>
              <a:t>  </a:t>
            </a:r>
            <a:r>
              <a:rPr lang="fr-FR" sz="2400" dirty="0" err="1" smtClean="0">
                <a:latin typeface="Calibri" pitchFamily="34" charset="0"/>
              </a:rPr>
              <a:t>Distributed</a:t>
            </a:r>
            <a:r>
              <a:rPr lang="fr-FR" sz="2400" dirty="0" smtClean="0">
                <a:latin typeface="Calibri" pitchFamily="34" charset="0"/>
              </a:rPr>
              <a:t> </a:t>
            </a:r>
            <a:r>
              <a:rPr lang="fr-FR" sz="3200" dirty="0" smtClean="0">
                <a:solidFill>
                  <a:srgbClr val="FF0000"/>
                </a:solidFill>
                <a:latin typeface="Calibri" pitchFamily="34" charset="0"/>
              </a:rPr>
              <a:t>sessions</a:t>
            </a:r>
            <a:r>
              <a:rPr lang="fr-FR" sz="3200" dirty="0" smtClean="0">
                <a:latin typeface="Calibri" pitchFamily="34" charset="0"/>
              </a:rPr>
              <a:t> </a:t>
            </a:r>
            <a:r>
              <a:rPr lang="fr-FR" sz="2400" dirty="0" smtClean="0">
                <a:latin typeface="Calibri" pitchFamily="34" charset="0"/>
              </a:rPr>
              <a:t>over </a:t>
            </a:r>
            <a:r>
              <a:rPr lang="fr-FR" sz="2400" dirty="0" err="1" smtClean="0">
                <a:latin typeface="Calibri" pitchFamily="34" charset="0"/>
              </a:rPr>
              <a:t>several</a:t>
            </a:r>
            <a:r>
              <a:rPr lang="fr-FR" sz="2400" dirty="0" smtClean="0">
                <a:latin typeface="Calibri" pitchFamily="34" charset="0"/>
              </a:rPr>
              <a:t> sites</a:t>
            </a:r>
            <a:endParaRPr lang="fr-FR" sz="2400" dirty="0">
              <a:latin typeface="Calibri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3131840" y="4365104"/>
            <a:ext cx="1000132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Travel</a:t>
            </a:r>
            <a:endParaRPr lang="fr-FR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5580112" y="3717032"/>
            <a:ext cx="1000132" cy="7857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Hotels</a:t>
            </a:r>
            <a:endParaRPr lang="fr-FR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7532308" y="4949148"/>
            <a:ext cx="1000132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Bank</a:t>
            </a:r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4716016" y="3789040"/>
            <a:ext cx="3600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4860032" y="5157192"/>
            <a:ext cx="3600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940152" y="4941168"/>
            <a:ext cx="3600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868144" y="6021288"/>
            <a:ext cx="3600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9" name="Groupe 11"/>
          <p:cNvGrpSpPr>
            <a:grpSpLocks/>
          </p:cNvGrpSpPr>
          <p:nvPr/>
        </p:nvGrpSpPr>
        <p:grpSpPr bwMode="auto">
          <a:xfrm>
            <a:off x="1622524" y="4437112"/>
            <a:ext cx="357188" cy="785813"/>
            <a:chOff x="1000100" y="2071678"/>
            <a:chExt cx="571504" cy="1428759"/>
          </a:xfrm>
        </p:grpSpPr>
        <p:sp>
          <p:nvSpPr>
            <p:cNvPr id="32" name="Ellipse 31"/>
            <p:cNvSpPr/>
            <p:nvPr/>
          </p:nvSpPr>
          <p:spPr>
            <a:xfrm>
              <a:off x="1071220" y="2071678"/>
              <a:ext cx="429263" cy="357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b="1"/>
            </a:p>
          </p:txBody>
        </p:sp>
        <p:cxnSp>
          <p:nvCxnSpPr>
            <p:cNvPr id="33" name="Connecteur droit 32"/>
            <p:cNvCxnSpPr/>
            <p:nvPr/>
          </p:nvCxnSpPr>
          <p:spPr>
            <a:xfrm rot="5400000">
              <a:off x="893131" y="2679261"/>
              <a:ext cx="78798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/>
            <p:nvPr/>
          </p:nvCxnSpPr>
          <p:spPr>
            <a:xfrm rot="5400000">
              <a:off x="928575" y="3141890"/>
              <a:ext cx="430072" cy="287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 rot="16200000" flipH="1">
              <a:off x="1214327" y="3143160"/>
              <a:ext cx="430072" cy="2844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 rot="10800000">
              <a:off x="1058521" y="2738433"/>
              <a:ext cx="50038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Connecteur droit avec flèche 37"/>
          <p:cNvCxnSpPr/>
          <p:nvPr/>
        </p:nvCxnSpPr>
        <p:spPr>
          <a:xfrm>
            <a:off x="2411760" y="494116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H="1">
            <a:off x="2411760" y="515719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4067944" y="4077072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>
            <a:stCxn id="4" idx="3"/>
            <a:endCxn id="26" idx="1"/>
          </p:cNvCxnSpPr>
          <p:nvPr/>
        </p:nvCxnSpPr>
        <p:spPr>
          <a:xfrm>
            <a:off x="4131972" y="4865170"/>
            <a:ext cx="728060" cy="5800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 flipH="1">
            <a:off x="5076056" y="400506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 flipH="1">
            <a:off x="4139952" y="4365104"/>
            <a:ext cx="57606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 flipV="1">
            <a:off x="5220072" y="5157192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>
            <a:stCxn id="27" idx="3"/>
            <a:endCxn id="24" idx="1"/>
          </p:cNvCxnSpPr>
          <p:nvPr/>
        </p:nvCxnSpPr>
        <p:spPr>
          <a:xfrm>
            <a:off x="6300192" y="5229200"/>
            <a:ext cx="1232116" cy="220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>
            <a:stCxn id="26" idx="2"/>
            <a:endCxn id="28" idx="1"/>
          </p:cNvCxnSpPr>
          <p:nvPr/>
        </p:nvCxnSpPr>
        <p:spPr>
          <a:xfrm>
            <a:off x="5040052" y="5733256"/>
            <a:ext cx="82809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>
            <a:stCxn id="28" idx="3"/>
          </p:cNvCxnSpPr>
          <p:nvPr/>
        </p:nvCxnSpPr>
        <p:spPr>
          <a:xfrm flipV="1">
            <a:off x="6228184" y="5661248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/>
          <p:nvPr/>
        </p:nvCxnSpPr>
        <p:spPr>
          <a:xfrm>
            <a:off x="5076056" y="422108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 flipH="1" flipV="1">
            <a:off x="5076056" y="4365104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/>
          <p:nvPr/>
        </p:nvCxnSpPr>
        <p:spPr>
          <a:xfrm flipH="1" flipV="1">
            <a:off x="6372200" y="5013176"/>
            <a:ext cx="108012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 flipH="1">
            <a:off x="5220072" y="5589240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Result</a:t>
            </a:r>
            <a:r>
              <a:rPr lang="fr-FR" dirty="0" smtClean="0"/>
              <a:t> 1 :</a:t>
            </a:r>
            <a:r>
              <a:rPr lang="fr-FR" dirty="0" err="1" smtClean="0"/>
              <a:t>Distributed</a:t>
            </a:r>
            <a:r>
              <a:rPr lang="fr-FR" dirty="0" smtClean="0"/>
              <a:t> Active XML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357158" y="1428736"/>
            <a:ext cx="1714512" cy="1500198"/>
          </a:xfrm>
          <a:prstGeom prst="roundRect">
            <a:avLst>
              <a:gd name="adj" fmla="val 51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857224" y="157161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Peer 1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330168" y="5452533"/>
            <a:ext cx="64812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AXML System : collection of </a:t>
            </a:r>
            <a:r>
              <a:rPr lang="fr-FR" dirty="0" err="1" smtClean="0"/>
              <a:t>peers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Peer : </a:t>
            </a:r>
            <a:r>
              <a:rPr lang="fr-FR" dirty="0" err="1" smtClean="0"/>
              <a:t>independent</a:t>
            </a:r>
            <a:r>
              <a:rPr lang="fr-FR" dirty="0" smtClean="0"/>
              <a:t> computation unit. </a:t>
            </a:r>
            <a:r>
              <a:rPr lang="fr-FR" dirty="0" err="1" smtClean="0"/>
              <a:t>Owns</a:t>
            </a:r>
            <a:r>
              <a:rPr lang="fr-FR" dirty="0" smtClean="0"/>
              <a:t> data and services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28596" y="3857628"/>
            <a:ext cx="8001056" cy="1428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/>
          <p:cNvSpPr txBox="1"/>
          <p:nvPr/>
        </p:nvSpPr>
        <p:spPr>
          <a:xfrm>
            <a:off x="1571604" y="407194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Network</a:t>
            </a:r>
            <a:endParaRPr lang="fr-FR" dirty="0"/>
          </a:p>
        </p:txBody>
      </p:sp>
      <p:sp>
        <p:nvSpPr>
          <p:cNvPr id="45" name="Double flèche verticale 44"/>
          <p:cNvSpPr/>
          <p:nvPr/>
        </p:nvSpPr>
        <p:spPr>
          <a:xfrm>
            <a:off x="1214414" y="3000372"/>
            <a:ext cx="214314" cy="7858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Cylindre 45"/>
          <p:cNvSpPr/>
          <p:nvPr/>
        </p:nvSpPr>
        <p:spPr>
          <a:xfrm>
            <a:off x="785786" y="2143116"/>
            <a:ext cx="357190" cy="57150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à coins arrondis 46"/>
          <p:cNvSpPr/>
          <p:nvPr/>
        </p:nvSpPr>
        <p:spPr>
          <a:xfrm>
            <a:off x="2428860" y="1428736"/>
            <a:ext cx="2071702" cy="1500198"/>
          </a:xfrm>
          <a:prstGeom prst="roundRect">
            <a:avLst>
              <a:gd name="adj" fmla="val 51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2928926" y="157161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Peer 2</a:t>
            </a:r>
            <a:endParaRPr lang="fr-FR" dirty="0"/>
          </a:p>
        </p:txBody>
      </p:sp>
      <p:sp>
        <p:nvSpPr>
          <p:cNvPr id="49" name="Cylindre 48"/>
          <p:cNvSpPr/>
          <p:nvPr/>
        </p:nvSpPr>
        <p:spPr>
          <a:xfrm>
            <a:off x="2857488" y="2143116"/>
            <a:ext cx="357190" cy="57150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à coins arrondis 49"/>
          <p:cNvSpPr/>
          <p:nvPr/>
        </p:nvSpPr>
        <p:spPr>
          <a:xfrm>
            <a:off x="6215074" y="1428736"/>
            <a:ext cx="1714512" cy="1500198"/>
          </a:xfrm>
          <a:prstGeom prst="roundRect">
            <a:avLst>
              <a:gd name="adj" fmla="val 51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Texte 50"/>
          <p:cNvSpPr txBox="1"/>
          <p:nvPr/>
        </p:nvSpPr>
        <p:spPr>
          <a:xfrm>
            <a:off x="6715140" y="157161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Peer k</a:t>
            </a:r>
            <a:endParaRPr lang="fr-FR" dirty="0"/>
          </a:p>
        </p:txBody>
      </p:sp>
      <p:sp>
        <p:nvSpPr>
          <p:cNvPr id="52" name="Cylindre 51"/>
          <p:cNvSpPr/>
          <p:nvPr/>
        </p:nvSpPr>
        <p:spPr>
          <a:xfrm>
            <a:off x="6643702" y="2143116"/>
            <a:ext cx="357190" cy="57150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Double flèche verticale 52"/>
          <p:cNvSpPr/>
          <p:nvPr/>
        </p:nvSpPr>
        <p:spPr>
          <a:xfrm>
            <a:off x="3000364" y="3000372"/>
            <a:ext cx="214314" cy="7858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Double flèche verticale 53"/>
          <p:cNvSpPr/>
          <p:nvPr/>
        </p:nvSpPr>
        <p:spPr>
          <a:xfrm>
            <a:off x="7072330" y="3000372"/>
            <a:ext cx="214314" cy="78581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6" name="Connecteur droit 55"/>
          <p:cNvCxnSpPr/>
          <p:nvPr/>
        </p:nvCxnSpPr>
        <p:spPr>
          <a:xfrm>
            <a:off x="4429124" y="2214554"/>
            <a:ext cx="150019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/>
        </p:nvSpPr>
        <p:spPr>
          <a:xfrm>
            <a:off x="1500166" y="185736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 1</a:t>
            </a:r>
            <a:endParaRPr lang="fr-FR" dirty="0"/>
          </a:p>
        </p:txBody>
      </p:sp>
      <p:cxnSp>
        <p:nvCxnSpPr>
          <p:cNvPr id="59" name="Connecteur droit avec flèche 58"/>
          <p:cNvCxnSpPr>
            <a:stCxn id="57" idx="2"/>
            <a:endCxn id="46" idx="4"/>
          </p:cNvCxnSpPr>
          <p:nvPr/>
        </p:nvCxnSpPr>
        <p:spPr>
          <a:xfrm rot="5400000">
            <a:off x="1353214" y="2016458"/>
            <a:ext cx="202172" cy="622648"/>
          </a:xfrm>
          <a:prstGeom prst="straightConnector1">
            <a:avLst/>
          </a:prstGeom>
          <a:ln w="254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1571604" y="242886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 2</a:t>
            </a:r>
            <a:endParaRPr lang="fr-FR" dirty="0"/>
          </a:p>
        </p:txBody>
      </p:sp>
      <p:sp>
        <p:nvSpPr>
          <p:cNvPr id="22" name="Ellipse 21"/>
          <p:cNvSpPr/>
          <p:nvPr/>
        </p:nvSpPr>
        <p:spPr>
          <a:xfrm>
            <a:off x="2000232" y="271462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orme libre 22"/>
          <p:cNvSpPr/>
          <p:nvPr/>
        </p:nvSpPr>
        <p:spPr>
          <a:xfrm>
            <a:off x="1502229" y="2510413"/>
            <a:ext cx="2426829" cy="1478783"/>
          </a:xfrm>
          <a:custGeom>
            <a:avLst/>
            <a:gdLst>
              <a:gd name="connsiteX0" fmla="*/ 256233 w 2225709"/>
              <a:gd name="connsiteY0" fmla="*/ 232787 h 1478783"/>
              <a:gd name="connsiteX1" fmla="*/ 467248 w 2225709"/>
              <a:gd name="connsiteY1" fmla="*/ 303125 h 1478783"/>
              <a:gd name="connsiteX2" fmla="*/ 708408 w 2225709"/>
              <a:gd name="connsiteY2" fmla="*/ 614624 h 1478783"/>
              <a:gd name="connsiteX3" fmla="*/ 175846 w 2225709"/>
              <a:gd name="connsiteY3" fmla="*/ 966317 h 1478783"/>
              <a:gd name="connsiteX4" fmla="*/ 95459 w 2225709"/>
              <a:gd name="connsiteY4" fmla="*/ 1277816 h 1478783"/>
              <a:gd name="connsiteX5" fmla="*/ 748602 w 2225709"/>
              <a:gd name="connsiteY5" fmla="*/ 1398396 h 1478783"/>
              <a:gd name="connsiteX6" fmla="*/ 1693147 w 2225709"/>
              <a:gd name="connsiteY6" fmla="*/ 1368251 h 1478783"/>
              <a:gd name="connsiteX7" fmla="*/ 1894114 w 2225709"/>
              <a:gd name="connsiteY7" fmla="*/ 735205 h 1478783"/>
              <a:gd name="connsiteX8" fmla="*/ 1894114 w 2225709"/>
              <a:gd name="connsiteY8" fmla="*/ 122255 h 1478783"/>
              <a:gd name="connsiteX9" fmla="*/ 2225709 w 2225709"/>
              <a:gd name="connsiteY9" fmla="*/ 1675 h 1478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25709" h="1478783">
                <a:moveTo>
                  <a:pt x="256233" y="232787"/>
                </a:moveTo>
                <a:cubicBezTo>
                  <a:pt x="324059" y="236136"/>
                  <a:pt x="391886" y="239486"/>
                  <a:pt x="467248" y="303125"/>
                </a:cubicBezTo>
                <a:cubicBezTo>
                  <a:pt x="542610" y="366764"/>
                  <a:pt x="756975" y="504092"/>
                  <a:pt x="708408" y="614624"/>
                </a:cubicBezTo>
                <a:cubicBezTo>
                  <a:pt x="659841" y="725156"/>
                  <a:pt x="278004" y="855785"/>
                  <a:pt x="175846" y="966317"/>
                </a:cubicBezTo>
                <a:cubicBezTo>
                  <a:pt x="73688" y="1076849"/>
                  <a:pt x="0" y="1205803"/>
                  <a:pt x="95459" y="1277816"/>
                </a:cubicBezTo>
                <a:cubicBezTo>
                  <a:pt x="190918" y="1349829"/>
                  <a:pt x="482321" y="1383324"/>
                  <a:pt x="748602" y="1398396"/>
                </a:cubicBezTo>
                <a:cubicBezTo>
                  <a:pt x="1014883" y="1413468"/>
                  <a:pt x="1502228" y="1478783"/>
                  <a:pt x="1693147" y="1368251"/>
                </a:cubicBezTo>
                <a:cubicBezTo>
                  <a:pt x="1884066" y="1257719"/>
                  <a:pt x="1860620" y="942871"/>
                  <a:pt x="1894114" y="735205"/>
                </a:cubicBezTo>
                <a:cubicBezTo>
                  <a:pt x="1927608" y="527539"/>
                  <a:pt x="1838848" y="244510"/>
                  <a:pt x="1894114" y="122255"/>
                </a:cubicBezTo>
                <a:cubicBezTo>
                  <a:pt x="1949380" y="0"/>
                  <a:pt x="2175467" y="25121"/>
                  <a:pt x="2225709" y="1675"/>
                </a:cubicBezTo>
              </a:path>
            </a:pathLst>
          </a:custGeom>
          <a:noFill/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3500430" y="285749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3857620" y="221455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 3</a:t>
            </a:r>
            <a:endParaRPr lang="fr-FR" dirty="0"/>
          </a:p>
        </p:txBody>
      </p:sp>
      <p:sp>
        <p:nvSpPr>
          <p:cNvPr id="26" name="Forme libre 25"/>
          <p:cNvSpPr/>
          <p:nvPr/>
        </p:nvSpPr>
        <p:spPr>
          <a:xfrm>
            <a:off x="1147187" y="2582426"/>
            <a:ext cx="2912347" cy="1780234"/>
          </a:xfrm>
          <a:custGeom>
            <a:avLst/>
            <a:gdLst>
              <a:gd name="connsiteX0" fmla="*/ 2912347 w 2912347"/>
              <a:gd name="connsiteY0" fmla="*/ 0 h 1780234"/>
              <a:gd name="connsiteX1" fmla="*/ 2651090 w 2912347"/>
              <a:gd name="connsiteY1" fmla="*/ 311499 h 1780234"/>
              <a:gd name="connsiteX2" fmla="*/ 2651090 w 2912347"/>
              <a:gd name="connsiteY2" fmla="*/ 844062 h 1780234"/>
              <a:gd name="connsiteX3" fmla="*/ 2510413 w 2912347"/>
              <a:gd name="connsiteY3" fmla="*/ 1366576 h 1780234"/>
              <a:gd name="connsiteX4" fmla="*/ 1626158 w 2912347"/>
              <a:gd name="connsiteY4" fmla="*/ 1748414 h 1780234"/>
              <a:gd name="connsiteX5" fmla="*/ 460549 w 2912347"/>
              <a:gd name="connsiteY5" fmla="*/ 1557495 h 1780234"/>
              <a:gd name="connsiteX6" fmla="*/ 28470 w 2912347"/>
              <a:gd name="connsiteY6" fmla="*/ 1014884 h 1780234"/>
              <a:gd name="connsiteX7" fmla="*/ 631371 w 2912347"/>
              <a:gd name="connsiteY7" fmla="*/ 552660 h 1780234"/>
              <a:gd name="connsiteX8" fmla="*/ 68664 w 2912347"/>
              <a:gd name="connsiteY8" fmla="*/ 0 h 178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12347" h="1780234">
                <a:moveTo>
                  <a:pt x="2912347" y="0"/>
                </a:moveTo>
                <a:cubicBezTo>
                  <a:pt x="2803490" y="85411"/>
                  <a:pt x="2694633" y="170822"/>
                  <a:pt x="2651090" y="311499"/>
                </a:cubicBezTo>
                <a:cubicBezTo>
                  <a:pt x="2607547" y="452176"/>
                  <a:pt x="2674536" y="668216"/>
                  <a:pt x="2651090" y="844062"/>
                </a:cubicBezTo>
                <a:cubicBezTo>
                  <a:pt x="2627644" y="1019908"/>
                  <a:pt x="2681235" y="1215851"/>
                  <a:pt x="2510413" y="1366576"/>
                </a:cubicBezTo>
                <a:cubicBezTo>
                  <a:pt x="2339591" y="1517301"/>
                  <a:pt x="1967802" y="1716594"/>
                  <a:pt x="1626158" y="1748414"/>
                </a:cubicBezTo>
                <a:cubicBezTo>
                  <a:pt x="1284514" y="1780234"/>
                  <a:pt x="726830" y="1679750"/>
                  <a:pt x="460549" y="1557495"/>
                </a:cubicBezTo>
                <a:cubicBezTo>
                  <a:pt x="194268" y="1435240"/>
                  <a:pt x="0" y="1182357"/>
                  <a:pt x="28470" y="1014884"/>
                </a:cubicBezTo>
                <a:cubicBezTo>
                  <a:pt x="56940" y="847412"/>
                  <a:pt x="624672" y="721807"/>
                  <a:pt x="631371" y="552660"/>
                </a:cubicBezTo>
                <a:cubicBezTo>
                  <a:pt x="638070" y="383513"/>
                  <a:pt x="157424" y="95459"/>
                  <a:pt x="68664" y="0"/>
                </a:cubicBezTo>
              </a:path>
            </a:pathLst>
          </a:cu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7" name="Connecteur droit avec flèche 26"/>
          <p:cNvCxnSpPr>
            <a:stCxn id="25" idx="1"/>
          </p:cNvCxnSpPr>
          <p:nvPr/>
        </p:nvCxnSpPr>
        <p:spPr>
          <a:xfrm rot="10800000" flipV="1">
            <a:off x="3214678" y="2399220"/>
            <a:ext cx="642942" cy="17506"/>
          </a:xfrm>
          <a:prstGeom prst="straightConnector1">
            <a:avLst/>
          </a:prstGeom>
          <a:ln w="254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2936</TotalTime>
  <Words>618</Words>
  <Application>Microsoft Office PowerPoint</Application>
  <PresentationFormat>Affichage à l'écran (4:3)</PresentationFormat>
  <Paragraphs>244</Paragraphs>
  <Slides>16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Thème Office</vt:lpstr>
      <vt:lpstr>Active Documents &amp; Workflows  in Distribcom</vt:lpstr>
      <vt:lpstr>Active documents</vt:lpstr>
      <vt:lpstr>Active documents</vt:lpstr>
      <vt:lpstr>Example: Dell Supply Chain </vt:lpstr>
      <vt:lpstr>Motivations</vt:lpstr>
      <vt:lpstr>Motivations</vt:lpstr>
      <vt:lpstr>Challenges</vt:lpstr>
      <vt:lpstr>Challenges</vt:lpstr>
      <vt:lpstr>Result 1 :Distributed Active XML</vt:lpstr>
      <vt:lpstr>Result 2 :Distributed Active XML Implementation</vt:lpstr>
      <vt:lpstr>Results</vt:lpstr>
      <vt:lpstr>More results</vt:lpstr>
      <vt:lpstr>The future</vt:lpstr>
      <vt:lpstr>Example: Dell Supply Chain </vt:lpstr>
      <vt:lpstr>Example: Dell Supply Chain </vt:lpstr>
      <vt:lpstr>Example: Dell Supply Chain </vt:lpstr>
    </vt:vector>
  </TitlesOfParts>
  <Company>IRISA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based modeling of Web services choreographies using Active XML</dc:title>
  <dc:creator>lhelouet</dc:creator>
  <cp:lastModifiedBy>lhelouet</cp:lastModifiedBy>
  <cp:revision>320</cp:revision>
  <dcterms:created xsi:type="dcterms:W3CDTF">2010-06-09T07:36:46Z</dcterms:created>
  <dcterms:modified xsi:type="dcterms:W3CDTF">2012-03-22T14:07:52Z</dcterms:modified>
</cp:coreProperties>
</file>