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7" r:id="rId2"/>
    <p:sldMasterId id="2147483665" r:id="rId3"/>
    <p:sldMasterId id="2147483648" r:id="rId4"/>
    <p:sldMasterId id="2147483651" r:id="rId5"/>
    <p:sldMasterId id="2147483653" r:id="rId6"/>
    <p:sldMasterId id="2147483655" r:id="rId7"/>
    <p:sldMasterId id="2147483657" r:id="rId8"/>
    <p:sldMasterId id="2147483659" r:id="rId9"/>
    <p:sldMasterId id="2147483661" r:id="rId10"/>
  </p:sldMasterIdLst>
  <p:notesMasterIdLst>
    <p:notesMasterId r:id="rId41"/>
  </p:notesMasterIdLst>
  <p:handoutMasterIdLst>
    <p:handoutMasterId r:id="rId42"/>
  </p:handoutMasterIdLst>
  <p:sldIdLst>
    <p:sldId id="272" r:id="rId11"/>
    <p:sldId id="287" r:id="rId12"/>
    <p:sldId id="406" r:id="rId13"/>
    <p:sldId id="415" r:id="rId14"/>
    <p:sldId id="347" r:id="rId15"/>
    <p:sldId id="350" r:id="rId16"/>
    <p:sldId id="349" r:id="rId17"/>
    <p:sldId id="348" r:id="rId18"/>
    <p:sldId id="416" r:id="rId19"/>
    <p:sldId id="408" r:id="rId20"/>
    <p:sldId id="388" r:id="rId21"/>
    <p:sldId id="411" r:id="rId22"/>
    <p:sldId id="389" r:id="rId23"/>
    <p:sldId id="403" r:id="rId24"/>
    <p:sldId id="412" r:id="rId25"/>
    <p:sldId id="365" r:id="rId26"/>
    <p:sldId id="410" r:id="rId27"/>
    <p:sldId id="413" r:id="rId28"/>
    <p:sldId id="351" r:id="rId29"/>
    <p:sldId id="381" r:id="rId30"/>
    <p:sldId id="409" r:id="rId31"/>
    <p:sldId id="373" r:id="rId32"/>
    <p:sldId id="375" r:id="rId33"/>
    <p:sldId id="372" r:id="rId34"/>
    <p:sldId id="377" r:id="rId35"/>
    <p:sldId id="376" r:id="rId36"/>
    <p:sldId id="385" r:id="rId37"/>
    <p:sldId id="404" r:id="rId38"/>
    <p:sldId id="414" r:id="rId39"/>
    <p:sldId id="275" r:id="rId4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2BF7"/>
    <a:srgbClr val="522CF6"/>
    <a:srgbClr val="0592C2"/>
    <a:srgbClr val="00258E"/>
    <a:srgbClr val="DDDDDD"/>
    <a:srgbClr val="9999FF"/>
    <a:srgbClr val="EB7527"/>
    <a:srgbClr val="47018D"/>
    <a:srgbClr val="808C40"/>
    <a:srgbClr val="FDFD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83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4764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FB3EC9-16A5-4C36-B96B-70163470A07A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450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530DB9-BB51-455F-8912-E9122696789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3063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8" name="Picture 10" descr="fond_couv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>
              <a:lnSpc>
                <a:spcPct val="90000"/>
              </a:lnSpc>
              <a:defRPr sz="3800"/>
            </a:lvl1pPr>
          </a:lstStyle>
          <a:p>
            <a:pPr lvl="0"/>
            <a:r>
              <a:rPr lang="fr-FR" noProof="0" smtClean="0"/>
              <a:t>Modifiez le style du titre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5100"/>
          </a:xfrm>
        </p:spPr>
        <p:txBody>
          <a:bodyPr/>
          <a:lstStyle>
            <a:lvl1pPr>
              <a:lnSpc>
                <a:spcPct val="100000"/>
              </a:lnSpc>
              <a:defRPr sz="2300" b="1"/>
            </a:lvl1pPr>
          </a:lstStyle>
          <a:p>
            <a:pPr lvl="0"/>
            <a:r>
              <a:rPr lang="fr-FR" noProof="0" smtClean="0"/>
              <a:t>Modifiez le style des sous-titres du masque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40789E5-12F3-4BE2-877C-4A5527F9BE0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193862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5" name="Picture 7" descr="fond_chapitre_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1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4CC6FBB1-CC22-496A-83DD-3CFF1A1E87B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0EF3CDF0-C039-491A-BEA9-931A923F7CE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90255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C95FCFAE-2F4B-4AA1-BBCF-AD08CCF0CDA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40008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E4EA27D6-20DF-4669-AFB3-FADEC0A8E63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31327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D7D0A87-1CFB-4A0B-94E0-83DFC02D02F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30720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EA88D7D-CA2B-42F7-82A6-C88E9915789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46786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01D97D0-91BD-476B-813F-11450D3D9B9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33927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D34906A-9537-4796-8C07-B76AA7FA427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74107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F865C61-979A-48C3-9AE2-9CDF411DBC2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185372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2D467048-FD1D-4043-A8F9-758811D10D3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6942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8328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8328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1D92585-7895-475E-91EE-B6F705E8CBC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63969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CA1E90F-58A2-47EE-89D5-66644C2B798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289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5763"/>
            <a:ext cx="7626350" cy="1976437"/>
          </a:xfrm>
        </p:spPr>
        <p:txBody>
          <a:bodyPr anchor="b"/>
          <a:lstStyle>
            <a:lvl1pPr>
              <a:lnSpc>
                <a:spcPct val="90000"/>
              </a:lnSpc>
              <a:defRPr sz="38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6688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pic>
        <p:nvPicPr>
          <p:cNvPr id="156680" name="Picture 8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BE999F85-4C76-4F7F-8456-747F6B0A250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2161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EA73B95-0B9C-45F4-B58C-CC9B0CDF5D5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160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2187575"/>
            <a:ext cx="3694113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2187575"/>
            <a:ext cx="3694112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CBEE32F-1E70-4EF7-AB32-6E4CF0F9402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29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7262284-EB9E-4297-8128-2FB6092A7BD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855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5FA2EB0-2F14-4F34-8277-72B043E80A5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0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3E933AA0-6279-4A52-AA79-F7F5B91AAF8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70057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3717E890-451E-4EBE-AEA1-5DD3497F452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03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014AFA91-D0EE-4792-AB68-54EC113FC6E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7106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EA33E94-97F2-4A6B-AB75-43A03385DD3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748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BF60536-19E7-43AF-8CD1-059631EA0C9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2762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166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166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B25A9588-6532-4DDA-988A-7D9A1FB0407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3136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7" name="Picture 7" descr="fond_couv_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 algn="l">
              <a:lnSpc>
                <a:spcPct val="90000"/>
              </a:lnSpc>
              <a:defRPr sz="3800"/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844550"/>
          </a:xfrm>
        </p:spPr>
        <p:txBody>
          <a:bodyPr anchor="t"/>
          <a:lstStyle>
            <a:lvl1pPr>
              <a:lnSpc>
                <a:spcPct val="100000"/>
              </a:lnSpc>
              <a:defRPr sz="2300"/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007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1702897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072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2677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092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1587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996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8AEB5EB-6C28-4AEF-954E-79EDE94ABF1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75999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049834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738337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1624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31000" y="2924175"/>
            <a:ext cx="2159000" cy="3419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4000" y="2924175"/>
            <a:ext cx="6324600" cy="3419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8379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 descr="fond_chapitre_rou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27946F0A-EF15-4C20-861D-6FCDE20F83D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83CD8E00-2000-4618-8B3C-AB884E29D8F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7558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556C3F9-5ADD-440C-A7FB-7D00F8718478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0367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DF3BB02-FCB8-4729-945F-514BBA4185A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33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1F547F0-F003-41D7-935B-38DA253F750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72183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65D7CFA-A0B2-4E9F-A361-679ED5030F1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00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844675"/>
            <a:ext cx="3694113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844675"/>
            <a:ext cx="3694112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DAFBF99-4D3A-412D-B1FB-D5988443B65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4557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8CE912C4-E8CD-4BC0-93F0-BC4F18A2D2B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5414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350F5D79-BFEB-4762-A02B-B8A0AB3C47B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657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4F23F10-780B-4B5D-AF38-A86C85CC441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25680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6D31F85-86E9-4EDB-AE8E-34C59095DA6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1803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F39EB6B-72A5-4A47-A9F7-61096B7FE78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3571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fond_chapitre_ble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5BDD399C-56D9-4D81-8AD2-1DA826110633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24E9BD1-EC1A-4BA1-A14D-2F78FA8FC2E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151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BCAA4C9-36FD-4408-9F2C-ABBF3CBBA8FF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1963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FFF7E74-483E-4ACC-B8FA-98402CB3038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6467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7AC53DD-6374-4E70-B5A9-F2915F4573E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618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38E8FAC-73C6-4FD3-A11B-5E4CD9FD459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5235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0774344-96A4-4905-AC82-B8012932F8B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2224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2672D0B5-F0A5-4CA4-A3EF-950440A0B85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505621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766ACFD7-CD39-41F3-8E37-0FF59353234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3623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FE761B9-2C8E-4E03-B975-6CBB254786D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97164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0EE9036-0FAB-4D95-9BBB-97EFB24CA59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8730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809C2F1-54A3-4CE7-B3F3-CD75ED04397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6048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fond_chapitre_ve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9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1643826B-0E66-44E2-ABD8-CE4927F4CF5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2989ADE-BA18-4902-8DD6-35995345B24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81132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727C407-1793-4F5B-BE69-1B974A7C202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90277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9378DA8-A1CA-4F7B-AE03-D68962B1312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13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38D2D3D-3B45-4C22-AEE8-98F366C3410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08133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BF56DF0B-BE10-4F25-887F-A62AEB40951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69184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D49D934-7538-4B72-A054-713922F8086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1024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8F0D5E31-74E2-46B1-9BE8-0F15A173297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01847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5089122-7711-4EE0-AB49-A14869685AF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7799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9C783CC-9BED-4FF4-A2CE-4D5592931244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4210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306ED08-EE65-4025-8ED2-DFA337327E1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36547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7B878ED5-2F49-40E1-9727-1619770BD22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31117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fond_chapitre_viole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7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D73BBA21-E15E-4810-8263-93B1A62695C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A669907-EDB2-4BFA-95AF-F279044709E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49588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3C6059BF-2191-4560-AD98-6CBB9EDFB60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62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7609F6E-48F6-446A-984D-76FD0B64BD7D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29231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C9F7B59F-CCC1-42BB-997F-08E46603DBB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28988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A6963AB-4F0D-4E14-94D2-53149908BFF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5582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3800F1E-FD23-4C4D-9300-CCEE032FD90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12090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D5CF9EE-FD8F-40D3-A6AC-58B3386B295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57254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CA4FFF8-D361-4B67-89D9-AF6DAAF7DFE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95600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0A5E1C2-C656-46C2-96FD-5F123C92CEB2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326671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DCE3D2A-E225-4424-AAF6-AC37966B09C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28508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884833DC-2F2C-4767-83BD-162ABE87EDA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58696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fond_chapitre_gr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5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8440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6E63CEAB-8AE6-407A-925D-CCC77C1BAAC1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B744268-1B35-4018-8894-B97E0022252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67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EF9EF07-82C6-4F3B-BAB6-471599600AC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070876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4A903DEF-C778-489C-83E0-017A07E2D33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33291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FF742B1D-8FF6-4836-9E72-7B0368E4E64B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7330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A00A952E-97C3-44E7-A501-F294BE4327A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33575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70728AA6-A6D8-4991-8D05-60CBAAD955E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4126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0742B923-3D3E-4CB2-A2F6-D100A1BA777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12935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78BD2286-5A22-4074-BD3A-DA40BDFA15E1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781650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9808569-E5F6-4650-BFCC-317C12BFD67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282592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E8D9427E-8400-4C6D-8BFA-1CBA6AB9A11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239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7EA6B03-D46A-441C-8011-4B8410E54686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641519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7" descr="fond_chapitre_kak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3" name="Rectangle 3"/>
          <p:cNvSpPr>
            <a:spLocks noGrp="1" noChangeArrowheads="1"/>
          </p:cNvSpPr>
          <p:nvPr>
            <p:ph type="ftr" sz="quarter" idx="3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sldNum" sz="quarter" idx="4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- </a:t>
            </a:r>
            <a:fld id="{8D1A2635-BBCF-49DE-9B34-47814C3DCBC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E90BA55-7E9C-435F-B4E3-6D814474187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4173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56DB74AF-A604-4004-B8F8-5127C4C038E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32566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2593FD6-B189-4BA3-954F-D756E4434ED0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93083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3F8D8368-AB0A-4C44-A3AD-8DDF4A37240A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58661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7DE4E90B-2C7B-4275-A072-EE894E53B5F9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01443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675EBF0D-5620-46FF-9767-54A261342FDA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23582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23E3A24D-6538-4335-B6A5-CCD56D32C067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338850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10F0D0C7-9B21-46B3-B0FE-B37827212EC5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23178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91F1DACC-DE54-4267-8E47-B55AE66744BE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86198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CEDB967D-655C-4D78-BB7E-0AD9CE391D73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43240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</a:t>
            </a:r>
            <a:fld id="{D0DFF1F2-2FC4-4B50-94B7-9BB23BAF0E5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60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3" name="Picture 9" descr="introductio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844675"/>
            <a:ext cx="7540625" cy="461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7013" y="6489700"/>
            <a:ext cx="20129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47114" name="Rectangle 10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87641540-FF27-4D82-91F9-D40687AF3C45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220663" indent="-219075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2pPr>
      <a:lvl3pPr marL="554038" indent="-1270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bg1"/>
          </a:solidFill>
          <a:latin typeface="+mn-lt"/>
          <a:cs typeface="+mn-cs"/>
        </a:defRPr>
      </a:lvl3pPr>
      <a:lvl4pPr marL="555625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n-lt"/>
          <a:cs typeface="+mn-cs"/>
        </a:defRPr>
      </a:lvl4pPr>
      <a:lvl5pPr marL="5572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5pPr>
      <a:lvl6pPr marL="10144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6pPr>
      <a:lvl7pPr marL="14716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7pPr>
      <a:lvl8pPr marL="19288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8pPr>
      <a:lvl9pPr marL="23860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 descr="bandeau_texte_orang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A925633A-516F-4D79-9018-CEE47B51C838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2" descr="bandeau_texte_roug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2187575"/>
            <a:ext cx="7540625" cy="420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B4FCE3F4-4C76-446D-AB72-8033CB27E520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1588" algn="l" defTabSz="200025" rtl="0" fontAlgn="base">
        <a:lnSpc>
          <a:spcPct val="170000"/>
        </a:lnSpc>
        <a:spcBef>
          <a:spcPct val="0"/>
        </a:spcBef>
        <a:spcAft>
          <a:spcPct val="0"/>
        </a:spcAft>
        <a:buClr>
          <a:schemeClr val="bg2"/>
        </a:buClr>
        <a:defRPr sz="2200">
          <a:solidFill>
            <a:schemeClr val="tx2"/>
          </a:solidFill>
          <a:latin typeface="+mn-lt"/>
          <a:cs typeface="+mn-cs"/>
        </a:defRPr>
      </a:lvl2pPr>
      <a:lvl3pPr marL="3175" algn="l" defTabSz="200025" rtl="0" fontAlgn="base">
        <a:lnSpc>
          <a:spcPct val="170000"/>
        </a:lnSpc>
        <a:spcBef>
          <a:spcPct val="0"/>
        </a:spcBef>
        <a:spcAft>
          <a:spcPct val="0"/>
        </a:spcAft>
        <a:buFont typeface="Arial" charset="0"/>
        <a:defRPr sz="2200">
          <a:solidFill>
            <a:schemeClr val="tx2"/>
          </a:solidFill>
          <a:latin typeface="+mn-lt"/>
          <a:cs typeface="+mn-cs"/>
        </a:defRPr>
      </a:lvl3pPr>
      <a:lvl4pPr marL="4763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4pPr>
      <a:lvl5pPr marL="63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5pPr>
      <a:lvl6pPr marL="4635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6pPr>
      <a:lvl7pPr marL="9207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7pPr>
      <a:lvl8pPr marL="13779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8pPr>
      <a:lvl9pPr marL="18351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5" name="Picture 9" descr="fond_dernier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254000" y="2924175"/>
            <a:ext cx="8636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0" y="4187825"/>
            <a:ext cx="4318000" cy="215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1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1588" algn="l" rtl="0" fontAlgn="base">
        <a:spcBef>
          <a:spcPct val="0"/>
        </a:spcBef>
        <a:spcAft>
          <a:spcPct val="0"/>
        </a:spcAft>
        <a:buClr>
          <a:schemeClr val="bg1"/>
        </a:buClr>
        <a:defRPr sz="1400" b="1">
          <a:solidFill>
            <a:schemeClr val="bg1"/>
          </a:solidFill>
          <a:latin typeface="+mn-lt"/>
          <a:cs typeface="+mn-cs"/>
        </a:defRPr>
      </a:lvl2pPr>
      <a:lvl3pPr marL="3175" algn="l" rtl="0" fontAlgn="base">
        <a:spcBef>
          <a:spcPct val="0"/>
        </a:spcBef>
        <a:spcAft>
          <a:spcPct val="0"/>
        </a:spcAft>
        <a:buFont typeface="Arial" charset="0"/>
        <a:defRPr sz="1400" b="1">
          <a:solidFill>
            <a:schemeClr val="bg1"/>
          </a:solidFill>
          <a:latin typeface="+mn-lt"/>
          <a:cs typeface="+mn-cs"/>
        </a:defRPr>
      </a:lvl3pPr>
      <a:lvl4pPr marL="4763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4pPr>
      <a:lvl5pPr marL="63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5pPr>
      <a:lvl6pPr marL="4635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6pPr>
      <a:lvl7pPr marL="9207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7pPr>
      <a:lvl8pPr marL="13779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8pPr>
      <a:lvl9pPr marL="18351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bandeau_texte_roug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73033BA2-6A5A-4D30-8B59-034AAF0473DB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 descr="bandeau_texte_bleu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A54A5AEE-16E9-4EAC-9E71-D297AFB0F0D2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 descr="bandeau_texte_vert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F146DC08-F3AE-4E90-84E2-60C379AEC9FD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 descr="bandeau_texte_violet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1F00DDFE-2742-4CAA-BCB0-0C81A7EC5DAB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bandeau_texte_gri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DBB141BA-05DD-4FAF-9D1B-08BEC52A6870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 descr="bandeau_texte_kaki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00 MOIS 2011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fr-FR"/>
              <a:t>EMETTEUR - NOM DE LA PRESENTATION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r>
              <a:rPr lang="fr-FR"/>
              <a:t>- </a:t>
            </a:r>
            <a:fld id="{A2F9B0EE-9D80-4483-BF62-BC2095803BD9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algn="l" rtl="0" fontAlgn="base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fontAlgn="base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fontAlgn="base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algn="l" rtl="0" fontAlgn="base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DistribCom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400" i="1" dirty="0" err="1" smtClean="0"/>
              <a:t>Distributed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Models</a:t>
            </a:r>
            <a:r>
              <a:rPr lang="fr-FR" sz="2400" i="1" dirty="0" smtClean="0"/>
              <a:t> and </a:t>
            </a:r>
            <a:r>
              <a:rPr lang="fr-FR" sz="2400" i="1" dirty="0" err="1" smtClean="0"/>
              <a:t>Algorithms</a:t>
            </a:r>
            <a:r>
              <a:rPr lang="fr-FR" sz="2400" i="1" dirty="0" smtClean="0"/>
              <a:t> for the Management of </a:t>
            </a:r>
            <a:r>
              <a:rPr lang="fr-FR" sz="2400" i="1" dirty="0" err="1" smtClean="0"/>
              <a:t>Telecommunication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Systems</a:t>
            </a:r>
            <a:endParaRPr lang="fr-FR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Albert </a:t>
            </a:r>
            <a:r>
              <a:rPr lang="en-US" dirty="0" err="1" smtClean="0"/>
              <a:t>Benveniste</a:t>
            </a:r>
            <a:r>
              <a:rPr lang="en-US" dirty="0" smtClean="0"/>
              <a:t>, Claude </a:t>
            </a:r>
            <a:r>
              <a:rPr lang="en-US" dirty="0" err="1" smtClean="0"/>
              <a:t>Jard</a:t>
            </a:r>
            <a:endParaRPr lang="en-US" dirty="0" smtClean="0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 smtClean="0">
                <a:solidFill>
                  <a:schemeClr val="bg1"/>
                </a:solidFill>
              </a:rPr>
              <a:t>Albert Benveniste</a:t>
            </a:r>
            <a:endParaRPr lang="fr-FR" sz="1100" b="1" dirty="0">
              <a:solidFill>
                <a:schemeClr val="bg1"/>
              </a:solidFill>
            </a:endParaRP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 smtClean="0">
                <a:solidFill>
                  <a:schemeClr val="bg1"/>
                </a:solidFill>
              </a:rPr>
              <a:t>21 March 2012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Autonomic Wavelength Power Tuning                      in a Photonic Network</a:t>
            </a:r>
            <a:br>
              <a:rPr lang="en-US" b="1" dirty="0" smtClean="0"/>
            </a:br>
            <a:endParaRPr lang="fr-FR" b="1" dirty="0" smtClean="0"/>
          </a:p>
        </p:txBody>
      </p:sp>
      <p:sp>
        <p:nvSpPr>
          <p:cNvPr id="19" name="Espace réservé du contenu 4"/>
          <p:cNvSpPr txBox="1">
            <a:spLocks/>
          </p:cNvSpPr>
          <p:nvPr/>
        </p:nvSpPr>
        <p:spPr bwMode="auto">
          <a:xfrm>
            <a:off x="172330" y="1825098"/>
            <a:ext cx="4067161" cy="499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0" tIns="0" rIns="0" bIns="0"/>
          <a:lstStyle>
            <a:lvl1pPr marL="168275" indent="-168275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ts val="1200"/>
              </a:spcAft>
              <a:buClr>
                <a:schemeClr val="accent1"/>
              </a:buClr>
              <a:buFont typeface="Futura Md BT" charset="0"/>
              <a:buChar char=" "/>
              <a:tabLst>
                <a:tab pos="3946525" algn="l"/>
              </a:tabLst>
              <a:defRPr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407988" indent="-238125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ts val="1200"/>
              </a:spcAft>
              <a:buClr>
                <a:srgbClr val="969696"/>
              </a:buClr>
              <a:buFont typeface="Wingdings" charset="0"/>
              <a:buChar char="§"/>
              <a:tabLst>
                <a:tab pos="3946525" algn="l"/>
              </a:tabLst>
              <a:defRPr>
                <a:solidFill>
                  <a:schemeClr val="tx1"/>
                </a:solidFill>
                <a:latin typeface="+mn-lt"/>
                <a:ea typeface="ＭＳ Ｐゴシック" charset="0"/>
                <a:cs typeface="Arial" charset="0"/>
              </a:defRPr>
            </a:lvl2pPr>
            <a:lvl3pPr marL="574675" indent="-1651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800"/>
              </a:spcAft>
              <a:buClr>
                <a:srgbClr val="969696"/>
              </a:buClr>
              <a:buFont typeface="Wingdings" charset="0"/>
              <a:buChar char=""/>
              <a:tabLst>
                <a:tab pos="3946525" algn="l"/>
              </a:tabLst>
              <a:defRPr sz="16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1506538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ea typeface="Arial" charset="0"/>
                <a:cs typeface="Arial" charset="0"/>
              </a:defRPr>
            </a:lvl4pPr>
            <a:lvl5pPr marL="1854200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Futura Md BT" charset="0"/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ea typeface="Arial" charset="0"/>
                <a:cs typeface="Arial" charset="0"/>
              </a:defRPr>
            </a:lvl5pPr>
            <a:lvl6pPr marL="2311400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Futura Md BT" pitchFamily="34" charset="0"/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768600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Futura Md BT" pitchFamily="34" charset="0"/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225800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Futura Md BT" pitchFamily="34" charset="0"/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683000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Futura Md BT" pitchFamily="34" charset="0"/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dirty="0" smtClean="0"/>
              <a:t>Challenges</a:t>
            </a:r>
          </a:p>
          <a:p>
            <a:pPr lvl="2"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1400" dirty="0"/>
              <a:t>avoid manual tuning &amp; over-dimensioning</a:t>
            </a:r>
          </a:p>
          <a:p>
            <a:pPr lvl="2"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1400" dirty="0" smtClean="0"/>
              <a:t>optimize optical reach without regeneration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dirty="0" smtClean="0"/>
              <a:t>Distributed and adaptive solution</a:t>
            </a:r>
          </a:p>
          <a:p>
            <a:pPr lvl="2"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1400" dirty="0" smtClean="0"/>
              <a:t>huge coupled non-linear constrained optimization problem</a:t>
            </a:r>
          </a:p>
          <a:p>
            <a:pPr lvl="2"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1400" dirty="0" smtClean="0"/>
              <a:t>distributed P2P tuning </a:t>
            </a:r>
            <a:r>
              <a:rPr lang="en-US" sz="1400" dirty="0" smtClean="0"/>
              <a:t>with 1 </a:t>
            </a:r>
            <a:r>
              <a:rPr lang="en-US" sz="1400" dirty="0" smtClean="0"/>
              <a:t>agent per </a:t>
            </a:r>
            <a:r>
              <a:rPr lang="en-US" sz="1400" dirty="0" smtClean="0"/>
              <a:t>node</a:t>
            </a:r>
            <a:endParaRPr lang="en-US" sz="1400" dirty="0" smtClean="0"/>
          </a:p>
          <a:p>
            <a:pPr marL="169863" lvl="1" indent="0">
              <a:lnSpc>
                <a:spcPct val="100000"/>
              </a:lnSpc>
              <a:spcAft>
                <a:spcPts val="600"/>
              </a:spcAft>
              <a:buNone/>
              <a:defRPr/>
            </a:pPr>
            <a:r>
              <a:rPr lang="en-US" dirty="0"/>
              <a:t>A</a:t>
            </a:r>
            <a:r>
              <a:rPr lang="en-US" dirty="0" smtClean="0"/>
              <a:t>utonomic power (re)allocation                when connections join or leave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dirty="0" smtClean="0"/>
              <a:t>Results</a:t>
            </a:r>
          </a:p>
          <a:p>
            <a:pPr lvl="2"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1400" dirty="0" smtClean="0"/>
              <a:t>ALU simulations</a:t>
            </a:r>
            <a:r>
              <a:rPr lang="en-US" sz="1400" dirty="0"/>
              <a:t> </a:t>
            </a:r>
            <a:r>
              <a:rPr lang="en-US" sz="1400" dirty="0" smtClean="0"/>
              <a:t>demonstrate                  </a:t>
            </a:r>
            <a:r>
              <a:rPr lang="en-US" sz="1400" dirty="0" smtClean="0">
                <a:solidFill>
                  <a:schemeClr val="bg2"/>
                </a:solidFill>
              </a:rPr>
              <a:t>50% reduction in regeneration equipment</a:t>
            </a:r>
          </a:p>
          <a:p>
            <a:pPr lvl="2">
              <a:lnSpc>
                <a:spcPct val="100000"/>
              </a:lnSpc>
              <a:spcAft>
                <a:spcPts val="600"/>
              </a:spcAft>
              <a:buFont typeface="Wingdings" charset="2"/>
              <a:buChar char="§"/>
              <a:defRPr/>
            </a:pPr>
            <a:r>
              <a:rPr lang="en-US" sz="1400" dirty="0" smtClean="0">
                <a:solidFill>
                  <a:schemeClr val="bg2"/>
                </a:solidFill>
              </a:rPr>
              <a:t>2 joint ALU-INRIA patents</a:t>
            </a:r>
            <a:endParaRPr lang="en-US" dirty="0" smtClean="0"/>
          </a:p>
        </p:txBody>
      </p:sp>
      <p:pic>
        <p:nvPicPr>
          <p:cNvPr id="18" name="Image 17" descr="topologie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8873" y="1345487"/>
            <a:ext cx="4150027" cy="2918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Espace réservé du contenu 4"/>
          <p:cNvSpPr txBox="1">
            <a:spLocks/>
          </p:cNvSpPr>
          <p:nvPr/>
        </p:nvSpPr>
        <p:spPr bwMode="auto">
          <a:xfrm>
            <a:off x="4813824" y="4761754"/>
            <a:ext cx="3968659" cy="1593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0" tIns="0" rIns="0" bIns="0"/>
          <a:lstStyle>
            <a:lvl1pPr marL="168275" indent="-168275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ts val="1200"/>
              </a:spcAft>
              <a:buClr>
                <a:schemeClr val="accent1"/>
              </a:buClr>
              <a:buFont typeface="Futura Md BT" charset="0"/>
              <a:buChar char=" "/>
              <a:tabLst>
                <a:tab pos="3946525" algn="l"/>
              </a:tabLst>
              <a:defRPr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407988" indent="-238125" algn="l" rtl="0" eaLnBrk="0" fontAlgn="base" hangingPunct="0">
              <a:lnSpc>
                <a:spcPts val="2400"/>
              </a:lnSpc>
              <a:spcBef>
                <a:spcPct val="0"/>
              </a:spcBef>
              <a:spcAft>
                <a:spcPts val="1200"/>
              </a:spcAft>
              <a:buClr>
                <a:srgbClr val="969696"/>
              </a:buClr>
              <a:buFont typeface="Wingdings" charset="0"/>
              <a:buChar char="§"/>
              <a:tabLst>
                <a:tab pos="3946525" algn="l"/>
              </a:tabLst>
              <a:defRPr>
                <a:solidFill>
                  <a:schemeClr val="tx1"/>
                </a:solidFill>
                <a:latin typeface="+mn-lt"/>
                <a:ea typeface="ＭＳ Ｐゴシック" charset="0"/>
                <a:cs typeface="Arial" charset="0"/>
              </a:defRPr>
            </a:lvl2pPr>
            <a:lvl3pPr marL="574675" indent="-1651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800"/>
              </a:spcAft>
              <a:buClr>
                <a:srgbClr val="969696"/>
              </a:buClr>
              <a:buFont typeface="Wingdings" charset="0"/>
              <a:buChar char=""/>
              <a:tabLst>
                <a:tab pos="3946525" algn="l"/>
              </a:tabLst>
              <a:defRPr sz="1600">
                <a:solidFill>
                  <a:schemeClr val="tx1"/>
                </a:solidFill>
                <a:latin typeface="+mn-lt"/>
                <a:ea typeface="Arial" charset="0"/>
                <a:cs typeface="Arial" charset="0"/>
              </a:defRPr>
            </a:lvl3pPr>
            <a:lvl4pPr marL="1506538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ea typeface="Arial" charset="0"/>
                <a:cs typeface="Arial" charset="0"/>
              </a:defRPr>
            </a:lvl4pPr>
            <a:lvl5pPr marL="1854200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Futura Md BT" charset="0"/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ea typeface="Arial" charset="0"/>
                <a:cs typeface="Arial" charset="0"/>
              </a:defRPr>
            </a:lvl5pPr>
            <a:lvl6pPr marL="2311400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Futura Md BT" pitchFamily="34" charset="0"/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768600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Futura Md BT" pitchFamily="34" charset="0"/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225800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Futura Md BT" pitchFamily="34" charset="0"/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683000" indent="-168275" algn="l" rtl="0" eaLnBrk="0" fontAlgn="base" hangingPunct="0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Font typeface="Futura Md BT" pitchFamily="34" charset="0"/>
              <a:buChar char="–"/>
              <a:tabLst>
                <a:tab pos="3946525" algn="l"/>
              </a:tabLst>
              <a:defRPr sz="1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buNone/>
              <a:defRPr/>
            </a:pPr>
            <a:r>
              <a:rPr lang="en-US" dirty="0" smtClean="0"/>
              <a:t>Algorithm performs </a:t>
            </a:r>
            <a:r>
              <a:rPr lang="en-US" dirty="0" smtClean="0">
                <a:solidFill>
                  <a:schemeClr val="bg2"/>
                </a:solidFill>
              </a:rPr>
              <a:t>Chaotic </a:t>
            </a:r>
            <a:r>
              <a:rPr lang="en-US" dirty="0">
                <a:solidFill>
                  <a:schemeClr val="bg2"/>
                </a:solidFill>
              </a:rPr>
              <a:t>I</a:t>
            </a:r>
            <a:r>
              <a:rPr lang="en-US" dirty="0" smtClean="0">
                <a:solidFill>
                  <a:schemeClr val="bg2"/>
                </a:solidFill>
              </a:rPr>
              <a:t>terations: </a:t>
            </a:r>
          </a:p>
          <a:p>
            <a:pPr lvl="1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1400" dirty="0" smtClean="0"/>
              <a:t>pick a link at random</a:t>
            </a:r>
          </a:p>
          <a:p>
            <a:pPr lvl="1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1400" dirty="0" smtClean="0"/>
              <a:t>freeze all optical gains, adjust the gains of the selected link</a:t>
            </a:r>
          </a:p>
          <a:p>
            <a:pPr lvl="1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1400" dirty="0" smtClean="0"/>
              <a:t>forward the result to the neighbors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7943696" y="1571136"/>
            <a:ext cx="1153946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limited optical power per fiber</a:t>
            </a:r>
            <a:endParaRPr lang="fr-FR" sz="1100" dirty="0"/>
          </a:p>
        </p:txBody>
      </p:sp>
      <p:sp>
        <p:nvSpPr>
          <p:cNvPr id="10" name="ZoneTexte 9"/>
          <p:cNvSpPr txBox="1"/>
          <p:nvPr/>
        </p:nvSpPr>
        <p:spPr>
          <a:xfrm>
            <a:off x="6619955" y="1031115"/>
            <a:ext cx="1323740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limited power regeneration per wavelength</a:t>
            </a:r>
            <a:endParaRPr lang="fr-FR" sz="1100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49375" y="6488113"/>
            <a:ext cx="5218113" cy="273050"/>
          </a:xfrm>
        </p:spPr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78600" y="6489700"/>
            <a:ext cx="2011363" cy="273050"/>
          </a:xfrm>
        </p:spPr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832627" y="45344"/>
            <a:ext cx="1258678" cy="523220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 extrusionH="76200">
            <a:bevelT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ALU-</a:t>
            </a:r>
            <a:r>
              <a:rPr lang="en-US" sz="1400" dirty="0" err="1" smtClean="0">
                <a:solidFill>
                  <a:srgbClr val="FFFF00"/>
                </a:solidFill>
              </a:rPr>
              <a:t>Inria</a:t>
            </a:r>
            <a:endParaRPr lang="en-US" sz="1400" dirty="0">
              <a:solidFill>
                <a:srgbClr val="FFFF00"/>
              </a:solidFill>
            </a:endParaRPr>
          </a:p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Common Lab</a:t>
            </a:r>
            <a:endParaRPr lang="fr-FR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27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(Factored) Planning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351402" y="1535113"/>
            <a:ext cx="4040188" cy="639762"/>
          </a:xfrm>
        </p:spPr>
        <p:txBody>
          <a:bodyPr/>
          <a:lstStyle/>
          <a:p>
            <a:pPr algn="r"/>
            <a:r>
              <a:rPr lang="en-US" dirty="0" smtClean="0"/>
              <a:t>Motivation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351402" y="2174875"/>
            <a:ext cx="4040188" cy="3951288"/>
          </a:xfrm>
        </p:spPr>
        <p:txBody>
          <a:bodyPr/>
          <a:lstStyle/>
          <a:p>
            <a:pPr algn="r"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</a:pPr>
            <a:r>
              <a:rPr lang="en-US" sz="1800" b="1" dirty="0" smtClean="0">
                <a:solidFill>
                  <a:srgbClr val="0070C0"/>
                </a:solidFill>
              </a:rPr>
              <a:t>Autonomic cross-domain management of networks &amp; services</a:t>
            </a:r>
          </a:p>
          <a:p>
            <a:pPr algn="r"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</a:pPr>
            <a:r>
              <a:rPr lang="en-US" sz="1800" b="1" dirty="0" smtClean="0">
                <a:solidFill>
                  <a:srgbClr val="0070C0"/>
                </a:solidFill>
              </a:rPr>
              <a:t>Moving the system from one state   to another state while avoiding    some unwanted states and optimizing some </a:t>
            </a:r>
            <a:r>
              <a:rPr lang="en-US" sz="1800" b="1" dirty="0">
                <a:solidFill>
                  <a:srgbClr val="0070C0"/>
                </a:solidFill>
              </a:rPr>
              <a:t>cost</a:t>
            </a:r>
          </a:p>
          <a:p>
            <a:pPr marL="1588" lvl="1" indent="0" algn="r">
              <a:lnSpc>
                <a:spcPct val="100000"/>
              </a:lnSpc>
              <a:buNone/>
            </a:pPr>
            <a:endParaRPr lang="en-US" sz="1400" dirty="0" smtClean="0">
              <a:solidFill>
                <a:schemeClr val="tx1"/>
              </a:solidFill>
            </a:endParaRPr>
          </a:p>
          <a:p>
            <a:pPr marL="1588" lvl="1" indent="0" algn="r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Hitless </a:t>
            </a:r>
            <a:r>
              <a:rPr lang="en-US" sz="1400" dirty="0">
                <a:solidFill>
                  <a:schemeClr val="tx1"/>
                </a:solidFill>
              </a:rPr>
              <a:t>maintenance</a:t>
            </a:r>
          </a:p>
          <a:p>
            <a:pPr marL="1588" lvl="1" indent="0" algn="r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Graceful shutdown &amp; restart</a:t>
            </a:r>
          </a:p>
          <a:p>
            <a:pPr marL="1588" lvl="1" indent="0" algn="r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Security holes </a:t>
            </a:r>
            <a:r>
              <a:rPr lang="en-US" sz="1400" dirty="0" smtClean="0">
                <a:solidFill>
                  <a:schemeClr val="tx1"/>
                </a:solidFill>
              </a:rPr>
              <a:t>avoidance while reconfiguring system</a:t>
            </a:r>
            <a:endParaRPr lang="en-US" sz="1400" dirty="0">
              <a:solidFill>
                <a:schemeClr val="tx1"/>
              </a:solidFill>
            </a:endParaRPr>
          </a:p>
          <a:p>
            <a:pPr indent="-219075" algn="r">
              <a:lnSpc>
                <a:spcPct val="100000"/>
              </a:lnSpc>
            </a:pPr>
            <a:endParaRPr lang="en-US" sz="1800" b="1" dirty="0" smtClean="0">
              <a:solidFill>
                <a:srgbClr val="0070C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21 March 2012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7832627" y="45344"/>
            <a:ext cx="1258678" cy="523220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 extrusionH="76200">
            <a:bevelT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ALU-</a:t>
            </a:r>
            <a:r>
              <a:rPr lang="en-US" sz="1400" dirty="0" err="1" smtClean="0">
                <a:solidFill>
                  <a:srgbClr val="FFFF00"/>
                </a:solidFill>
              </a:rPr>
              <a:t>Inria</a:t>
            </a:r>
            <a:endParaRPr lang="en-US" sz="1400" dirty="0">
              <a:solidFill>
                <a:srgbClr val="FFFF00"/>
              </a:solidFill>
            </a:endParaRPr>
          </a:p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Common Lab</a:t>
            </a:r>
            <a:endParaRPr lang="fr-FR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97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(Factored) Planning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351402" y="1535113"/>
            <a:ext cx="4040188" cy="639762"/>
          </a:xfrm>
        </p:spPr>
        <p:txBody>
          <a:bodyPr/>
          <a:lstStyle/>
          <a:p>
            <a:pPr algn="r"/>
            <a:r>
              <a:rPr lang="en-US" dirty="0" smtClean="0"/>
              <a:t>Motivation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351402" y="2174875"/>
            <a:ext cx="4040188" cy="3951288"/>
          </a:xfrm>
        </p:spPr>
        <p:txBody>
          <a:bodyPr/>
          <a:lstStyle/>
          <a:p>
            <a:pPr algn="r"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</a:pPr>
            <a:r>
              <a:rPr lang="en-US" sz="1800" b="1" dirty="0" smtClean="0">
                <a:solidFill>
                  <a:srgbClr val="0070C0"/>
                </a:solidFill>
              </a:rPr>
              <a:t>Autonomic cross-domain management of networks &amp; services</a:t>
            </a:r>
          </a:p>
          <a:p>
            <a:pPr algn="r"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</a:pPr>
            <a:r>
              <a:rPr lang="en-US" sz="1800" b="1" dirty="0" smtClean="0">
                <a:solidFill>
                  <a:srgbClr val="0070C0"/>
                </a:solidFill>
              </a:rPr>
              <a:t>Moving the system from one state   to another state while avoiding    some unwanted states and optimizing some </a:t>
            </a:r>
            <a:r>
              <a:rPr lang="en-US" sz="1800" b="1" dirty="0">
                <a:solidFill>
                  <a:srgbClr val="0070C0"/>
                </a:solidFill>
              </a:rPr>
              <a:t>cost</a:t>
            </a:r>
          </a:p>
          <a:p>
            <a:pPr marL="1588" lvl="1" indent="0" algn="r">
              <a:lnSpc>
                <a:spcPct val="100000"/>
              </a:lnSpc>
              <a:buNone/>
            </a:pPr>
            <a:endParaRPr lang="en-US" sz="1400" dirty="0" smtClean="0">
              <a:solidFill>
                <a:schemeClr val="tx1"/>
              </a:solidFill>
            </a:endParaRPr>
          </a:p>
          <a:p>
            <a:pPr marL="1588" lvl="1" indent="0" algn="r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Hitless maintenance</a:t>
            </a:r>
          </a:p>
          <a:p>
            <a:pPr marL="1588" lvl="1" indent="0" algn="r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Graceful shutdown &amp; restart</a:t>
            </a:r>
          </a:p>
          <a:p>
            <a:pPr marL="1588" lvl="1" indent="0" algn="r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Security holes avoidance while reconfiguring system</a:t>
            </a:r>
          </a:p>
          <a:p>
            <a:pPr indent="-219075" algn="r">
              <a:lnSpc>
                <a:spcPct val="100000"/>
              </a:lnSpc>
            </a:pPr>
            <a:endParaRPr lang="en-US" sz="1800" b="1" dirty="0" smtClean="0">
              <a:solidFill>
                <a:srgbClr val="0070C0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>
          <a:xfrm>
            <a:off x="4773494" y="1535113"/>
            <a:ext cx="4041775" cy="639762"/>
          </a:xfrm>
        </p:spPr>
        <p:txBody>
          <a:bodyPr/>
          <a:lstStyle/>
          <a:p>
            <a:r>
              <a:rPr lang="en-US" dirty="0" smtClean="0"/>
              <a:t>Approach and Result 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4"/>
          </p:nvPr>
        </p:nvSpPr>
        <p:spPr>
          <a:xfrm>
            <a:off x="4773494" y="2174875"/>
            <a:ext cx="4041775" cy="3951288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800" b="1" dirty="0" smtClean="0">
                <a:solidFill>
                  <a:srgbClr val="0070C0"/>
                </a:solidFill>
              </a:rPr>
              <a:t>Optimal planning for a network of interacting automata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800" b="1" dirty="0" smtClean="0">
                <a:solidFill>
                  <a:srgbClr val="0070C0"/>
                </a:solidFill>
              </a:rPr>
              <a:t>Features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Cross-domain P2P planning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Models: local </a:t>
            </a:r>
            <a:r>
              <a:rPr lang="en-US" sz="1400" dirty="0" smtClean="0">
                <a:solidFill>
                  <a:schemeClr val="tx1"/>
                </a:solidFill>
              </a:rPr>
              <a:t>to each domain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Distributed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Unsupervised: no coordinator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Solves the desired optimal planning problem</a:t>
            </a:r>
          </a:p>
          <a:p>
            <a:pPr lvl="1">
              <a:lnSpc>
                <a:spcPct val="100000"/>
              </a:lnSpc>
            </a:pPr>
            <a:endParaRPr lang="en-US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800" b="1" dirty="0" smtClean="0">
                <a:solidFill>
                  <a:srgbClr val="0070C0"/>
                </a:solidFill>
              </a:rPr>
              <a:t>Pre-requisite</a:t>
            </a:r>
          </a:p>
          <a:p>
            <a:pPr lvl="1">
              <a:lnSpc>
                <a:spcPct val="100000"/>
              </a:lnSpc>
            </a:pPr>
            <a:r>
              <a:rPr lang="en-US" sz="1400" dirty="0" smtClean="0">
                <a:solidFill>
                  <a:schemeClr val="tx1"/>
                </a:solidFill>
              </a:rPr>
              <a:t>Self-modeling shall be applicable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21 March 2012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7832627" y="45344"/>
            <a:ext cx="1258678" cy="523220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 extrusionH="76200">
            <a:bevelT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ALU-</a:t>
            </a:r>
            <a:r>
              <a:rPr lang="en-US" sz="1400" dirty="0" err="1" smtClean="0">
                <a:solidFill>
                  <a:srgbClr val="FFFF00"/>
                </a:solidFill>
              </a:rPr>
              <a:t>Inria</a:t>
            </a:r>
            <a:endParaRPr lang="en-US" sz="1400" dirty="0">
              <a:solidFill>
                <a:srgbClr val="FFFF00"/>
              </a:solidFill>
            </a:endParaRPr>
          </a:p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Common Lab</a:t>
            </a:r>
            <a:endParaRPr lang="fr-FR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74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(Factored) </a:t>
            </a:r>
            <a:r>
              <a:rPr lang="en-US" dirty="0" smtClean="0"/>
              <a:t>Planning: details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472301" y="1555132"/>
            <a:ext cx="4742045" cy="453582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1800" b="1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US" sz="1800" b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b="1" dirty="0" smtClean="0">
                <a:solidFill>
                  <a:schemeClr val="tx1"/>
                </a:solidFill>
              </a:rPr>
              <a:t>Planning: drive optimally the network of interacting components to a target state</a:t>
            </a:r>
          </a:p>
          <a:p>
            <a:pPr marL="1588" lvl="1" indent="0">
              <a:spcBef>
                <a:spcPts val="1200"/>
              </a:spcBef>
              <a:buNone/>
            </a:pPr>
            <a:r>
              <a:rPr lang="en-US" sz="1800" b="1" dirty="0" smtClean="0">
                <a:solidFill>
                  <a:schemeClr val="tx1"/>
                </a:solidFill>
              </a:rPr>
              <a:t>Message </a:t>
            </a:r>
            <a:r>
              <a:rPr lang="en-US" sz="1800" b="1" dirty="0">
                <a:solidFill>
                  <a:schemeClr val="tx1"/>
                </a:solidFill>
              </a:rPr>
              <a:t>Passing Algorithms (MPA)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Weighted </a:t>
            </a:r>
            <a:r>
              <a:rPr lang="en-US" sz="1600" dirty="0">
                <a:solidFill>
                  <a:schemeClr val="tx1"/>
                </a:solidFill>
              </a:rPr>
              <a:t>automata: </a:t>
            </a:r>
            <a:r>
              <a:rPr lang="en-US" sz="1600" dirty="0" smtClean="0">
                <a:solidFill>
                  <a:schemeClr val="tx1"/>
                </a:solidFill>
              </a:rPr>
              <a:t>finite </a:t>
            </a:r>
            <a:r>
              <a:rPr lang="en-US" sz="1600" dirty="0">
                <a:solidFill>
                  <a:schemeClr val="tx1"/>
                </a:solidFill>
              </a:rPr>
              <a:t>state </a:t>
            </a:r>
            <a:r>
              <a:rPr lang="en-US" sz="1600" dirty="0" smtClean="0">
                <a:solidFill>
                  <a:schemeClr val="tx1"/>
                </a:solidFill>
              </a:rPr>
              <a:t>machine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     with</a:t>
            </a:r>
            <a:r>
              <a:rPr lang="en-US" sz="1600" dirty="0" smtClean="0">
                <a:solidFill>
                  <a:schemeClr val="tx1"/>
                </a:solidFill>
              </a:rPr>
              <a:t> additive </a:t>
            </a:r>
            <a:r>
              <a:rPr lang="en-US" sz="1600" dirty="0">
                <a:solidFill>
                  <a:schemeClr val="tx1"/>
                </a:solidFill>
              </a:rPr>
              <a:t>costs on transitions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MPA </a:t>
            </a:r>
            <a:r>
              <a:rPr lang="en-US" sz="1600" dirty="0" smtClean="0">
                <a:solidFill>
                  <a:schemeClr val="tx1"/>
                </a:solidFill>
                <a:sym typeface="Symbol"/>
              </a:rPr>
              <a:t></a:t>
            </a:r>
            <a:r>
              <a:rPr lang="en-US" sz="1600" dirty="0" smtClean="0">
                <a:solidFill>
                  <a:schemeClr val="tx1"/>
                </a:solidFill>
              </a:rPr>
              <a:t> Belief Propagation in Belief Networks  algorithm architecture = system architecture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Local plans combine into optimal global plan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1800" b="1" dirty="0" smtClean="0">
                <a:solidFill>
                  <a:schemeClr val="tx1"/>
                </a:solidFill>
              </a:rPr>
              <a:t>For applications exhibiting local connectivity, factored </a:t>
            </a:r>
            <a:r>
              <a:rPr lang="en-US" sz="1800" b="1" dirty="0" smtClean="0">
                <a:solidFill>
                  <a:schemeClr val="tx1"/>
                </a:solidFill>
              </a:rPr>
              <a:t>planning </a:t>
            </a:r>
            <a:r>
              <a:rPr lang="en-US" sz="1800" b="1" dirty="0" smtClean="0">
                <a:solidFill>
                  <a:schemeClr val="tx1"/>
                </a:solidFill>
              </a:rPr>
              <a:t>is exponentially faster</a:t>
            </a: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21 March 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162" y="2821525"/>
            <a:ext cx="352425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7832627" y="45344"/>
            <a:ext cx="1258678" cy="523220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 extrusionH="76200">
            <a:bevelT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ALU-</a:t>
            </a:r>
            <a:r>
              <a:rPr lang="en-US" sz="1400" dirty="0" err="1" smtClean="0">
                <a:solidFill>
                  <a:srgbClr val="FFFF00"/>
                </a:solidFill>
              </a:rPr>
              <a:t>Inria</a:t>
            </a:r>
            <a:endParaRPr lang="en-US" sz="1400" dirty="0">
              <a:solidFill>
                <a:srgbClr val="FFFF00"/>
              </a:solidFill>
            </a:endParaRPr>
          </a:p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Common Lab</a:t>
            </a:r>
            <a:endParaRPr lang="fr-FR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5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 Web services and </a:t>
            </a:r>
            <a:r>
              <a:rPr lang="en-US" dirty="0" err="1" smtClean="0"/>
              <a:t>QoS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QoS</a:t>
            </a:r>
            <a:r>
              <a:rPr lang="en-US" dirty="0" smtClean="0"/>
              <a:t> aware management</a:t>
            </a:r>
          </a:p>
          <a:p>
            <a:pPr algn="r"/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457200" y="1966119"/>
            <a:ext cx="3948545" cy="416004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QoS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multi-dimensional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Response time, </a:t>
            </a:r>
            <a:r>
              <a:rPr lang="en-US" sz="1600" dirty="0" smtClean="0">
                <a:solidFill>
                  <a:schemeClr val="tx1"/>
                </a:solidFill>
              </a:rPr>
              <a:t>Throughput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Security, Availability, Cost, …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Orchestrations </a:t>
            </a:r>
            <a:r>
              <a:rPr lang="en-US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not be           </a:t>
            </a:r>
            <a:r>
              <a:rPr lang="en-US" sz="2000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QoS</a:t>
            </a:r>
            <a:r>
              <a:rPr lang="en-US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-Monotonic </a:t>
            </a:r>
            <a:r>
              <a:rPr lang="en-US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 but ≠ </a:t>
            </a:r>
            <a:r>
              <a:rPr lang="en-US" sz="2000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Bräss</a:t>
            </a:r>
            <a:r>
              <a:rPr lang="en-US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</a:t>
            </a:r>
            <a:endParaRPr lang="en-US" sz="20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Due to interactions  workflow/data/</a:t>
            </a:r>
            <a:r>
              <a:rPr lang="en-US" sz="1600" dirty="0" err="1" smtClean="0">
                <a:solidFill>
                  <a:schemeClr val="tx1"/>
                </a:solidFill>
              </a:rPr>
              <a:t>QoS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</a:rPr>
              <a:t>Not noticed in WS community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QoS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-Monotonicity: new topic</a:t>
            </a: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  <a:sym typeface="Symbol"/>
              </a:rPr>
              <a:t>Conditions </a:t>
            </a:r>
            <a:r>
              <a:rPr lang="en-US" sz="1600" dirty="0">
                <a:solidFill>
                  <a:schemeClr val="tx1"/>
                </a:solidFill>
                <a:sym typeface="Symbol"/>
              </a:rPr>
              <a:t>ensuring monotonicity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chemeClr val="tx1"/>
                </a:solidFill>
                <a:sym typeface="Symbol"/>
              </a:rPr>
              <a:t>How </a:t>
            </a:r>
            <a:r>
              <a:rPr lang="en-US" sz="1600" dirty="0">
                <a:solidFill>
                  <a:schemeClr val="tx1"/>
                </a:solidFill>
                <a:sym typeface="Symbol"/>
              </a:rPr>
              <a:t>to deal with </a:t>
            </a:r>
            <a:r>
              <a:rPr lang="en-US" sz="1600" dirty="0" smtClean="0">
                <a:solidFill>
                  <a:schemeClr val="tx1"/>
                </a:solidFill>
                <a:sym typeface="Symbol"/>
              </a:rPr>
              <a:t>lack </a:t>
            </a:r>
            <a:r>
              <a:rPr lang="en-US" sz="1600" dirty="0">
                <a:solidFill>
                  <a:schemeClr val="tx1"/>
                </a:solidFill>
                <a:sym typeface="Symbol"/>
              </a:rPr>
              <a:t>of monotonicity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</p:spTree>
    <p:extLst>
      <p:ext uri="{BB962C8B-B14F-4D97-AF65-F5344CB8AC3E}">
        <p14:creationId xmlns:p14="http://schemas.microsoft.com/office/powerpoint/2010/main" val="264692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 Web services and </a:t>
            </a:r>
            <a:r>
              <a:rPr lang="en-US" dirty="0" err="1" smtClean="0"/>
              <a:t>QoS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QoS</a:t>
            </a:r>
            <a:r>
              <a:rPr lang="en-US" dirty="0" smtClean="0"/>
              <a:t> aware management</a:t>
            </a:r>
          </a:p>
          <a:p>
            <a:pPr algn="r"/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457200" y="1966119"/>
            <a:ext cx="3948545" cy="416004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QoS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multi-dimensional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Response time, Throughput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Security, Availability, Cost, …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Orchestrations may not be           </a:t>
            </a:r>
            <a:r>
              <a:rPr lang="en-US" sz="2000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QoS</a:t>
            </a:r>
            <a:r>
              <a:rPr lang="en-US" sz="2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-Monotonic (</a:t>
            </a:r>
            <a:r>
              <a:rPr lang="en-US" sz="2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 but ≠ </a:t>
            </a:r>
            <a:r>
              <a:rPr lang="en-US" sz="2000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Bräss</a:t>
            </a:r>
            <a:r>
              <a:rPr lang="en-US" sz="2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</a:t>
            </a:r>
            <a:endParaRPr lang="en-US" sz="20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Due to interactions  workflow/data/</a:t>
            </a:r>
            <a:r>
              <a:rPr lang="en-US" sz="1600" dirty="0" err="1">
                <a:solidFill>
                  <a:schemeClr val="tx1"/>
                </a:solidFill>
              </a:rPr>
              <a:t>QoS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</a:rPr>
              <a:t>Not noticed in WS community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 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QoS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-Monotonicity: new topic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  <a:sym typeface="Symbol"/>
              </a:rPr>
              <a:t>Conditions ensuring monotonicity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chemeClr val="tx1"/>
                </a:solidFill>
                <a:sym typeface="Symbol"/>
              </a:rPr>
              <a:t>How to deal with lack of monotonicity</a:t>
            </a:r>
            <a:endParaRPr lang="en-US" sz="1600" dirty="0">
              <a:solidFill>
                <a:schemeClr val="tx1"/>
              </a:solidFill>
              <a:sym typeface="Symbol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15</a:t>
            </a:fld>
            <a:endParaRPr lang="fr-FR"/>
          </a:p>
        </p:txBody>
      </p:sp>
      <p:grpSp>
        <p:nvGrpSpPr>
          <p:cNvPr id="3" name="Groupe 2"/>
          <p:cNvGrpSpPr/>
          <p:nvPr/>
        </p:nvGrpSpPr>
        <p:grpSpPr>
          <a:xfrm>
            <a:off x="4560450" y="863600"/>
            <a:ext cx="4432300" cy="5068888"/>
            <a:chOff x="4699000" y="863600"/>
            <a:chExt cx="4432300" cy="5068888"/>
          </a:xfrm>
        </p:grpSpPr>
        <p:sp>
          <p:nvSpPr>
            <p:cNvPr id="71" name="Rectangle 2"/>
            <p:cNvSpPr>
              <a:spLocks noChangeArrowheads="1"/>
            </p:cNvSpPr>
            <p:nvPr/>
          </p:nvSpPr>
          <p:spPr bwMode="auto">
            <a:xfrm>
              <a:off x="6992938" y="3243263"/>
              <a:ext cx="1622425" cy="6842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3" name="Text Box 6"/>
            <p:cNvSpPr txBox="1">
              <a:spLocks noChangeArrowheads="1"/>
            </p:cNvSpPr>
            <p:nvPr/>
          </p:nvSpPr>
          <p:spPr bwMode="auto">
            <a:xfrm>
              <a:off x="5753100" y="1484313"/>
              <a:ext cx="199072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>
                  <a:latin typeface="Arial Narrow" pitchFamily="34" charset="0"/>
                </a:rPr>
                <a:t>CarOnLine request (</a:t>
              </a:r>
              <a:r>
                <a:rPr lang="en-US" sz="1200" b="1">
                  <a:latin typeface="Arial Narrow" pitchFamily="34" charset="0"/>
                </a:rPr>
                <a:t>car</a:t>
              </a:r>
              <a:r>
                <a:rPr lang="en-US" sz="1200">
                  <a:latin typeface="Arial Narrow" pitchFamily="34" charset="0"/>
                </a:rPr>
                <a:t>)</a:t>
              </a:r>
              <a:endParaRPr lang="fr-FR" sz="1200">
                <a:latin typeface="Arial Narrow" pitchFamily="34" charset="0"/>
              </a:endParaRPr>
            </a:p>
          </p:txBody>
        </p:sp>
        <p:sp>
          <p:nvSpPr>
            <p:cNvPr id="74" name="Text Box 7"/>
            <p:cNvSpPr txBox="1">
              <a:spLocks noChangeArrowheads="1"/>
            </p:cNvSpPr>
            <p:nvPr/>
          </p:nvSpPr>
          <p:spPr bwMode="auto">
            <a:xfrm>
              <a:off x="5264150" y="2179638"/>
              <a:ext cx="962025" cy="28416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>
                  <a:latin typeface="Arial Narrow" pitchFamily="34" charset="0"/>
                </a:rPr>
                <a:t>GarageA</a:t>
              </a:r>
              <a:endParaRPr lang="fr-FR" sz="1200">
                <a:latin typeface="Arial Narrow" pitchFamily="34" charset="0"/>
              </a:endParaRPr>
            </a:p>
          </p:txBody>
        </p:sp>
        <p:sp>
          <p:nvSpPr>
            <p:cNvPr id="75" name="Text Box 8"/>
            <p:cNvSpPr txBox="1">
              <a:spLocks noChangeArrowheads="1"/>
            </p:cNvSpPr>
            <p:nvPr/>
          </p:nvSpPr>
          <p:spPr bwMode="auto">
            <a:xfrm>
              <a:off x="7270750" y="2179638"/>
              <a:ext cx="962025" cy="28416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>
                  <a:latin typeface="Arial Narrow" pitchFamily="34" charset="0"/>
                </a:rPr>
                <a:t>GarageB</a:t>
              </a:r>
              <a:endParaRPr lang="fr-FR" sz="1200">
                <a:latin typeface="Arial Narrow" pitchFamily="34" charset="0"/>
              </a:endParaRPr>
            </a:p>
          </p:txBody>
        </p:sp>
        <p:sp>
          <p:nvSpPr>
            <p:cNvPr id="76" name="Text Box 9"/>
            <p:cNvSpPr txBox="1">
              <a:spLocks noChangeArrowheads="1"/>
            </p:cNvSpPr>
            <p:nvPr/>
          </p:nvSpPr>
          <p:spPr bwMode="auto">
            <a:xfrm>
              <a:off x="7224713" y="3463925"/>
              <a:ext cx="11811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 Narrow" pitchFamily="34" charset="0"/>
                </a:rPr>
                <a:t>p=high</a:t>
              </a:r>
              <a:endParaRPr lang="fr-FR" sz="1200" b="1" dirty="0">
                <a:latin typeface="Arial Narrow" pitchFamily="34" charset="0"/>
              </a:endParaRPr>
            </a:p>
          </p:txBody>
        </p:sp>
        <p:sp>
          <p:nvSpPr>
            <p:cNvPr id="77" name="AutoShape 10"/>
            <p:cNvSpPr>
              <a:spLocks noChangeArrowheads="1"/>
            </p:cNvSpPr>
            <p:nvPr/>
          </p:nvSpPr>
          <p:spPr bwMode="auto">
            <a:xfrm>
              <a:off x="7315200" y="3379788"/>
              <a:ext cx="981075" cy="466725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8" name="Text Box 11"/>
            <p:cNvSpPr txBox="1">
              <a:spLocks noChangeArrowheads="1"/>
            </p:cNvSpPr>
            <p:nvPr/>
          </p:nvSpPr>
          <p:spPr bwMode="auto">
            <a:xfrm>
              <a:off x="7115175" y="3344863"/>
              <a:ext cx="49530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200">
                  <a:latin typeface="Arial Narrow" pitchFamily="34" charset="0"/>
                </a:rPr>
                <a:t>yes</a:t>
              </a:r>
              <a:endParaRPr lang="fr-FR" sz="1200">
                <a:latin typeface="Arial Narrow" pitchFamily="34" charset="0"/>
              </a:endParaRPr>
            </a:p>
          </p:txBody>
        </p:sp>
        <p:sp>
          <p:nvSpPr>
            <p:cNvPr id="79" name="Text Box 12"/>
            <p:cNvSpPr txBox="1">
              <a:spLocks noChangeArrowheads="1"/>
            </p:cNvSpPr>
            <p:nvPr/>
          </p:nvSpPr>
          <p:spPr bwMode="auto">
            <a:xfrm>
              <a:off x="8074025" y="3332163"/>
              <a:ext cx="42862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200">
                  <a:latin typeface="Arial Narrow" pitchFamily="34" charset="0"/>
                </a:rPr>
                <a:t>no</a:t>
              </a:r>
              <a:endParaRPr lang="fr-FR" sz="1200">
                <a:latin typeface="Arial Narrow" pitchFamily="34" charset="0"/>
              </a:endParaRPr>
            </a:p>
          </p:txBody>
        </p:sp>
        <p:grpSp>
          <p:nvGrpSpPr>
            <p:cNvPr id="80" name="Group 13"/>
            <p:cNvGrpSpPr>
              <a:grpSpLocks/>
            </p:cNvGrpSpPr>
            <p:nvPr/>
          </p:nvGrpSpPr>
          <p:grpSpPr bwMode="auto">
            <a:xfrm>
              <a:off x="4699000" y="4210050"/>
              <a:ext cx="4273550" cy="284162"/>
              <a:chOff x="3056" y="2047"/>
              <a:chExt cx="2692" cy="179"/>
            </a:xfrm>
          </p:grpSpPr>
          <p:sp>
            <p:nvSpPr>
              <p:cNvPr id="123" name="Text Box 14"/>
              <p:cNvSpPr txBox="1">
                <a:spLocks noChangeArrowheads="1"/>
              </p:cNvSpPr>
              <p:nvPr/>
            </p:nvSpPr>
            <p:spPr bwMode="auto">
              <a:xfrm>
                <a:off x="3056" y="2047"/>
                <a:ext cx="492" cy="17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200">
                    <a:latin typeface="Arial Narrow" pitchFamily="34" charset="0"/>
                  </a:rPr>
                  <a:t>AllCredit</a:t>
                </a:r>
                <a:endParaRPr lang="fr-FR" sz="1200">
                  <a:latin typeface="Arial Narrow" pitchFamily="34" charset="0"/>
                </a:endParaRPr>
              </a:p>
            </p:txBody>
          </p:sp>
          <p:sp>
            <p:nvSpPr>
              <p:cNvPr id="124" name="Text Box 15"/>
              <p:cNvSpPr txBox="1">
                <a:spLocks noChangeArrowheads="1"/>
              </p:cNvSpPr>
              <p:nvPr/>
            </p:nvSpPr>
            <p:spPr bwMode="auto">
              <a:xfrm>
                <a:off x="3566" y="2047"/>
                <a:ext cx="492" cy="17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200">
                    <a:latin typeface="Arial Narrow" pitchFamily="34" charset="0"/>
                  </a:rPr>
                  <a:t>AllCredit+</a:t>
                </a:r>
                <a:endParaRPr lang="fr-FR" sz="1200">
                  <a:latin typeface="Arial Narrow" pitchFamily="34" charset="0"/>
                </a:endParaRPr>
              </a:p>
            </p:txBody>
          </p:sp>
          <p:sp>
            <p:nvSpPr>
              <p:cNvPr id="125" name="Text Box 16"/>
              <p:cNvSpPr txBox="1">
                <a:spLocks noChangeArrowheads="1"/>
              </p:cNvSpPr>
              <p:nvPr/>
            </p:nvSpPr>
            <p:spPr bwMode="auto">
              <a:xfrm>
                <a:off x="4081" y="2047"/>
                <a:ext cx="545" cy="17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200">
                    <a:latin typeface="Arial Narrow" pitchFamily="34" charset="0"/>
                  </a:rPr>
                  <a:t>GoldInsure</a:t>
                </a:r>
                <a:endParaRPr lang="fr-FR" sz="1200">
                  <a:latin typeface="Arial Narrow" pitchFamily="34" charset="0"/>
                </a:endParaRPr>
              </a:p>
            </p:txBody>
          </p:sp>
          <p:sp>
            <p:nvSpPr>
              <p:cNvPr id="126" name="Text Box 17"/>
              <p:cNvSpPr txBox="1">
                <a:spLocks noChangeArrowheads="1"/>
              </p:cNvSpPr>
              <p:nvPr/>
            </p:nvSpPr>
            <p:spPr bwMode="auto">
              <a:xfrm>
                <a:off x="4644" y="2047"/>
                <a:ext cx="545" cy="17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200">
                    <a:latin typeface="Arial Narrow" pitchFamily="34" charset="0"/>
                  </a:rPr>
                  <a:t>InsureAll</a:t>
                </a:r>
                <a:endParaRPr lang="fr-FR" sz="1200">
                  <a:latin typeface="Arial Narrow" pitchFamily="34" charset="0"/>
                </a:endParaRPr>
              </a:p>
            </p:txBody>
          </p:sp>
          <p:sp>
            <p:nvSpPr>
              <p:cNvPr id="127" name="Text Box 18"/>
              <p:cNvSpPr txBox="1">
                <a:spLocks noChangeArrowheads="1"/>
              </p:cNvSpPr>
              <p:nvPr/>
            </p:nvSpPr>
            <p:spPr bwMode="auto">
              <a:xfrm>
                <a:off x="5202" y="2047"/>
                <a:ext cx="546" cy="179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200">
                    <a:latin typeface="Arial Narrow" pitchFamily="34" charset="0"/>
                  </a:rPr>
                  <a:t>InsurePlus</a:t>
                </a:r>
                <a:endParaRPr lang="fr-FR" sz="1200">
                  <a:latin typeface="Arial Narrow" pitchFamily="34" charset="0"/>
                </a:endParaRPr>
              </a:p>
            </p:txBody>
          </p:sp>
        </p:grpSp>
        <p:sp>
          <p:nvSpPr>
            <p:cNvPr id="81" name="Text Box 19"/>
            <p:cNvSpPr txBox="1">
              <a:spLocks noChangeArrowheads="1"/>
            </p:cNvSpPr>
            <p:nvPr/>
          </p:nvSpPr>
          <p:spPr bwMode="auto">
            <a:xfrm>
              <a:off x="6265863" y="2771775"/>
              <a:ext cx="96202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 i="1">
                  <a:latin typeface="Arial Narrow" pitchFamily="34" charset="0"/>
                </a:rPr>
                <a:t>mux</a:t>
              </a:r>
              <a:endParaRPr lang="fr-FR" sz="1200" i="1">
                <a:latin typeface="Arial Narrow" pitchFamily="34" charset="0"/>
              </a:endParaRPr>
            </a:p>
          </p:txBody>
        </p:sp>
        <p:sp>
          <p:nvSpPr>
            <p:cNvPr id="82" name="Line 20"/>
            <p:cNvSpPr>
              <a:spLocks noChangeShapeType="1"/>
            </p:cNvSpPr>
            <p:nvPr/>
          </p:nvSpPr>
          <p:spPr bwMode="auto">
            <a:xfrm>
              <a:off x="6562725" y="2827338"/>
              <a:ext cx="3714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" name="Line 21"/>
            <p:cNvSpPr>
              <a:spLocks noChangeShapeType="1"/>
            </p:cNvSpPr>
            <p:nvPr/>
          </p:nvSpPr>
          <p:spPr bwMode="auto">
            <a:xfrm>
              <a:off x="6559550" y="3009900"/>
              <a:ext cx="3714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" name="Line 22"/>
            <p:cNvSpPr>
              <a:spLocks noChangeShapeType="1"/>
            </p:cNvSpPr>
            <p:nvPr/>
          </p:nvSpPr>
          <p:spPr bwMode="auto">
            <a:xfrm>
              <a:off x="6232525" y="1757363"/>
              <a:ext cx="1028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" name="Freeform 25"/>
            <p:cNvSpPr>
              <a:spLocks/>
            </p:cNvSpPr>
            <p:nvPr/>
          </p:nvSpPr>
          <p:spPr bwMode="auto">
            <a:xfrm>
              <a:off x="5681663" y="2460625"/>
              <a:ext cx="981075" cy="368300"/>
            </a:xfrm>
            <a:custGeom>
              <a:avLst/>
              <a:gdLst>
                <a:gd name="T0" fmla="*/ 0 w 618"/>
                <a:gd name="T1" fmla="*/ 0 h 232"/>
                <a:gd name="T2" fmla="*/ 1 w 618"/>
                <a:gd name="T3" fmla="*/ 81 h 232"/>
                <a:gd name="T4" fmla="*/ 618 w 618"/>
                <a:gd name="T5" fmla="*/ 81 h 232"/>
                <a:gd name="T6" fmla="*/ 617 w 618"/>
                <a:gd name="T7" fmla="*/ 232 h 2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8"/>
                <a:gd name="T13" fmla="*/ 0 h 232"/>
                <a:gd name="T14" fmla="*/ 618 w 618"/>
                <a:gd name="T15" fmla="*/ 232 h 2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8" h="232">
                  <a:moveTo>
                    <a:pt x="0" y="0"/>
                  </a:moveTo>
                  <a:lnTo>
                    <a:pt x="1" y="81"/>
                  </a:lnTo>
                  <a:lnTo>
                    <a:pt x="618" y="81"/>
                  </a:lnTo>
                  <a:lnTo>
                    <a:pt x="617" y="232"/>
                  </a:lnTo>
                </a:path>
              </a:pathLst>
            </a:custGeom>
            <a:noFill/>
            <a:ln w="25400">
              <a:solidFill>
                <a:schemeClr val="bg2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cxnSp>
          <p:nvCxnSpPr>
            <p:cNvPr id="92" name="AutoShape 30"/>
            <p:cNvCxnSpPr>
              <a:cxnSpLocks noChangeShapeType="1"/>
              <a:stCxn id="77" idx="1"/>
              <a:endCxn id="125" idx="0"/>
            </p:cNvCxnSpPr>
            <p:nvPr/>
          </p:nvCxnSpPr>
          <p:spPr bwMode="auto">
            <a:xfrm rot="10800000" flipV="1">
              <a:off x="6759575" y="3613150"/>
              <a:ext cx="555625" cy="596900"/>
            </a:xfrm>
            <a:prstGeom prst="bentConnector2">
              <a:avLst/>
            </a:prstGeom>
            <a:noFill/>
            <a:ln w="25400">
              <a:solidFill>
                <a:schemeClr val="bg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3" name="Freeform 31"/>
            <p:cNvSpPr>
              <a:spLocks/>
            </p:cNvSpPr>
            <p:nvPr/>
          </p:nvSpPr>
          <p:spPr bwMode="auto">
            <a:xfrm flipH="1">
              <a:off x="5908675" y="3011488"/>
              <a:ext cx="828675" cy="1192212"/>
            </a:xfrm>
            <a:custGeom>
              <a:avLst/>
              <a:gdLst>
                <a:gd name="T0" fmla="*/ 0 w 618"/>
                <a:gd name="T1" fmla="*/ 0 h 232"/>
                <a:gd name="T2" fmla="*/ 1 w 618"/>
                <a:gd name="T3" fmla="*/ 2147483647 h 232"/>
                <a:gd name="T4" fmla="*/ 21 w 618"/>
                <a:gd name="T5" fmla="*/ 2147483647 h 232"/>
                <a:gd name="T6" fmla="*/ 21 w 618"/>
                <a:gd name="T7" fmla="*/ 2147483647 h 2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8"/>
                <a:gd name="T13" fmla="*/ 0 h 232"/>
                <a:gd name="T14" fmla="*/ 618 w 618"/>
                <a:gd name="T15" fmla="*/ 232 h 2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8" h="232">
                  <a:moveTo>
                    <a:pt x="0" y="0"/>
                  </a:moveTo>
                  <a:lnTo>
                    <a:pt x="1" y="81"/>
                  </a:lnTo>
                  <a:lnTo>
                    <a:pt x="618" y="81"/>
                  </a:lnTo>
                  <a:lnTo>
                    <a:pt x="617" y="23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" name="Freeform 32"/>
            <p:cNvSpPr>
              <a:spLocks/>
            </p:cNvSpPr>
            <p:nvPr/>
          </p:nvSpPr>
          <p:spPr bwMode="auto">
            <a:xfrm>
              <a:off x="5110163" y="3006725"/>
              <a:ext cx="1622425" cy="1201737"/>
            </a:xfrm>
            <a:custGeom>
              <a:avLst/>
              <a:gdLst>
                <a:gd name="T0" fmla="*/ 2811 w 969"/>
                <a:gd name="T1" fmla="*/ 0 h 757"/>
                <a:gd name="T2" fmla="*/ 2805 w 969"/>
                <a:gd name="T3" fmla="*/ 137 h 757"/>
                <a:gd name="T4" fmla="*/ 0 w 969"/>
                <a:gd name="T5" fmla="*/ 137 h 757"/>
                <a:gd name="T6" fmla="*/ 0 w 969"/>
                <a:gd name="T7" fmla="*/ 757 h 7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69"/>
                <a:gd name="T13" fmla="*/ 0 h 757"/>
                <a:gd name="T14" fmla="*/ 969 w 969"/>
                <a:gd name="T15" fmla="*/ 757 h 7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69" h="757">
                  <a:moveTo>
                    <a:pt x="969" y="0"/>
                  </a:moveTo>
                  <a:lnTo>
                    <a:pt x="967" y="137"/>
                  </a:lnTo>
                  <a:lnTo>
                    <a:pt x="0" y="137"/>
                  </a:lnTo>
                  <a:lnTo>
                    <a:pt x="0" y="757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95" name="Group 33"/>
            <p:cNvGrpSpPr>
              <a:grpSpLocks/>
            </p:cNvGrpSpPr>
            <p:nvPr/>
          </p:nvGrpSpPr>
          <p:grpSpPr bwMode="auto">
            <a:xfrm>
              <a:off x="5019675" y="4492625"/>
              <a:ext cx="962025" cy="488950"/>
              <a:chOff x="3258" y="2165"/>
              <a:chExt cx="606" cy="308"/>
            </a:xfrm>
          </p:grpSpPr>
          <p:grpSp>
            <p:nvGrpSpPr>
              <p:cNvPr id="117" name="Group 34"/>
              <p:cNvGrpSpPr>
                <a:grpSpLocks/>
              </p:cNvGrpSpPr>
              <p:nvPr/>
            </p:nvGrpSpPr>
            <p:grpSpPr bwMode="auto">
              <a:xfrm>
                <a:off x="3258" y="2300"/>
                <a:ext cx="606" cy="173"/>
                <a:chOff x="4043" y="1081"/>
                <a:chExt cx="606" cy="173"/>
              </a:xfrm>
            </p:grpSpPr>
            <p:sp>
              <p:nvSpPr>
                <p:cNvPr id="120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4043" y="1081"/>
                  <a:ext cx="606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sz="1200" i="1">
                      <a:latin typeface="Arial Narrow" pitchFamily="34" charset="0"/>
                    </a:rPr>
                    <a:t>min</a:t>
                  </a:r>
                  <a:endParaRPr lang="fr-FR" sz="1200" i="1">
                    <a:latin typeface="Arial Narrow" pitchFamily="34" charset="0"/>
                  </a:endParaRPr>
                </a:p>
              </p:txBody>
            </p:sp>
            <p:sp>
              <p:nvSpPr>
                <p:cNvPr id="121" name="Line 36"/>
                <p:cNvSpPr>
                  <a:spLocks noChangeShapeType="1"/>
                </p:cNvSpPr>
                <p:nvPr/>
              </p:nvSpPr>
              <p:spPr bwMode="auto">
                <a:xfrm>
                  <a:off x="4230" y="1116"/>
                  <a:ext cx="23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2" name="Line 37"/>
                <p:cNvSpPr>
                  <a:spLocks noChangeShapeType="1"/>
                </p:cNvSpPr>
                <p:nvPr/>
              </p:nvSpPr>
              <p:spPr bwMode="auto">
                <a:xfrm>
                  <a:off x="4228" y="1231"/>
                  <a:ext cx="23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118" name="Freeform 38"/>
              <p:cNvSpPr>
                <a:spLocks/>
              </p:cNvSpPr>
              <p:nvPr/>
            </p:nvSpPr>
            <p:spPr bwMode="auto">
              <a:xfrm flipH="1">
                <a:off x="3590" y="2165"/>
                <a:ext cx="219" cy="172"/>
              </a:xfrm>
              <a:custGeom>
                <a:avLst/>
                <a:gdLst>
                  <a:gd name="T0" fmla="*/ 0 w 618"/>
                  <a:gd name="T1" fmla="*/ 0 h 232"/>
                  <a:gd name="T2" fmla="*/ 0 w 618"/>
                  <a:gd name="T3" fmla="*/ 1 h 232"/>
                  <a:gd name="T4" fmla="*/ 0 w 618"/>
                  <a:gd name="T5" fmla="*/ 1 h 232"/>
                  <a:gd name="T6" fmla="*/ 0 w 618"/>
                  <a:gd name="T7" fmla="*/ 1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" name="Freeform 39"/>
              <p:cNvSpPr>
                <a:spLocks/>
              </p:cNvSpPr>
              <p:nvPr/>
            </p:nvSpPr>
            <p:spPr bwMode="auto">
              <a:xfrm>
                <a:off x="3309" y="2166"/>
                <a:ext cx="219" cy="172"/>
              </a:xfrm>
              <a:custGeom>
                <a:avLst/>
                <a:gdLst>
                  <a:gd name="T0" fmla="*/ 0 w 618"/>
                  <a:gd name="T1" fmla="*/ 0 h 232"/>
                  <a:gd name="T2" fmla="*/ 0 w 618"/>
                  <a:gd name="T3" fmla="*/ 1 h 232"/>
                  <a:gd name="T4" fmla="*/ 0 w 618"/>
                  <a:gd name="T5" fmla="*/ 1 h 232"/>
                  <a:gd name="T6" fmla="*/ 0 w 618"/>
                  <a:gd name="T7" fmla="*/ 1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6" name="Group 40"/>
            <p:cNvGrpSpPr>
              <a:grpSpLocks/>
            </p:cNvGrpSpPr>
            <p:nvPr/>
          </p:nvGrpSpPr>
          <p:grpSpPr bwMode="auto">
            <a:xfrm>
              <a:off x="7612063" y="4708525"/>
              <a:ext cx="962025" cy="274637"/>
              <a:chOff x="4043" y="1081"/>
              <a:chExt cx="606" cy="173"/>
            </a:xfrm>
          </p:grpSpPr>
          <p:sp>
            <p:nvSpPr>
              <p:cNvPr id="114" name="Text Box 41"/>
              <p:cNvSpPr txBox="1">
                <a:spLocks noChangeArrowheads="1"/>
              </p:cNvSpPr>
              <p:nvPr/>
            </p:nvSpPr>
            <p:spPr bwMode="auto">
              <a:xfrm>
                <a:off x="4043" y="1081"/>
                <a:ext cx="606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200" i="1">
                    <a:latin typeface="Arial Narrow" pitchFamily="34" charset="0"/>
                  </a:rPr>
                  <a:t>min</a:t>
                </a:r>
                <a:endParaRPr lang="fr-FR" sz="1200" i="1">
                  <a:latin typeface="Arial Narrow" pitchFamily="34" charset="0"/>
                </a:endParaRPr>
              </a:p>
            </p:txBody>
          </p:sp>
          <p:sp>
            <p:nvSpPr>
              <p:cNvPr id="115" name="Line 42"/>
              <p:cNvSpPr>
                <a:spLocks noChangeShapeType="1"/>
              </p:cNvSpPr>
              <p:nvPr/>
            </p:nvSpPr>
            <p:spPr bwMode="auto">
              <a:xfrm>
                <a:off x="4230" y="1116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" name="Line 43"/>
              <p:cNvSpPr>
                <a:spLocks noChangeShapeType="1"/>
              </p:cNvSpPr>
              <p:nvPr/>
            </p:nvSpPr>
            <p:spPr bwMode="auto">
              <a:xfrm>
                <a:off x="4228" y="1231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99" name="Group 46"/>
            <p:cNvGrpSpPr>
              <a:grpSpLocks/>
            </p:cNvGrpSpPr>
            <p:nvPr/>
          </p:nvGrpSpPr>
          <p:grpSpPr bwMode="auto">
            <a:xfrm>
              <a:off x="6880225" y="5167313"/>
              <a:ext cx="962025" cy="274637"/>
              <a:chOff x="4043" y="1081"/>
              <a:chExt cx="606" cy="173"/>
            </a:xfrm>
          </p:grpSpPr>
          <p:sp>
            <p:nvSpPr>
              <p:cNvPr id="111" name="Text Box 47"/>
              <p:cNvSpPr txBox="1">
                <a:spLocks noChangeArrowheads="1"/>
              </p:cNvSpPr>
              <p:nvPr/>
            </p:nvSpPr>
            <p:spPr bwMode="auto">
              <a:xfrm>
                <a:off x="4043" y="1081"/>
                <a:ext cx="606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200" i="1">
                    <a:latin typeface="Arial Narrow" pitchFamily="34" charset="0"/>
                  </a:rPr>
                  <a:t>merge</a:t>
                </a:r>
                <a:endParaRPr lang="fr-FR" sz="1200" i="1">
                  <a:latin typeface="Arial Narrow" pitchFamily="34" charset="0"/>
                </a:endParaRPr>
              </a:p>
            </p:txBody>
          </p:sp>
          <p:sp>
            <p:nvSpPr>
              <p:cNvPr id="112" name="Line 48"/>
              <p:cNvSpPr>
                <a:spLocks noChangeShapeType="1"/>
              </p:cNvSpPr>
              <p:nvPr/>
            </p:nvSpPr>
            <p:spPr bwMode="auto">
              <a:xfrm>
                <a:off x="4230" y="1116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" name="Line 49"/>
              <p:cNvSpPr>
                <a:spLocks noChangeShapeType="1"/>
              </p:cNvSpPr>
              <p:nvPr/>
            </p:nvSpPr>
            <p:spPr bwMode="auto">
              <a:xfrm>
                <a:off x="4228" y="1231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01" name="Freeform 51"/>
            <p:cNvSpPr>
              <a:spLocks/>
            </p:cNvSpPr>
            <p:nvPr/>
          </p:nvSpPr>
          <p:spPr bwMode="auto">
            <a:xfrm>
              <a:off x="6751638" y="4497388"/>
              <a:ext cx="528638" cy="720725"/>
            </a:xfrm>
            <a:custGeom>
              <a:avLst/>
              <a:gdLst>
                <a:gd name="T0" fmla="*/ 0 w 618"/>
                <a:gd name="T1" fmla="*/ 0 h 232"/>
                <a:gd name="T2" fmla="*/ 1 w 618"/>
                <a:gd name="T3" fmla="*/ 55129503 h 232"/>
                <a:gd name="T4" fmla="*/ 1 w 618"/>
                <a:gd name="T5" fmla="*/ 55129503 h 232"/>
                <a:gd name="T6" fmla="*/ 1 w 618"/>
                <a:gd name="T7" fmla="*/ 157278271 h 2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8"/>
                <a:gd name="T13" fmla="*/ 0 h 232"/>
                <a:gd name="T14" fmla="*/ 618 w 618"/>
                <a:gd name="T15" fmla="*/ 232 h 2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8" h="232">
                  <a:moveTo>
                    <a:pt x="0" y="0"/>
                  </a:moveTo>
                  <a:lnTo>
                    <a:pt x="1" y="81"/>
                  </a:lnTo>
                  <a:lnTo>
                    <a:pt x="618" y="81"/>
                  </a:lnTo>
                  <a:lnTo>
                    <a:pt x="617" y="232"/>
                  </a:lnTo>
                </a:path>
              </a:pathLst>
            </a:custGeom>
            <a:noFill/>
            <a:ln w="25400">
              <a:solidFill>
                <a:schemeClr val="bg2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2" name="Line 52"/>
            <p:cNvSpPr>
              <a:spLocks noChangeShapeType="1"/>
            </p:cNvSpPr>
            <p:nvPr/>
          </p:nvSpPr>
          <p:spPr bwMode="auto">
            <a:xfrm>
              <a:off x="6230938" y="5675313"/>
              <a:ext cx="1028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4" name="Freeform 54"/>
            <p:cNvSpPr>
              <a:spLocks/>
            </p:cNvSpPr>
            <p:nvPr/>
          </p:nvSpPr>
          <p:spPr bwMode="auto">
            <a:xfrm>
              <a:off x="5505450" y="4940300"/>
              <a:ext cx="968375" cy="735012"/>
            </a:xfrm>
            <a:custGeom>
              <a:avLst/>
              <a:gdLst>
                <a:gd name="T0" fmla="*/ 0 w 618"/>
                <a:gd name="T1" fmla="*/ 0 h 232"/>
                <a:gd name="T2" fmla="*/ 1 w 618"/>
                <a:gd name="T3" fmla="*/ 81470448 h 232"/>
                <a:gd name="T4" fmla="*/ 477 w 618"/>
                <a:gd name="T5" fmla="*/ 81470448 h 232"/>
                <a:gd name="T6" fmla="*/ 476 w 618"/>
                <a:gd name="T7" fmla="*/ 232980070 h 2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8"/>
                <a:gd name="T13" fmla="*/ 0 h 232"/>
                <a:gd name="T14" fmla="*/ 618 w 618"/>
                <a:gd name="T15" fmla="*/ 232 h 2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8" h="232">
                  <a:moveTo>
                    <a:pt x="0" y="0"/>
                  </a:moveTo>
                  <a:lnTo>
                    <a:pt x="1" y="81"/>
                  </a:lnTo>
                  <a:lnTo>
                    <a:pt x="618" y="81"/>
                  </a:lnTo>
                  <a:lnTo>
                    <a:pt x="617" y="23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5" name="Text Box 55"/>
            <p:cNvSpPr txBox="1">
              <a:spLocks noChangeArrowheads="1"/>
            </p:cNvSpPr>
            <p:nvPr/>
          </p:nvSpPr>
          <p:spPr bwMode="auto">
            <a:xfrm>
              <a:off x="5754688" y="5653088"/>
              <a:ext cx="199072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200">
                  <a:latin typeface="Arial Narrow" pitchFamily="34" charset="0"/>
                </a:rPr>
                <a:t>CarOnLine response</a:t>
              </a:r>
              <a:endParaRPr lang="fr-FR" sz="1200">
                <a:latin typeface="Arial Narrow" pitchFamily="34" charset="0"/>
              </a:endParaRPr>
            </a:p>
          </p:txBody>
        </p:sp>
        <p:sp>
          <p:nvSpPr>
            <p:cNvPr id="106" name="Text Box 56"/>
            <p:cNvSpPr txBox="1">
              <a:spLocks noChangeArrowheads="1"/>
            </p:cNvSpPr>
            <p:nvPr/>
          </p:nvSpPr>
          <p:spPr bwMode="auto">
            <a:xfrm>
              <a:off x="6878638" y="2798763"/>
              <a:ext cx="32543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b="1">
                  <a:latin typeface="Arial Narrow" pitchFamily="34" charset="0"/>
                </a:rPr>
                <a:t>p</a:t>
              </a:r>
              <a:endParaRPr lang="fr-FR" sz="1800" b="1">
                <a:latin typeface="Arial Narrow" pitchFamily="34" charset="0"/>
              </a:endParaRPr>
            </a:p>
          </p:txBody>
        </p:sp>
        <p:sp>
          <p:nvSpPr>
            <p:cNvPr id="107" name="Text Box 57"/>
            <p:cNvSpPr txBox="1">
              <a:spLocks noChangeArrowheads="1"/>
            </p:cNvSpPr>
            <p:nvPr/>
          </p:nvSpPr>
          <p:spPr bwMode="auto">
            <a:xfrm>
              <a:off x="5630863" y="4735513"/>
              <a:ext cx="32543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b="1">
                  <a:latin typeface="Arial Narrow" pitchFamily="34" charset="0"/>
                </a:rPr>
                <a:t>c</a:t>
              </a:r>
              <a:endParaRPr lang="fr-FR" sz="1800" b="1">
                <a:latin typeface="Arial Narrow" pitchFamily="34" charset="0"/>
              </a:endParaRPr>
            </a:p>
          </p:txBody>
        </p:sp>
        <p:sp>
          <p:nvSpPr>
            <p:cNvPr id="108" name="Text Box 58"/>
            <p:cNvSpPr txBox="1">
              <a:spLocks noChangeArrowheads="1"/>
            </p:cNvSpPr>
            <p:nvPr/>
          </p:nvSpPr>
          <p:spPr bwMode="auto">
            <a:xfrm>
              <a:off x="7497763" y="5199063"/>
              <a:ext cx="32543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b="1">
                  <a:latin typeface="Arial Narrow" pitchFamily="34" charset="0"/>
                </a:rPr>
                <a:t>i</a:t>
              </a:r>
              <a:endParaRPr lang="fr-FR" sz="1800" b="1">
                <a:latin typeface="Arial Narrow" pitchFamily="34" charset="0"/>
              </a:endParaRPr>
            </a:p>
          </p:txBody>
        </p:sp>
        <p:sp>
          <p:nvSpPr>
            <p:cNvPr id="109" name="Line 59"/>
            <p:cNvSpPr>
              <a:spLocks noChangeShapeType="1"/>
            </p:cNvSpPr>
            <p:nvPr/>
          </p:nvSpPr>
          <p:spPr bwMode="auto">
            <a:xfrm>
              <a:off x="6745288" y="5322888"/>
              <a:ext cx="0" cy="3476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0" name="Text Box 60"/>
            <p:cNvSpPr txBox="1">
              <a:spLocks noChangeArrowheads="1"/>
            </p:cNvSpPr>
            <p:nvPr/>
          </p:nvSpPr>
          <p:spPr bwMode="auto">
            <a:xfrm>
              <a:off x="6681788" y="5124450"/>
              <a:ext cx="32543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b="1">
                  <a:latin typeface="Arial Narrow" pitchFamily="34" charset="0"/>
                </a:rPr>
                <a:t>p</a:t>
              </a:r>
              <a:endParaRPr lang="fr-FR" sz="1800" b="1">
                <a:latin typeface="Arial Narrow" pitchFamily="34" charset="0"/>
              </a:endParaRPr>
            </a:p>
          </p:txBody>
        </p:sp>
        <p:sp>
          <p:nvSpPr>
            <p:cNvPr id="128" name="Text Box 71"/>
            <p:cNvSpPr txBox="1">
              <a:spLocks noChangeArrowheads="1"/>
            </p:cNvSpPr>
            <p:nvPr/>
          </p:nvSpPr>
          <p:spPr bwMode="auto">
            <a:xfrm>
              <a:off x="6872288" y="2562225"/>
              <a:ext cx="9620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400">
                  <a:latin typeface="Arial Narrow" pitchFamily="34" charset="0"/>
                </a:rPr>
                <a:t>Timeout</a:t>
              </a:r>
              <a:endParaRPr lang="fr-FR" sz="1400">
                <a:latin typeface="Arial Narrow" pitchFamily="34" charset="0"/>
              </a:endParaRPr>
            </a:p>
          </p:txBody>
        </p:sp>
        <p:sp>
          <p:nvSpPr>
            <p:cNvPr id="129" name="Text Box 72"/>
            <p:cNvSpPr txBox="1">
              <a:spLocks noChangeArrowheads="1"/>
            </p:cNvSpPr>
            <p:nvPr/>
          </p:nvSpPr>
          <p:spPr bwMode="auto">
            <a:xfrm>
              <a:off x="5634038" y="2562225"/>
              <a:ext cx="9620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1400">
                  <a:latin typeface="Arial Narrow" pitchFamily="34" charset="0"/>
                </a:rPr>
                <a:t>Timeout</a:t>
              </a:r>
              <a:endParaRPr lang="fr-FR" sz="1400">
                <a:latin typeface="Arial Narrow" pitchFamily="34" charset="0"/>
              </a:endParaRPr>
            </a:p>
          </p:txBody>
        </p:sp>
        <p:sp>
          <p:nvSpPr>
            <p:cNvPr id="135" name="Text Box 63"/>
            <p:cNvSpPr txBox="1">
              <a:spLocks noChangeArrowheads="1"/>
            </p:cNvSpPr>
            <p:nvPr/>
          </p:nvSpPr>
          <p:spPr bwMode="auto">
            <a:xfrm>
              <a:off x="7761288" y="2401888"/>
              <a:ext cx="1157287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b="1">
                  <a:solidFill>
                    <a:srgbClr val="F63D17"/>
                  </a:solidFill>
                  <a:latin typeface="Arial Narrow" pitchFamily="34" charset="0"/>
                </a:rPr>
                <a:t>timeout</a:t>
              </a:r>
              <a:endParaRPr lang="fr-FR" sz="1800" b="1">
                <a:solidFill>
                  <a:srgbClr val="F63D17"/>
                </a:solidFill>
                <a:latin typeface="Arial Narrow" pitchFamily="34" charset="0"/>
              </a:endParaRPr>
            </a:p>
          </p:txBody>
        </p:sp>
        <p:sp>
          <p:nvSpPr>
            <p:cNvPr id="136" name="Text Box 64"/>
            <p:cNvSpPr txBox="1">
              <a:spLocks noChangeArrowheads="1"/>
            </p:cNvSpPr>
            <p:nvPr/>
          </p:nvSpPr>
          <p:spPr bwMode="auto">
            <a:xfrm>
              <a:off x="5580063" y="3779838"/>
              <a:ext cx="1157287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1800" b="1">
                  <a:solidFill>
                    <a:srgbClr val="F63D17"/>
                  </a:solidFill>
                  <a:latin typeface="Arial Narrow" pitchFamily="34" charset="0"/>
                </a:rPr>
                <a:t>fast</a:t>
              </a:r>
              <a:endParaRPr lang="fr-FR" sz="1800" b="1">
                <a:solidFill>
                  <a:srgbClr val="F63D17"/>
                </a:solidFill>
                <a:latin typeface="Arial Narrow" pitchFamily="34" charset="0"/>
              </a:endParaRPr>
            </a:p>
          </p:txBody>
        </p:sp>
        <p:sp>
          <p:nvSpPr>
            <p:cNvPr id="132" name="Text Box 73"/>
            <p:cNvSpPr txBox="1">
              <a:spLocks noChangeArrowheads="1"/>
            </p:cNvSpPr>
            <p:nvPr/>
          </p:nvSpPr>
          <p:spPr bwMode="auto">
            <a:xfrm>
              <a:off x="7239000" y="863600"/>
              <a:ext cx="18669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1800" b="1" dirty="0" err="1">
                  <a:solidFill>
                    <a:srgbClr val="F63D17"/>
                  </a:solidFill>
                  <a:latin typeface="Arial Narrow" pitchFamily="34" charset="0"/>
                </a:rPr>
                <a:t>GarageB</a:t>
              </a:r>
              <a:r>
                <a:rPr lang="en-US" sz="1800" b="1" dirty="0">
                  <a:solidFill>
                    <a:srgbClr val="F63D17"/>
                  </a:solidFill>
                  <a:latin typeface="Arial Narrow" pitchFamily="34" charset="0"/>
                </a:rPr>
                <a:t> slow</a:t>
              </a:r>
              <a:endParaRPr lang="fr-FR" sz="1800" b="1" dirty="0">
                <a:solidFill>
                  <a:srgbClr val="F63D17"/>
                </a:solidFill>
                <a:latin typeface="Arial Narrow" pitchFamily="34" charset="0"/>
              </a:endParaRPr>
            </a:p>
          </p:txBody>
        </p:sp>
        <p:sp>
          <p:nvSpPr>
            <p:cNvPr id="133" name="Text Box 74"/>
            <p:cNvSpPr txBox="1">
              <a:spLocks noChangeArrowheads="1"/>
            </p:cNvSpPr>
            <p:nvPr/>
          </p:nvSpPr>
          <p:spPr bwMode="auto">
            <a:xfrm>
              <a:off x="7239000" y="5270500"/>
              <a:ext cx="18669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n-US" sz="1800" b="1" dirty="0" err="1">
                  <a:solidFill>
                    <a:srgbClr val="F63D17"/>
                  </a:solidFill>
                  <a:latin typeface="Arial Narrow" pitchFamily="34" charset="0"/>
                </a:rPr>
                <a:t>Orch</a:t>
              </a:r>
              <a:r>
                <a:rPr lang="en-US" sz="1800" b="1" dirty="0">
                  <a:solidFill>
                    <a:srgbClr val="F63D17"/>
                  </a:solidFill>
                  <a:latin typeface="Arial Narrow" pitchFamily="34" charset="0"/>
                </a:rPr>
                <a:t>  fast</a:t>
              </a:r>
              <a:endParaRPr lang="fr-FR" sz="1800" b="1" dirty="0">
                <a:solidFill>
                  <a:srgbClr val="F63D17"/>
                </a:solidFill>
                <a:latin typeface="Arial Narrow" pitchFamily="34" charset="0"/>
              </a:endParaRPr>
            </a:p>
          </p:txBody>
        </p:sp>
        <p:sp>
          <p:nvSpPr>
            <p:cNvPr id="85" name="Freeform 23"/>
            <p:cNvSpPr>
              <a:spLocks/>
            </p:cNvSpPr>
            <p:nvPr/>
          </p:nvSpPr>
          <p:spPr bwMode="auto">
            <a:xfrm>
              <a:off x="5751513" y="1757363"/>
              <a:ext cx="981075" cy="417512"/>
            </a:xfrm>
            <a:custGeom>
              <a:avLst/>
              <a:gdLst>
                <a:gd name="T0" fmla="*/ 618 w 618"/>
                <a:gd name="T1" fmla="*/ 0 h 263"/>
                <a:gd name="T2" fmla="*/ 617 w 618"/>
                <a:gd name="T3" fmla="*/ 112 h 263"/>
                <a:gd name="T4" fmla="*/ 0 w 618"/>
                <a:gd name="T5" fmla="*/ 112 h 263"/>
                <a:gd name="T6" fmla="*/ 1 w 618"/>
                <a:gd name="T7" fmla="*/ 263 h 2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8"/>
                <a:gd name="T13" fmla="*/ 0 h 263"/>
                <a:gd name="T14" fmla="*/ 618 w 618"/>
                <a:gd name="T15" fmla="*/ 263 h 2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8" h="263">
                  <a:moveTo>
                    <a:pt x="618" y="0"/>
                  </a:moveTo>
                  <a:lnTo>
                    <a:pt x="617" y="112"/>
                  </a:lnTo>
                  <a:lnTo>
                    <a:pt x="0" y="112"/>
                  </a:lnTo>
                  <a:lnTo>
                    <a:pt x="1" y="263"/>
                  </a:lnTo>
                </a:path>
              </a:pathLst>
            </a:custGeom>
            <a:noFill/>
            <a:ln w="25400">
              <a:solidFill>
                <a:schemeClr val="bg2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" name="Freeform 27"/>
            <p:cNvSpPr>
              <a:spLocks/>
            </p:cNvSpPr>
            <p:nvPr/>
          </p:nvSpPr>
          <p:spPr bwMode="auto">
            <a:xfrm>
              <a:off x="6734175" y="3005138"/>
              <a:ext cx="1073150" cy="368300"/>
            </a:xfrm>
            <a:custGeom>
              <a:avLst/>
              <a:gdLst>
                <a:gd name="T0" fmla="*/ 0 w 618"/>
                <a:gd name="T1" fmla="*/ 0 h 232"/>
                <a:gd name="T2" fmla="*/ 1 w 618"/>
                <a:gd name="T3" fmla="*/ 81 h 232"/>
                <a:gd name="T4" fmla="*/ 3718 w 618"/>
                <a:gd name="T5" fmla="*/ 81 h 232"/>
                <a:gd name="T6" fmla="*/ 3709 w 618"/>
                <a:gd name="T7" fmla="*/ 232 h 2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8"/>
                <a:gd name="T13" fmla="*/ 0 h 232"/>
                <a:gd name="T14" fmla="*/ 618 w 618"/>
                <a:gd name="T15" fmla="*/ 232 h 2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8" h="232">
                  <a:moveTo>
                    <a:pt x="0" y="0"/>
                  </a:moveTo>
                  <a:lnTo>
                    <a:pt x="1" y="81"/>
                  </a:lnTo>
                  <a:lnTo>
                    <a:pt x="618" y="81"/>
                  </a:lnTo>
                  <a:lnTo>
                    <a:pt x="617" y="232"/>
                  </a:lnTo>
                </a:path>
              </a:pathLst>
            </a:custGeom>
            <a:noFill/>
            <a:ln w="25400">
              <a:solidFill>
                <a:schemeClr val="bg2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2" name="Groupe 1"/>
            <p:cNvGrpSpPr/>
            <p:nvPr/>
          </p:nvGrpSpPr>
          <p:grpSpPr>
            <a:xfrm>
              <a:off x="6729413" y="1130300"/>
              <a:ext cx="2401887" cy="4802188"/>
              <a:chOff x="6729413" y="1130300"/>
              <a:chExt cx="2401887" cy="4802188"/>
            </a:xfrm>
          </p:grpSpPr>
          <p:sp>
            <p:nvSpPr>
              <p:cNvPr id="103" name="Freeform 53"/>
              <p:cNvSpPr>
                <a:spLocks/>
              </p:cNvSpPr>
              <p:nvPr/>
            </p:nvSpPr>
            <p:spPr bwMode="auto">
              <a:xfrm flipH="1">
                <a:off x="6989763" y="5400675"/>
                <a:ext cx="373063" cy="273050"/>
              </a:xfrm>
              <a:custGeom>
                <a:avLst/>
                <a:gdLst>
                  <a:gd name="T0" fmla="*/ 0 w 618"/>
                  <a:gd name="T1" fmla="*/ 0 h 232"/>
                  <a:gd name="T2" fmla="*/ 0 w 618"/>
                  <a:gd name="T3" fmla="*/ 1 h 232"/>
                  <a:gd name="T4" fmla="*/ 0 w 618"/>
                  <a:gd name="T5" fmla="*/ 1 h 232"/>
                  <a:gd name="T6" fmla="*/ 0 w 618"/>
                  <a:gd name="T7" fmla="*/ 1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25400">
                <a:solidFill>
                  <a:srgbClr val="2B2BF7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6" name="Freeform 24"/>
              <p:cNvSpPr>
                <a:spLocks/>
              </p:cNvSpPr>
              <p:nvPr/>
            </p:nvSpPr>
            <p:spPr bwMode="auto">
              <a:xfrm flipH="1">
                <a:off x="6729413" y="1757363"/>
                <a:ext cx="981075" cy="417512"/>
              </a:xfrm>
              <a:custGeom>
                <a:avLst/>
                <a:gdLst>
                  <a:gd name="T0" fmla="*/ 618 w 618"/>
                  <a:gd name="T1" fmla="*/ 0 h 263"/>
                  <a:gd name="T2" fmla="*/ 617 w 618"/>
                  <a:gd name="T3" fmla="*/ 112 h 263"/>
                  <a:gd name="T4" fmla="*/ 0 w 618"/>
                  <a:gd name="T5" fmla="*/ 112 h 263"/>
                  <a:gd name="T6" fmla="*/ 1 w 618"/>
                  <a:gd name="T7" fmla="*/ 263 h 2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63"/>
                  <a:gd name="T14" fmla="*/ 618 w 618"/>
                  <a:gd name="T15" fmla="*/ 263 h 2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63">
                    <a:moveTo>
                      <a:pt x="618" y="0"/>
                    </a:moveTo>
                    <a:lnTo>
                      <a:pt x="617" y="112"/>
                    </a:lnTo>
                    <a:lnTo>
                      <a:pt x="0" y="112"/>
                    </a:lnTo>
                    <a:lnTo>
                      <a:pt x="1" y="263"/>
                    </a:lnTo>
                  </a:path>
                </a:pathLst>
              </a:custGeom>
              <a:noFill/>
              <a:ln w="25400">
                <a:solidFill>
                  <a:srgbClr val="2B2BF7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8" name="Freeform 26"/>
              <p:cNvSpPr>
                <a:spLocks/>
              </p:cNvSpPr>
              <p:nvPr/>
            </p:nvSpPr>
            <p:spPr bwMode="auto">
              <a:xfrm flipH="1">
                <a:off x="6821488" y="2462213"/>
                <a:ext cx="981075" cy="368300"/>
              </a:xfrm>
              <a:custGeom>
                <a:avLst/>
                <a:gdLst>
                  <a:gd name="T0" fmla="*/ 0 w 618"/>
                  <a:gd name="T1" fmla="*/ 0 h 232"/>
                  <a:gd name="T2" fmla="*/ 1 w 618"/>
                  <a:gd name="T3" fmla="*/ 81 h 232"/>
                  <a:gd name="T4" fmla="*/ 618 w 618"/>
                  <a:gd name="T5" fmla="*/ 81 h 232"/>
                  <a:gd name="T6" fmla="*/ 617 w 618"/>
                  <a:gd name="T7" fmla="*/ 232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25400">
                <a:solidFill>
                  <a:srgbClr val="2B2BF7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90" name="AutoShape 28"/>
              <p:cNvCxnSpPr>
                <a:cxnSpLocks noChangeShapeType="1"/>
                <a:stCxn id="79" idx="2"/>
                <a:endCxn id="127" idx="0"/>
              </p:cNvCxnSpPr>
              <p:nvPr/>
            </p:nvCxnSpPr>
            <p:spPr bwMode="auto">
              <a:xfrm rot="16200000" flipH="1">
                <a:off x="8112125" y="3783013"/>
                <a:ext cx="603250" cy="250825"/>
              </a:xfrm>
              <a:prstGeom prst="bentConnector3">
                <a:avLst>
                  <a:gd name="adj1" fmla="val 49736"/>
                </a:avLst>
              </a:prstGeom>
              <a:noFill/>
              <a:ln w="25400">
                <a:solidFill>
                  <a:srgbClr val="2B2BF7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1" name="AutoShape 29"/>
              <p:cNvCxnSpPr>
                <a:cxnSpLocks noChangeShapeType="1"/>
                <a:endCxn id="126" idx="0"/>
              </p:cNvCxnSpPr>
              <p:nvPr/>
            </p:nvCxnSpPr>
            <p:spPr bwMode="auto">
              <a:xfrm rot="10800000" flipV="1">
                <a:off x="7653338" y="4011613"/>
                <a:ext cx="882650" cy="198437"/>
              </a:xfrm>
              <a:prstGeom prst="bentConnector2">
                <a:avLst/>
              </a:prstGeom>
              <a:noFill/>
              <a:ln w="25400">
                <a:solidFill>
                  <a:srgbClr val="2B2BF7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97" name="Freeform 44"/>
              <p:cNvSpPr>
                <a:spLocks/>
              </p:cNvSpPr>
              <p:nvPr/>
            </p:nvSpPr>
            <p:spPr bwMode="auto">
              <a:xfrm flipH="1">
                <a:off x="8139113" y="4494213"/>
                <a:ext cx="347663" cy="273050"/>
              </a:xfrm>
              <a:custGeom>
                <a:avLst/>
                <a:gdLst>
                  <a:gd name="T0" fmla="*/ 0 w 618"/>
                  <a:gd name="T1" fmla="*/ 0 h 232"/>
                  <a:gd name="T2" fmla="*/ 0 w 618"/>
                  <a:gd name="T3" fmla="*/ 1 h 232"/>
                  <a:gd name="T4" fmla="*/ 0 w 618"/>
                  <a:gd name="T5" fmla="*/ 1 h 232"/>
                  <a:gd name="T6" fmla="*/ 0 w 618"/>
                  <a:gd name="T7" fmla="*/ 1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25400">
                <a:solidFill>
                  <a:srgbClr val="2B2BF7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" name="Freeform 45"/>
              <p:cNvSpPr>
                <a:spLocks/>
              </p:cNvSpPr>
              <p:nvPr/>
            </p:nvSpPr>
            <p:spPr bwMode="auto">
              <a:xfrm>
                <a:off x="7693025" y="4495800"/>
                <a:ext cx="347663" cy="273050"/>
              </a:xfrm>
              <a:custGeom>
                <a:avLst/>
                <a:gdLst>
                  <a:gd name="T0" fmla="*/ 0 w 618"/>
                  <a:gd name="T1" fmla="*/ 0 h 232"/>
                  <a:gd name="T2" fmla="*/ 0 w 618"/>
                  <a:gd name="T3" fmla="*/ 1 h 232"/>
                  <a:gd name="T4" fmla="*/ 0 w 618"/>
                  <a:gd name="T5" fmla="*/ 1 h 232"/>
                  <a:gd name="T6" fmla="*/ 0 w 618"/>
                  <a:gd name="T7" fmla="*/ 1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25400">
                <a:solidFill>
                  <a:srgbClr val="2B2BF7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" name="Freeform 50"/>
              <p:cNvSpPr>
                <a:spLocks/>
              </p:cNvSpPr>
              <p:nvPr/>
            </p:nvSpPr>
            <p:spPr bwMode="auto">
              <a:xfrm flipH="1">
                <a:off x="7450138" y="4943475"/>
                <a:ext cx="585788" cy="273050"/>
              </a:xfrm>
              <a:custGeom>
                <a:avLst/>
                <a:gdLst>
                  <a:gd name="T0" fmla="*/ 0 w 618"/>
                  <a:gd name="T1" fmla="*/ 0 h 232"/>
                  <a:gd name="T2" fmla="*/ 1 w 618"/>
                  <a:gd name="T3" fmla="*/ 1 h 232"/>
                  <a:gd name="T4" fmla="*/ 1 w 618"/>
                  <a:gd name="T5" fmla="*/ 1 h 232"/>
                  <a:gd name="T6" fmla="*/ 1 w 618"/>
                  <a:gd name="T7" fmla="*/ 1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25400">
                <a:solidFill>
                  <a:srgbClr val="2B2BF7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70" name="Groupe 69"/>
              <p:cNvGrpSpPr/>
              <p:nvPr/>
            </p:nvGrpSpPr>
            <p:grpSpPr>
              <a:xfrm>
                <a:off x="7239000" y="1130300"/>
                <a:ext cx="1892300" cy="4802188"/>
                <a:chOff x="7239000" y="1130300"/>
                <a:chExt cx="1892300" cy="4802188"/>
              </a:xfrm>
            </p:grpSpPr>
            <p:sp>
              <p:nvSpPr>
                <p:cNvPr id="72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8528050" y="3705226"/>
                  <a:ext cx="603250" cy="5048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lnSpc>
                      <a:spcPct val="75000"/>
                    </a:lnSpc>
                  </a:pPr>
                  <a:r>
                    <a:rPr lang="en-US" sz="1800" b="1">
                      <a:solidFill>
                        <a:srgbClr val="0000FF"/>
                      </a:solidFill>
                      <a:latin typeface="Arial Narrow" pitchFamily="34" charset="0"/>
                    </a:rPr>
                    <a:t>veryslow</a:t>
                  </a:r>
                  <a:endParaRPr lang="fr-FR" sz="1800" b="1">
                    <a:solidFill>
                      <a:srgbClr val="0000FF"/>
                    </a:solidFill>
                    <a:latin typeface="Arial Narrow" pitchFamily="34" charset="0"/>
                  </a:endParaRPr>
                </a:p>
              </p:txBody>
            </p:sp>
            <p:grpSp>
              <p:nvGrpSpPr>
                <p:cNvPr id="130" name="Groupe 129"/>
                <p:cNvGrpSpPr/>
                <p:nvPr/>
              </p:nvGrpSpPr>
              <p:grpSpPr>
                <a:xfrm>
                  <a:off x="7239000" y="1130300"/>
                  <a:ext cx="1866900" cy="4802188"/>
                  <a:chOff x="7239000" y="1130300"/>
                  <a:chExt cx="1866900" cy="4802188"/>
                </a:xfrm>
              </p:grpSpPr>
              <p:sp>
                <p:nvSpPr>
                  <p:cNvPr id="131" name="Text Box 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88238" y="2573338"/>
                    <a:ext cx="1157288" cy="36671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sz="1800" b="1" dirty="0">
                        <a:solidFill>
                          <a:srgbClr val="0000FF"/>
                        </a:solidFill>
                        <a:latin typeface="Arial Narrow" pitchFamily="34" charset="0"/>
                      </a:rPr>
                      <a:t>no timeout</a:t>
                    </a:r>
                    <a:endParaRPr lang="fr-FR" sz="1800" b="1" dirty="0">
                      <a:solidFill>
                        <a:srgbClr val="0000FF"/>
                      </a:solidFill>
                      <a:latin typeface="Arial Narrow" pitchFamily="34" charset="0"/>
                    </a:endParaRPr>
                  </a:p>
                </p:txBody>
              </p:sp>
              <p:sp>
                <p:nvSpPr>
                  <p:cNvPr id="134" name="Text Box 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39000" y="1130300"/>
                    <a:ext cx="1866900" cy="369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r">
                      <a:spcBef>
                        <a:spcPct val="50000"/>
                      </a:spcBef>
                    </a:pPr>
                    <a:r>
                      <a:rPr lang="en-US" sz="1800" b="1" dirty="0" err="1">
                        <a:solidFill>
                          <a:srgbClr val="0000FF"/>
                        </a:solidFill>
                        <a:latin typeface="Arial Narrow" pitchFamily="34" charset="0"/>
                      </a:rPr>
                      <a:t>GarageB</a:t>
                    </a:r>
                    <a:r>
                      <a:rPr lang="en-US" sz="1800" b="1" dirty="0">
                        <a:solidFill>
                          <a:srgbClr val="0000FF"/>
                        </a:solidFill>
                        <a:latin typeface="Arial Narrow" pitchFamily="34" charset="0"/>
                      </a:rPr>
                      <a:t>  fast</a:t>
                    </a:r>
                    <a:endParaRPr lang="fr-FR" sz="1800" b="1" dirty="0">
                      <a:solidFill>
                        <a:srgbClr val="0000FF"/>
                      </a:solidFill>
                      <a:latin typeface="Arial Narrow" pitchFamily="34" charset="0"/>
                    </a:endParaRPr>
                  </a:p>
                </p:txBody>
              </p:sp>
              <p:sp>
                <p:nvSpPr>
                  <p:cNvPr id="137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39000" y="5562600"/>
                    <a:ext cx="1866900" cy="369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r">
                      <a:spcBef>
                        <a:spcPct val="50000"/>
                      </a:spcBef>
                    </a:pPr>
                    <a:r>
                      <a:rPr lang="en-US" sz="1800" b="1" dirty="0" err="1">
                        <a:solidFill>
                          <a:srgbClr val="0000FF"/>
                        </a:solidFill>
                        <a:latin typeface="Arial Narrow" pitchFamily="34" charset="0"/>
                      </a:rPr>
                      <a:t>Orch</a:t>
                    </a:r>
                    <a:r>
                      <a:rPr lang="en-US" sz="1800" b="1" dirty="0">
                        <a:solidFill>
                          <a:srgbClr val="0000FF"/>
                        </a:solidFill>
                        <a:latin typeface="Arial Narrow" pitchFamily="34" charset="0"/>
                      </a:rPr>
                      <a:t> slow</a:t>
                    </a:r>
                    <a:endParaRPr lang="fr-FR" sz="1800" b="1" dirty="0">
                      <a:solidFill>
                        <a:srgbClr val="0000FF"/>
                      </a:solidFill>
                      <a:latin typeface="Arial Narrow" pitchFamily="34" charset="0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3782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 Web services and </a:t>
            </a:r>
            <a:r>
              <a:rPr lang="en-US" dirty="0" err="1" smtClean="0"/>
              <a:t>QoS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QoS</a:t>
            </a:r>
            <a:r>
              <a:rPr lang="en-US" dirty="0" smtClean="0"/>
              <a:t> aware management</a:t>
            </a:r>
          </a:p>
          <a:p>
            <a:pPr algn="r"/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457200" y="1963278"/>
            <a:ext cx="4040188" cy="424859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On top of monotonicity                                                Contract 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B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ased 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M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anagement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Probabilistic Contracts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olidFill>
                  <a:schemeClr val="tx1"/>
                </a:solidFill>
                <a:sym typeface="Symbol"/>
              </a:rPr>
              <a:t>Compare u</a:t>
            </a:r>
            <a:r>
              <a:rPr lang="en-US" sz="1600" dirty="0" smtClean="0">
                <a:solidFill>
                  <a:schemeClr val="tx1"/>
                </a:solidFill>
                <a:sym typeface="Symbol"/>
              </a:rPr>
              <a:t>sing </a:t>
            </a:r>
            <a:r>
              <a:rPr lang="en-US" sz="1600" dirty="0" smtClean="0">
                <a:solidFill>
                  <a:schemeClr val="tx1"/>
                </a:solidFill>
                <a:sym typeface="Symbol"/>
              </a:rPr>
              <a:t>Stochastic </a:t>
            </a:r>
            <a:r>
              <a:rPr lang="en-US" sz="1600" dirty="0">
                <a:solidFill>
                  <a:schemeClr val="tx1"/>
                </a:solidFill>
                <a:sym typeface="Symbol"/>
              </a:rPr>
              <a:t>O</a:t>
            </a:r>
            <a:r>
              <a:rPr lang="en-US" sz="1600" dirty="0" smtClean="0">
                <a:solidFill>
                  <a:schemeClr val="tx1"/>
                </a:solidFill>
                <a:sym typeface="Symbol"/>
              </a:rPr>
              <a:t>rdering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Monitoring using Page-</a:t>
            </a:r>
            <a:r>
              <a:rPr lang="en-US" sz="1600" dirty="0" err="1" smtClean="0">
                <a:solidFill>
                  <a:schemeClr val="tx1"/>
                </a:solidFill>
              </a:rPr>
              <a:t>Hinkley</a:t>
            </a:r>
            <a:r>
              <a:rPr lang="en-US" sz="1600" dirty="0" smtClean="0">
                <a:solidFill>
                  <a:schemeClr val="tx1"/>
                </a:solidFill>
              </a:rPr>
              <a:t> tests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Optimal Design and Late Service Binding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QoS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calculus (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Dioid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Algebra)</a:t>
            </a:r>
            <a:endParaRPr lang="en-US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in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Orc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          weaving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QoS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functional spec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146" name="Groupe 145"/>
          <p:cNvGrpSpPr/>
          <p:nvPr/>
        </p:nvGrpSpPr>
        <p:grpSpPr>
          <a:xfrm>
            <a:off x="5176562" y="1053564"/>
            <a:ext cx="3584391" cy="5299105"/>
            <a:chOff x="5176562" y="1053564"/>
            <a:chExt cx="3584391" cy="5299105"/>
          </a:xfrm>
        </p:grpSpPr>
        <p:grpSp>
          <p:nvGrpSpPr>
            <p:cNvPr id="147" name="Group 6"/>
            <p:cNvGrpSpPr>
              <a:grpSpLocks/>
            </p:cNvGrpSpPr>
            <p:nvPr/>
          </p:nvGrpSpPr>
          <p:grpSpPr bwMode="auto">
            <a:xfrm>
              <a:off x="5176562" y="1053564"/>
              <a:ext cx="3584391" cy="2956274"/>
              <a:chOff x="2960" y="935"/>
              <a:chExt cx="2692" cy="2817"/>
            </a:xfrm>
          </p:grpSpPr>
          <p:sp>
            <p:nvSpPr>
              <p:cNvPr id="153" name="Text Box 7"/>
              <p:cNvSpPr txBox="1">
                <a:spLocks noChangeArrowheads="1"/>
              </p:cNvSpPr>
              <p:nvPr/>
            </p:nvSpPr>
            <p:spPr bwMode="auto">
              <a:xfrm>
                <a:off x="3624" y="935"/>
                <a:ext cx="1254" cy="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700">
                    <a:latin typeface="Arial Narrow" pitchFamily="34" charset="0"/>
                  </a:rPr>
                  <a:t>CarOnLine request (</a:t>
                </a:r>
                <a:r>
                  <a:rPr lang="en-US" sz="700" b="1">
                    <a:solidFill>
                      <a:srgbClr val="0000FF"/>
                    </a:solidFill>
                    <a:latin typeface="Arial Narrow" pitchFamily="34" charset="0"/>
                  </a:rPr>
                  <a:t>car</a:t>
                </a:r>
                <a:r>
                  <a:rPr lang="en-US" sz="700">
                    <a:latin typeface="Arial Narrow" pitchFamily="34" charset="0"/>
                  </a:rPr>
                  <a:t>)</a:t>
                </a:r>
                <a:endParaRPr lang="fr-FR" sz="700">
                  <a:latin typeface="Arial Narrow" pitchFamily="34" charset="0"/>
                </a:endParaRPr>
              </a:p>
            </p:txBody>
          </p:sp>
          <p:sp>
            <p:nvSpPr>
              <p:cNvPr id="154" name="Text Box 8"/>
              <p:cNvSpPr txBox="1">
                <a:spLocks noChangeArrowheads="1"/>
              </p:cNvSpPr>
              <p:nvPr/>
            </p:nvSpPr>
            <p:spPr bwMode="auto">
              <a:xfrm>
                <a:off x="3316" y="1373"/>
                <a:ext cx="606" cy="191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700">
                    <a:latin typeface="Arial Narrow" pitchFamily="34" charset="0"/>
                  </a:rPr>
                  <a:t>GarageA</a:t>
                </a:r>
                <a:endParaRPr lang="fr-FR" sz="700">
                  <a:latin typeface="Arial Narrow" pitchFamily="34" charset="0"/>
                </a:endParaRPr>
              </a:p>
            </p:txBody>
          </p:sp>
          <p:sp>
            <p:nvSpPr>
              <p:cNvPr id="155" name="Text Box 9"/>
              <p:cNvSpPr txBox="1">
                <a:spLocks noChangeArrowheads="1"/>
              </p:cNvSpPr>
              <p:nvPr/>
            </p:nvSpPr>
            <p:spPr bwMode="auto">
              <a:xfrm>
                <a:off x="4580" y="1373"/>
                <a:ext cx="606" cy="191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700">
                    <a:latin typeface="Arial Narrow" pitchFamily="34" charset="0"/>
                  </a:rPr>
                  <a:t>GarageB</a:t>
                </a:r>
                <a:endParaRPr lang="fr-FR" sz="700">
                  <a:latin typeface="Arial Narrow" pitchFamily="34" charset="0"/>
                </a:endParaRPr>
              </a:p>
            </p:txBody>
          </p:sp>
          <p:sp>
            <p:nvSpPr>
              <p:cNvPr id="156" name="Text Box 10"/>
              <p:cNvSpPr txBox="1">
                <a:spLocks noChangeArrowheads="1"/>
              </p:cNvSpPr>
              <p:nvPr/>
            </p:nvSpPr>
            <p:spPr bwMode="auto">
              <a:xfrm>
                <a:off x="4551" y="2182"/>
                <a:ext cx="744" cy="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700">
                    <a:latin typeface="Arial Narrow" pitchFamily="34" charset="0"/>
                  </a:rPr>
                  <a:t>car=deluxe</a:t>
                </a:r>
                <a:endParaRPr lang="fr-FR" sz="700">
                  <a:latin typeface="Arial Narrow" pitchFamily="34" charset="0"/>
                </a:endParaRPr>
              </a:p>
            </p:txBody>
          </p:sp>
          <p:sp>
            <p:nvSpPr>
              <p:cNvPr id="157" name="AutoShape 11"/>
              <p:cNvSpPr>
                <a:spLocks noChangeArrowheads="1"/>
              </p:cNvSpPr>
              <p:nvPr/>
            </p:nvSpPr>
            <p:spPr bwMode="auto">
              <a:xfrm>
                <a:off x="4608" y="2129"/>
                <a:ext cx="618" cy="294"/>
              </a:xfrm>
              <a:prstGeom prst="diamond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 sz="1000"/>
              </a:p>
            </p:txBody>
          </p:sp>
          <p:sp>
            <p:nvSpPr>
              <p:cNvPr id="158" name="Text Box 12"/>
              <p:cNvSpPr txBox="1">
                <a:spLocks noChangeArrowheads="1"/>
              </p:cNvSpPr>
              <p:nvPr/>
            </p:nvSpPr>
            <p:spPr bwMode="auto">
              <a:xfrm>
                <a:off x="4482" y="2107"/>
                <a:ext cx="312" cy="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 Narrow" pitchFamily="34" charset="0"/>
                  </a:rPr>
                  <a:t>yes</a:t>
                </a:r>
                <a:endParaRPr lang="fr-FR" sz="700">
                  <a:latin typeface="Arial Narrow" pitchFamily="34" charset="0"/>
                </a:endParaRPr>
              </a:p>
            </p:txBody>
          </p:sp>
          <p:sp>
            <p:nvSpPr>
              <p:cNvPr id="159" name="Text Box 13"/>
              <p:cNvSpPr txBox="1">
                <a:spLocks noChangeArrowheads="1"/>
              </p:cNvSpPr>
              <p:nvPr/>
            </p:nvSpPr>
            <p:spPr bwMode="auto">
              <a:xfrm>
                <a:off x="5086" y="2099"/>
                <a:ext cx="270" cy="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700">
                    <a:latin typeface="Arial Narrow" pitchFamily="34" charset="0"/>
                  </a:rPr>
                  <a:t>no</a:t>
                </a:r>
                <a:endParaRPr lang="fr-FR" sz="700">
                  <a:latin typeface="Arial Narrow" pitchFamily="34" charset="0"/>
                </a:endParaRPr>
              </a:p>
            </p:txBody>
          </p:sp>
          <p:grpSp>
            <p:nvGrpSpPr>
              <p:cNvPr id="160" name="Group 14"/>
              <p:cNvGrpSpPr>
                <a:grpSpLocks/>
              </p:cNvGrpSpPr>
              <p:nvPr/>
            </p:nvGrpSpPr>
            <p:grpSpPr bwMode="auto">
              <a:xfrm>
                <a:off x="2960" y="2652"/>
                <a:ext cx="2692" cy="191"/>
                <a:chOff x="3056" y="2047"/>
                <a:chExt cx="2692" cy="191"/>
              </a:xfrm>
            </p:grpSpPr>
            <p:sp>
              <p:nvSpPr>
                <p:cNvPr id="206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3056" y="2047"/>
                  <a:ext cx="492" cy="191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sz="700">
                      <a:latin typeface="Arial Narrow" pitchFamily="34" charset="0"/>
                    </a:rPr>
                    <a:t>AllCredit</a:t>
                  </a:r>
                  <a:endParaRPr lang="fr-FR" sz="700">
                    <a:latin typeface="Arial Narrow" pitchFamily="34" charset="0"/>
                  </a:endParaRPr>
                </a:p>
              </p:txBody>
            </p:sp>
            <p:sp>
              <p:nvSpPr>
                <p:cNvPr id="207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566" y="2047"/>
                  <a:ext cx="492" cy="191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sz="700">
                      <a:latin typeface="Arial Narrow" pitchFamily="34" charset="0"/>
                    </a:rPr>
                    <a:t>AllCredit+</a:t>
                  </a:r>
                  <a:endParaRPr lang="fr-FR" sz="700">
                    <a:latin typeface="Arial Narrow" pitchFamily="34" charset="0"/>
                  </a:endParaRPr>
                </a:p>
              </p:txBody>
            </p:sp>
            <p:sp>
              <p:nvSpPr>
                <p:cNvPr id="208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4081" y="2047"/>
                  <a:ext cx="545" cy="191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sz="700">
                      <a:latin typeface="Arial Narrow" pitchFamily="34" charset="0"/>
                    </a:rPr>
                    <a:t>GoldInsure</a:t>
                  </a:r>
                  <a:endParaRPr lang="fr-FR" sz="700">
                    <a:latin typeface="Arial Narrow" pitchFamily="34" charset="0"/>
                  </a:endParaRPr>
                </a:p>
              </p:txBody>
            </p:sp>
            <p:sp>
              <p:nvSpPr>
                <p:cNvPr id="209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4644" y="2047"/>
                  <a:ext cx="545" cy="191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sz="700">
                      <a:latin typeface="Arial Narrow" pitchFamily="34" charset="0"/>
                    </a:rPr>
                    <a:t>InsureAll</a:t>
                  </a:r>
                  <a:endParaRPr lang="fr-FR" sz="700">
                    <a:latin typeface="Arial Narrow" pitchFamily="34" charset="0"/>
                  </a:endParaRPr>
                </a:p>
              </p:txBody>
            </p:sp>
            <p:sp>
              <p:nvSpPr>
                <p:cNvPr id="210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5202" y="2047"/>
                  <a:ext cx="546" cy="191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sz="700">
                      <a:latin typeface="Arial Narrow" pitchFamily="34" charset="0"/>
                    </a:rPr>
                    <a:t>InsurePlus</a:t>
                  </a:r>
                  <a:endParaRPr lang="fr-FR" sz="700">
                    <a:latin typeface="Arial Narrow" pitchFamily="34" charset="0"/>
                  </a:endParaRPr>
                </a:p>
              </p:txBody>
            </p:sp>
          </p:grpSp>
          <p:sp>
            <p:nvSpPr>
              <p:cNvPr id="161" name="Text Box 20"/>
              <p:cNvSpPr txBox="1">
                <a:spLocks noChangeArrowheads="1"/>
              </p:cNvSpPr>
              <p:nvPr/>
            </p:nvSpPr>
            <p:spPr bwMode="auto">
              <a:xfrm>
                <a:off x="3947" y="1746"/>
                <a:ext cx="606" cy="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700" i="1">
                    <a:latin typeface="Arial Narrow" pitchFamily="34" charset="0"/>
                  </a:rPr>
                  <a:t>mux</a:t>
                </a:r>
                <a:endParaRPr lang="fr-FR" sz="700" i="1">
                  <a:latin typeface="Arial Narrow" pitchFamily="34" charset="0"/>
                </a:endParaRPr>
              </a:p>
            </p:txBody>
          </p:sp>
          <p:sp>
            <p:nvSpPr>
              <p:cNvPr id="162" name="Line 21"/>
              <p:cNvSpPr>
                <a:spLocks noChangeShapeType="1"/>
              </p:cNvSpPr>
              <p:nvPr/>
            </p:nvSpPr>
            <p:spPr bwMode="auto">
              <a:xfrm>
                <a:off x="4134" y="1781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63" name="Line 22"/>
              <p:cNvSpPr>
                <a:spLocks noChangeShapeType="1"/>
              </p:cNvSpPr>
              <p:nvPr/>
            </p:nvSpPr>
            <p:spPr bwMode="auto">
              <a:xfrm>
                <a:off x="4132" y="1896"/>
                <a:ext cx="23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64" name="Line 23"/>
              <p:cNvSpPr>
                <a:spLocks noChangeShapeType="1"/>
              </p:cNvSpPr>
              <p:nvPr/>
            </p:nvSpPr>
            <p:spPr bwMode="auto">
              <a:xfrm>
                <a:off x="3926" y="1107"/>
                <a:ext cx="6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65" name="Freeform 24"/>
              <p:cNvSpPr>
                <a:spLocks/>
              </p:cNvSpPr>
              <p:nvPr/>
            </p:nvSpPr>
            <p:spPr bwMode="auto">
              <a:xfrm>
                <a:off x="3623" y="1107"/>
                <a:ext cx="618" cy="263"/>
              </a:xfrm>
              <a:custGeom>
                <a:avLst/>
                <a:gdLst>
                  <a:gd name="T0" fmla="*/ 618 w 618"/>
                  <a:gd name="T1" fmla="*/ 0 h 263"/>
                  <a:gd name="T2" fmla="*/ 617 w 618"/>
                  <a:gd name="T3" fmla="*/ 112 h 263"/>
                  <a:gd name="T4" fmla="*/ 0 w 618"/>
                  <a:gd name="T5" fmla="*/ 112 h 263"/>
                  <a:gd name="T6" fmla="*/ 1 w 618"/>
                  <a:gd name="T7" fmla="*/ 263 h 2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63"/>
                  <a:gd name="T14" fmla="*/ 618 w 618"/>
                  <a:gd name="T15" fmla="*/ 263 h 2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63">
                    <a:moveTo>
                      <a:pt x="618" y="0"/>
                    </a:moveTo>
                    <a:lnTo>
                      <a:pt x="617" y="112"/>
                    </a:lnTo>
                    <a:lnTo>
                      <a:pt x="0" y="112"/>
                    </a:lnTo>
                    <a:lnTo>
                      <a:pt x="1" y="263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66" name="Freeform 25"/>
              <p:cNvSpPr>
                <a:spLocks/>
              </p:cNvSpPr>
              <p:nvPr/>
            </p:nvSpPr>
            <p:spPr bwMode="auto">
              <a:xfrm flipH="1">
                <a:off x="4239" y="1107"/>
                <a:ext cx="618" cy="263"/>
              </a:xfrm>
              <a:custGeom>
                <a:avLst/>
                <a:gdLst>
                  <a:gd name="T0" fmla="*/ 618 w 618"/>
                  <a:gd name="T1" fmla="*/ 0 h 263"/>
                  <a:gd name="T2" fmla="*/ 617 w 618"/>
                  <a:gd name="T3" fmla="*/ 112 h 263"/>
                  <a:gd name="T4" fmla="*/ 0 w 618"/>
                  <a:gd name="T5" fmla="*/ 112 h 263"/>
                  <a:gd name="T6" fmla="*/ 1 w 618"/>
                  <a:gd name="T7" fmla="*/ 263 h 2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63"/>
                  <a:gd name="T14" fmla="*/ 618 w 618"/>
                  <a:gd name="T15" fmla="*/ 263 h 2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63">
                    <a:moveTo>
                      <a:pt x="618" y="0"/>
                    </a:moveTo>
                    <a:lnTo>
                      <a:pt x="617" y="112"/>
                    </a:lnTo>
                    <a:lnTo>
                      <a:pt x="0" y="112"/>
                    </a:lnTo>
                    <a:lnTo>
                      <a:pt x="1" y="263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67" name="Freeform 26"/>
              <p:cNvSpPr>
                <a:spLocks/>
              </p:cNvSpPr>
              <p:nvPr/>
            </p:nvSpPr>
            <p:spPr bwMode="auto">
              <a:xfrm>
                <a:off x="3579" y="1550"/>
                <a:ext cx="618" cy="232"/>
              </a:xfrm>
              <a:custGeom>
                <a:avLst/>
                <a:gdLst>
                  <a:gd name="T0" fmla="*/ 0 w 618"/>
                  <a:gd name="T1" fmla="*/ 0 h 232"/>
                  <a:gd name="T2" fmla="*/ 1 w 618"/>
                  <a:gd name="T3" fmla="*/ 81 h 232"/>
                  <a:gd name="T4" fmla="*/ 618 w 618"/>
                  <a:gd name="T5" fmla="*/ 81 h 232"/>
                  <a:gd name="T6" fmla="*/ 617 w 618"/>
                  <a:gd name="T7" fmla="*/ 232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68" name="Freeform 27"/>
              <p:cNvSpPr>
                <a:spLocks/>
              </p:cNvSpPr>
              <p:nvPr/>
            </p:nvSpPr>
            <p:spPr bwMode="auto">
              <a:xfrm flipH="1">
                <a:off x="4297" y="1551"/>
                <a:ext cx="618" cy="232"/>
              </a:xfrm>
              <a:custGeom>
                <a:avLst/>
                <a:gdLst>
                  <a:gd name="T0" fmla="*/ 0 w 618"/>
                  <a:gd name="T1" fmla="*/ 0 h 232"/>
                  <a:gd name="T2" fmla="*/ 1 w 618"/>
                  <a:gd name="T3" fmla="*/ 81 h 232"/>
                  <a:gd name="T4" fmla="*/ 618 w 618"/>
                  <a:gd name="T5" fmla="*/ 81 h 232"/>
                  <a:gd name="T6" fmla="*/ 617 w 618"/>
                  <a:gd name="T7" fmla="*/ 232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69" name="Freeform 28"/>
              <p:cNvSpPr>
                <a:spLocks/>
              </p:cNvSpPr>
              <p:nvPr/>
            </p:nvSpPr>
            <p:spPr bwMode="auto">
              <a:xfrm>
                <a:off x="4242" y="1893"/>
                <a:ext cx="676" cy="232"/>
              </a:xfrm>
              <a:custGeom>
                <a:avLst/>
                <a:gdLst>
                  <a:gd name="T0" fmla="*/ 0 w 618"/>
                  <a:gd name="T1" fmla="*/ 0 h 232"/>
                  <a:gd name="T2" fmla="*/ 1 w 618"/>
                  <a:gd name="T3" fmla="*/ 81 h 232"/>
                  <a:gd name="T4" fmla="*/ 3718 w 618"/>
                  <a:gd name="T5" fmla="*/ 81 h 232"/>
                  <a:gd name="T6" fmla="*/ 3709 w 618"/>
                  <a:gd name="T7" fmla="*/ 232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cxnSp>
            <p:nvCxnSpPr>
              <p:cNvPr id="170" name="AutoShape 29"/>
              <p:cNvCxnSpPr>
                <a:cxnSpLocks noChangeShapeType="1"/>
                <a:stCxn id="159" idx="2"/>
                <a:endCxn id="210" idx="0"/>
              </p:cNvCxnSpPr>
              <p:nvPr/>
            </p:nvCxnSpPr>
            <p:spPr bwMode="auto">
              <a:xfrm rot="16200000" flipH="1">
                <a:off x="5119" y="2392"/>
                <a:ext cx="362" cy="158"/>
              </a:xfrm>
              <a:prstGeom prst="bent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1" name="AutoShape 30"/>
              <p:cNvCxnSpPr>
                <a:cxnSpLocks noChangeShapeType="1"/>
                <a:endCxn id="209" idx="0"/>
              </p:cNvCxnSpPr>
              <p:nvPr/>
            </p:nvCxnSpPr>
            <p:spPr bwMode="auto">
              <a:xfrm rot="10800000" flipV="1">
                <a:off x="4821" y="2527"/>
                <a:ext cx="561" cy="125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2" name="AutoShape 31"/>
              <p:cNvCxnSpPr>
                <a:cxnSpLocks noChangeShapeType="1"/>
                <a:stCxn id="157" idx="1"/>
                <a:endCxn id="208" idx="0"/>
              </p:cNvCxnSpPr>
              <p:nvPr/>
            </p:nvCxnSpPr>
            <p:spPr bwMode="auto">
              <a:xfrm rot="10800000" flipV="1">
                <a:off x="4258" y="2276"/>
                <a:ext cx="351" cy="376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3" name="Freeform 32"/>
              <p:cNvSpPr>
                <a:spLocks/>
              </p:cNvSpPr>
              <p:nvPr/>
            </p:nvSpPr>
            <p:spPr bwMode="auto">
              <a:xfrm flipH="1">
                <a:off x="3722" y="1897"/>
                <a:ext cx="522" cy="751"/>
              </a:xfrm>
              <a:custGeom>
                <a:avLst/>
                <a:gdLst>
                  <a:gd name="T0" fmla="*/ 0 w 618"/>
                  <a:gd name="T1" fmla="*/ 0 h 232"/>
                  <a:gd name="T2" fmla="*/ 1 w 618"/>
                  <a:gd name="T3" fmla="*/ 2147483647 h 232"/>
                  <a:gd name="T4" fmla="*/ 21 w 618"/>
                  <a:gd name="T5" fmla="*/ 2147483647 h 232"/>
                  <a:gd name="T6" fmla="*/ 21 w 618"/>
                  <a:gd name="T7" fmla="*/ 2147483647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74" name="Freeform 33"/>
              <p:cNvSpPr>
                <a:spLocks/>
              </p:cNvSpPr>
              <p:nvPr/>
            </p:nvSpPr>
            <p:spPr bwMode="auto">
              <a:xfrm>
                <a:off x="3219" y="1894"/>
                <a:ext cx="1022" cy="757"/>
              </a:xfrm>
              <a:custGeom>
                <a:avLst/>
                <a:gdLst>
                  <a:gd name="T0" fmla="*/ 2811 w 969"/>
                  <a:gd name="T1" fmla="*/ 0 h 757"/>
                  <a:gd name="T2" fmla="*/ 2805 w 969"/>
                  <a:gd name="T3" fmla="*/ 137 h 757"/>
                  <a:gd name="T4" fmla="*/ 0 w 969"/>
                  <a:gd name="T5" fmla="*/ 137 h 757"/>
                  <a:gd name="T6" fmla="*/ 0 w 969"/>
                  <a:gd name="T7" fmla="*/ 757 h 75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69"/>
                  <a:gd name="T13" fmla="*/ 0 h 757"/>
                  <a:gd name="T14" fmla="*/ 969 w 969"/>
                  <a:gd name="T15" fmla="*/ 757 h 75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69" h="757">
                    <a:moveTo>
                      <a:pt x="969" y="0"/>
                    </a:moveTo>
                    <a:lnTo>
                      <a:pt x="967" y="137"/>
                    </a:lnTo>
                    <a:lnTo>
                      <a:pt x="0" y="137"/>
                    </a:lnTo>
                    <a:lnTo>
                      <a:pt x="0" y="757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grpSp>
            <p:nvGrpSpPr>
              <p:cNvPr id="175" name="Group 34"/>
              <p:cNvGrpSpPr>
                <a:grpSpLocks/>
              </p:cNvGrpSpPr>
              <p:nvPr/>
            </p:nvGrpSpPr>
            <p:grpSpPr bwMode="auto">
              <a:xfrm>
                <a:off x="3162" y="2830"/>
                <a:ext cx="606" cy="326"/>
                <a:chOff x="3258" y="2165"/>
                <a:chExt cx="606" cy="326"/>
              </a:xfrm>
            </p:grpSpPr>
            <p:grpSp>
              <p:nvGrpSpPr>
                <p:cNvPr id="200" name="Group 35"/>
                <p:cNvGrpSpPr>
                  <a:grpSpLocks/>
                </p:cNvGrpSpPr>
                <p:nvPr/>
              </p:nvGrpSpPr>
              <p:grpSpPr bwMode="auto">
                <a:xfrm>
                  <a:off x="3258" y="2300"/>
                  <a:ext cx="606" cy="191"/>
                  <a:chOff x="4043" y="1081"/>
                  <a:chExt cx="606" cy="191"/>
                </a:xfrm>
              </p:grpSpPr>
              <p:sp>
                <p:nvSpPr>
                  <p:cNvPr id="203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43" y="1081"/>
                    <a:ext cx="606" cy="19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algn="ctr">
                      <a:spcBef>
                        <a:spcPct val="50000"/>
                      </a:spcBef>
                    </a:pPr>
                    <a:r>
                      <a:rPr lang="en-US" sz="700" i="1">
                        <a:latin typeface="Arial Narrow" pitchFamily="34" charset="0"/>
                      </a:rPr>
                      <a:t>min</a:t>
                    </a:r>
                    <a:endParaRPr lang="fr-FR" sz="700" i="1">
                      <a:latin typeface="Arial Narrow" pitchFamily="34" charset="0"/>
                    </a:endParaRPr>
                  </a:p>
                </p:txBody>
              </p:sp>
              <p:sp>
                <p:nvSpPr>
                  <p:cNvPr id="204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4230" y="1116"/>
                    <a:ext cx="23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 sz="1000"/>
                  </a:p>
                </p:txBody>
              </p:sp>
              <p:sp>
                <p:nvSpPr>
                  <p:cNvPr id="205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4228" y="1231"/>
                    <a:ext cx="23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fr-FR" sz="1000"/>
                  </a:p>
                </p:txBody>
              </p:sp>
            </p:grpSp>
            <p:sp>
              <p:nvSpPr>
                <p:cNvPr id="201" name="Freeform 39"/>
                <p:cNvSpPr>
                  <a:spLocks/>
                </p:cNvSpPr>
                <p:nvPr/>
              </p:nvSpPr>
              <p:spPr bwMode="auto">
                <a:xfrm flipH="1">
                  <a:off x="3590" y="2165"/>
                  <a:ext cx="219" cy="172"/>
                </a:xfrm>
                <a:custGeom>
                  <a:avLst/>
                  <a:gdLst>
                    <a:gd name="T0" fmla="*/ 0 w 618"/>
                    <a:gd name="T1" fmla="*/ 0 h 232"/>
                    <a:gd name="T2" fmla="*/ 0 w 618"/>
                    <a:gd name="T3" fmla="*/ 1 h 232"/>
                    <a:gd name="T4" fmla="*/ 0 w 618"/>
                    <a:gd name="T5" fmla="*/ 1 h 232"/>
                    <a:gd name="T6" fmla="*/ 0 w 618"/>
                    <a:gd name="T7" fmla="*/ 1 h 23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18"/>
                    <a:gd name="T13" fmla="*/ 0 h 232"/>
                    <a:gd name="T14" fmla="*/ 618 w 618"/>
                    <a:gd name="T15" fmla="*/ 232 h 23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18" h="232">
                      <a:moveTo>
                        <a:pt x="0" y="0"/>
                      </a:moveTo>
                      <a:lnTo>
                        <a:pt x="1" y="81"/>
                      </a:lnTo>
                      <a:lnTo>
                        <a:pt x="618" y="81"/>
                      </a:lnTo>
                      <a:lnTo>
                        <a:pt x="617" y="23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 sz="1000"/>
                </a:p>
              </p:txBody>
            </p:sp>
            <p:sp>
              <p:nvSpPr>
                <p:cNvPr id="202" name="Freeform 40"/>
                <p:cNvSpPr>
                  <a:spLocks/>
                </p:cNvSpPr>
                <p:nvPr/>
              </p:nvSpPr>
              <p:spPr bwMode="auto">
                <a:xfrm>
                  <a:off x="3309" y="2166"/>
                  <a:ext cx="219" cy="172"/>
                </a:xfrm>
                <a:custGeom>
                  <a:avLst/>
                  <a:gdLst>
                    <a:gd name="T0" fmla="*/ 0 w 618"/>
                    <a:gd name="T1" fmla="*/ 0 h 232"/>
                    <a:gd name="T2" fmla="*/ 0 w 618"/>
                    <a:gd name="T3" fmla="*/ 1 h 232"/>
                    <a:gd name="T4" fmla="*/ 0 w 618"/>
                    <a:gd name="T5" fmla="*/ 1 h 232"/>
                    <a:gd name="T6" fmla="*/ 0 w 618"/>
                    <a:gd name="T7" fmla="*/ 1 h 23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18"/>
                    <a:gd name="T13" fmla="*/ 0 h 232"/>
                    <a:gd name="T14" fmla="*/ 618 w 618"/>
                    <a:gd name="T15" fmla="*/ 232 h 23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18" h="232">
                      <a:moveTo>
                        <a:pt x="0" y="0"/>
                      </a:moveTo>
                      <a:lnTo>
                        <a:pt x="1" y="81"/>
                      </a:lnTo>
                      <a:lnTo>
                        <a:pt x="618" y="81"/>
                      </a:lnTo>
                      <a:lnTo>
                        <a:pt x="617" y="23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fr-FR" sz="1000"/>
                </a:p>
              </p:txBody>
            </p:sp>
          </p:grpSp>
          <p:grpSp>
            <p:nvGrpSpPr>
              <p:cNvPr id="176" name="Group 41"/>
              <p:cNvGrpSpPr>
                <a:grpSpLocks/>
              </p:cNvGrpSpPr>
              <p:nvPr/>
            </p:nvGrpSpPr>
            <p:grpSpPr bwMode="auto">
              <a:xfrm>
                <a:off x="4795" y="2966"/>
                <a:ext cx="606" cy="191"/>
                <a:chOff x="4043" y="1081"/>
                <a:chExt cx="606" cy="191"/>
              </a:xfrm>
            </p:grpSpPr>
            <p:sp>
              <p:nvSpPr>
                <p:cNvPr id="197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4043" y="1081"/>
                  <a:ext cx="606" cy="1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sz="700" i="1">
                      <a:latin typeface="Arial Narrow" pitchFamily="34" charset="0"/>
                    </a:rPr>
                    <a:t>min</a:t>
                  </a:r>
                  <a:endParaRPr lang="fr-FR" sz="700" i="1">
                    <a:latin typeface="Arial Narrow" pitchFamily="34" charset="0"/>
                  </a:endParaRPr>
                </a:p>
              </p:txBody>
            </p:sp>
            <p:sp>
              <p:nvSpPr>
                <p:cNvPr id="198" name="Line 43"/>
                <p:cNvSpPr>
                  <a:spLocks noChangeShapeType="1"/>
                </p:cNvSpPr>
                <p:nvPr/>
              </p:nvSpPr>
              <p:spPr bwMode="auto">
                <a:xfrm>
                  <a:off x="4230" y="1116"/>
                  <a:ext cx="23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 sz="1000"/>
                </a:p>
              </p:txBody>
            </p:sp>
            <p:sp>
              <p:nvSpPr>
                <p:cNvPr id="199" name="Line 44"/>
                <p:cNvSpPr>
                  <a:spLocks noChangeShapeType="1"/>
                </p:cNvSpPr>
                <p:nvPr/>
              </p:nvSpPr>
              <p:spPr bwMode="auto">
                <a:xfrm>
                  <a:off x="4228" y="1231"/>
                  <a:ext cx="23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 sz="1000"/>
                </a:p>
              </p:txBody>
            </p:sp>
          </p:grpSp>
          <p:sp>
            <p:nvSpPr>
              <p:cNvPr id="177" name="Freeform 45"/>
              <p:cNvSpPr>
                <a:spLocks/>
              </p:cNvSpPr>
              <p:nvPr/>
            </p:nvSpPr>
            <p:spPr bwMode="auto">
              <a:xfrm flipH="1">
                <a:off x="5127" y="2831"/>
                <a:ext cx="219" cy="172"/>
              </a:xfrm>
              <a:custGeom>
                <a:avLst/>
                <a:gdLst>
                  <a:gd name="T0" fmla="*/ 0 w 618"/>
                  <a:gd name="T1" fmla="*/ 0 h 232"/>
                  <a:gd name="T2" fmla="*/ 0 w 618"/>
                  <a:gd name="T3" fmla="*/ 1 h 232"/>
                  <a:gd name="T4" fmla="*/ 0 w 618"/>
                  <a:gd name="T5" fmla="*/ 1 h 232"/>
                  <a:gd name="T6" fmla="*/ 0 w 618"/>
                  <a:gd name="T7" fmla="*/ 1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78" name="Freeform 46"/>
              <p:cNvSpPr>
                <a:spLocks/>
              </p:cNvSpPr>
              <p:nvPr/>
            </p:nvSpPr>
            <p:spPr bwMode="auto">
              <a:xfrm>
                <a:off x="4846" y="2832"/>
                <a:ext cx="219" cy="172"/>
              </a:xfrm>
              <a:custGeom>
                <a:avLst/>
                <a:gdLst>
                  <a:gd name="T0" fmla="*/ 0 w 618"/>
                  <a:gd name="T1" fmla="*/ 0 h 232"/>
                  <a:gd name="T2" fmla="*/ 0 w 618"/>
                  <a:gd name="T3" fmla="*/ 1 h 232"/>
                  <a:gd name="T4" fmla="*/ 0 w 618"/>
                  <a:gd name="T5" fmla="*/ 1 h 232"/>
                  <a:gd name="T6" fmla="*/ 0 w 618"/>
                  <a:gd name="T7" fmla="*/ 1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grpSp>
            <p:nvGrpSpPr>
              <p:cNvPr id="179" name="Group 47"/>
              <p:cNvGrpSpPr>
                <a:grpSpLocks/>
              </p:cNvGrpSpPr>
              <p:nvPr/>
            </p:nvGrpSpPr>
            <p:grpSpPr bwMode="auto">
              <a:xfrm>
                <a:off x="4334" y="3255"/>
                <a:ext cx="606" cy="191"/>
                <a:chOff x="4043" y="1081"/>
                <a:chExt cx="606" cy="191"/>
              </a:xfrm>
            </p:grpSpPr>
            <p:sp>
              <p:nvSpPr>
                <p:cNvPr id="194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4043" y="1081"/>
                  <a:ext cx="606" cy="1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US" sz="700" i="1">
                      <a:latin typeface="Arial Narrow" pitchFamily="34" charset="0"/>
                    </a:rPr>
                    <a:t>merge</a:t>
                  </a:r>
                  <a:endParaRPr lang="fr-FR" sz="700" i="1">
                    <a:latin typeface="Arial Narrow" pitchFamily="34" charset="0"/>
                  </a:endParaRPr>
                </a:p>
              </p:txBody>
            </p:sp>
            <p:sp>
              <p:nvSpPr>
                <p:cNvPr id="195" name="Line 49"/>
                <p:cNvSpPr>
                  <a:spLocks noChangeShapeType="1"/>
                </p:cNvSpPr>
                <p:nvPr/>
              </p:nvSpPr>
              <p:spPr bwMode="auto">
                <a:xfrm>
                  <a:off x="4230" y="1116"/>
                  <a:ext cx="23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 sz="1000"/>
                </a:p>
              </p:txBody>
            </p:sp>
            <p:sp>
              <p:nvSpPr>
                <p:cNvPr id="196" name="Line 50"/>
                <p:cNvSpPr>
                  <a:spLocks noChangeShapeType="1"/>
                </p:cNvSpPr>
                <p:nvPr/>
              </p:nvSpPr>
              <p:spPr bwMode="auto">
                <a:xfrm>
                  <a:off x="4228" y="1231"/>
                  <a:ext cx="23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 sz="1000"/>
                </a:p>
              </p:txBody>
            </p:sp>
          </p:grpSp>
          <p:sp>
            <p:nvSpPr>
              <p:cNvPr id="180" name="Freeform 51"/>
              <p:cNvSpPr>
                <a:spLocks/>
              </p:cNvSpPr>
              <p:nvPr/>
            </p:nvSpPr>
            <p:spPr bwMode="auto">
              <a:xfrm flipH="1">
                <a:off x="4693" y="3114"/>
                <a:ext cx="369" cy="172"/>
              </a:xfrm>
              <a:custGeom>
                <a:avLst/>
                <a:gdLst>
                  <a:gd name="T0" fmla="*/ 0 w 618"/>
                  <a:gd name="T1" fmla="*/ 0 h 232"/>
                  <a:gd name="T2" fmla="*/ 1 w 618"/>
                  <a:gd name="T3" fmla="*/ 1 h 232"/>
                  <a:gd name="T4" fmla="*/ 1 w 618"/>
                  <a:gd name="T5" fmla="*/ 1 h 232"/>
                  <a:gd name="T6" fmla="*/ 1 w 618"/>
                  <a:gd name="T7" fmla="*/ 1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81" name="Freeform 52"/>
              <p:cNvSpPr>
                <a:spLocks/>
              </p:cNvSpPr>
              <p:nvPr/>
            </p:nvSpPr>
            <p:spPr bwMode="auto">
              <a:xfrm>
                <a:off x="4253" y="2833"/>
                <a:ext cx="333" cy="454"/>
              </a:xfrm>
              <a:custGeom>
                <a:avLst/>
                <a:gdLst>
                  <a:gd name="T0" fmla="*/ 0 w 618"/>
                  <a:gd name="T1" fmla="*/ 0 h 232"/>
                  <a:gd name="T2" fmla="*/ 1 w 618"/>
                  <a:gd name="T3" fmla="*/ 55129503 h 232"/>
                  <a:gd name="T4" fmla="*/ 1 w 618"/>
                  <a:gd name="T5" fmla="*/ 55129503 h 232"/>
                  <a:gd name="T6" fmla="*/ 1 w 618"/>
                  <a:gd name="T7" fmla="*/ 157278271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82" name="Line 53"/>
              <p:cNvSpPr>
                <a:spLocks noChangeShapeType="1"/>
              </p:cNvSpPr>
              <p:nvPr/>
            </p:nvSpPr>
            <p:spPr bwMode="auto">
              <a:xfrm>
                <a:off x="3925" y="3575"/>
                <a:ext cx="6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83" name="Freeform 54"/>
              <p:cNvSpPr>
                <a:spLocks/>
              </p:cNvSpPr>
              <p:nvPr/>
            </p:nvSpPr>
            <p:spPr bwMode="auto">
              <a:xfrm flipH="1">
                <a:off x="4403" y="3402"/>
                <a:ext cx="235" cy="172"/>
              </a:xfrm>
              <a:custGeom>
                <a:avLst/>
                <a:gdLst>
                  <a:gd name="T0" fmla="*/ 0 w 618"/>
                  <a:gd name="T1" fmla="*/ 0 h 232"/>
                  <a:gd name="T2" fmla="*/ 0 w 618"/>
                  <a:gd name="T3" fmla="*/ 1 h 232"/>
                  <a:gd name="T4" fmla="*/ 0 w 618"/>
                  <a:gd name="T5" fmla="*/ 1 h 232"/>
                  <a:gd name="T6" fmla="*/ 0 w 618"/>
                  <a:gd name="T7" fmla="*/ 1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84" name="Freeform 55"/>
              <p:cNvSpPr>
                <a:spLocks/>
              </p:cNvSpPr>
              <p:nvPr/>
            </p:nvSpPr>
            <p:spPr bwMode="auto">
              <a:xfrm>
                <a:off x="3468" y="3112"/>
                <a:ext cx="610" cy="463"/>
              </a:xfrm>
              <a:custGeom>
                <a:avLst/>
                <a:gdLst>
                  <a:gd name="T0" fmla="*/ 0 w 618"/>
                  <a:gd name="T1" fmla="*/ 0 h 232"/>
                  <a:gd name="T2" fmla="*/ 1 w 618"/>
                  <a:gd name="T3" fmla="*/ 81470448 h 232"/>
                  <a:gd name="T4" fmla="*/ 477 w 618"/>
                  <a:gd name="T5" fmla="*/ 81470448 h 232"/>
                  <a:gd name="T6" fmla="*/ 476 w 618"/>
                  <a:gd name="T7" fmla="*/ 232980070 h 2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8"/>
                  <a:gd name="T13" fmla="*/ 0 h 232"/>
                  <a:gd name="T14" fmla="*/ 618 w 618"/>
                  <a:gd name="T15" fmla="*/ 232 h 2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8" h="232">
                    <a:moveTo>
                      <a:pt x="0" y="0"/>
                    </a:moveTo>
                    <a:lnTo>
                      <a:pt x="1" y="81"/>
                    </a:lnTo>
                    <a:lnTo>
                      <a:pt x="618" y="81"/>
                    </a:lnTo>
                    <a:lnTo>
                      <a:pt x="617" y="23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85" name="Text Box 56"/>
              <p:cNvSpPr txBox="1">
                <a:spLocks noChangeArrowheads="1"/>
              </p:cNvSpPr>
              <p:nvPr/>
            </p:nvSpPr>
            <p:spPr bwMode="auto">
              <a:xfrm>
                <a:off x="3625" y="3561"/>
                <a:ext cx="1254" cy="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700">
                    <a:latin typeface="Arial Narrow" pitchFamily="34" charset="0"/>
                  </a:rPr>
                  <a:t>CarOnLine response</a:t>
                </a:r>
                <a:endParaRPr lang="fr-FR" sz="700">
                  <a:latin typeface="Arial Narrow" pitchFamily="34" charset="0"/>
                </a:endParaRPr>
              </a:p>
            </p:txBody>
          </p:sp>
          <p:sp>
            <p:nvSpPr>
              <p:cNvPr id="186" name="Text Box 57"/>
              <p:cNvSpPr txBox="1">
                <a:spLocks noChangeArrowheads="1"/>
              </p:cNvSpPr>
              <p:nvPr/>
            </p:nvSpPr>
            <p:spPr bwMode="auto">
              <a:xfrm>
                <a:off x="4333" y="1763"/>
                <a:ext cx="205" cy="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000" b="1">
                    <a:solidFill>
                      <a:srgbClr val="0000FF"/>
                    </a:solidFill>
                    <a:latin typeface="Arial Narrow" pitchFamily="34" charset="0"/>
                  </a:rPr>
                  <a:t>p</a:t>
                </a:r>
                <a:endParaRPr lang="fr-FR" sz="1000" b="1">
                  <a:solidFill>
                    <a:srgbClr val="0000FF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87" name="Text Box 58"/>
              <p:cNvSpPr txBox="1">
                <a:spLocks noChangeArrowheads="1"/>
              </p:cNvSpPr>
              <p:nvPr/>
            </p:nvSpPr>
            <p:spPr bwMode="auto">
              <a:xfrm>
                <a:off x="3547" y="2983"/>
                <a:ext cx="205" cy="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000" b="1">
                    <a:solidFill>
                      <a:srgbClr val="0000FF"/>
                    </a:solidFill>
                    <a:latin typeface="Arial Narrow" pitchFamily="34" charset="0"/>
                  </a:rPr>
                  <a:t>c</a:t>
                </a:r>
                <a:endParaRPr lang="fr-FR" sz="1000" b="1">
                  <a:solidFill>
                    <a:srgbClr val="0000FF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88" name="Text Box 59"/>
              <p:cNvSpPr txBox="1">
                <a:spLocks noChangeArrowheads="1"/>
              </p:cNvSpPr>
              <p:nvPr/>
            </p:nvSpPr>
            <p:spPr bwMode="auto">
              <a:xfrm>
                <a:off x="4723" y="3275"/>
                <a:ext cx="205" cy="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000" b="1">
                    <a:solidFill>
                      <a:srgbClr val="0000FF"/>
                    </a:solidFill>
                    <a:latin typeface="Arial Narrow" pitchFamily="34" charset="0"/>
                  </a:rPr>
                  <a:t>i</a:t>
                </a:r>
                <a:endParaRPr lang="fr-FR" sz="1000" b="1">
                  <a:solidFill>
                    <a:srgbClr val="0000FF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89" name="Line 60"/>
              <p:cNvSpPr>
                <a:spLocks noChangeShapeType="1"/>
              </p:cNvSpPr>
              <p:nvPr/>
            </p:nvSpPr>
            <p:spPr bwMode="auto">
              <a:xfrm>
                <a:off x="4249" y="3353"/>
                <a:ext cx="0" cy="2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 sz="1000"/>
              </a:p>
            </p:txBody>
          </p:sp>
          <p:sp>
            <p:nvSpPr>
              <p:cNvPr id="190" name="Text Box 61"/>
              <p:cNvSpPr txBox="1">
                <a:spLocks noChangeArrowheads="1"/>
              </p:cNvSpPr>
              <p:nvPr/>
            </p:nvSpPr>
            <p:spPr bwMode="auto">
              <a:xfrm>
                <a:off x="4209" y="3228"/>
                <a:ext cx="205" cy="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000" b="1">
                    <a:solidFill>
                      <a:srgbClr val="0000FF"/>
                    </a:solidFill>
                    <a:latin typeface="Arial Narrow" pitchFamily="34" charset="0"/>
                  </a:rPr>
                  <a:t>p</a:t>
                </a:r>
                <a:endParaRPr lang="fr-FR" sz="1000" b="1">
                  <a:solidFill>
                    <a:srgbClr val="0000FF"/>
                  </a:solidFill>
                  <a:latin typeface="Arial Narrow" pitchFamily="34" charset="0"/>
                </a:endParaRPr>
              </a:p>
            </p:txBody>
          </p:sp>
          <p:grpSp>
            <p:nvGrpSpPr>
              <p:cNvPr id="191" name="Group 62"/>
              <p:cNvGrpSpPr>
                <a:grpSpLocks/>
              </p:cNvGrpSpPr>
              <p:nvPr/>
            </p:nvGrpSpPr>
            <p:grpSpPr bwMode="auto">
              <a:xfrm>
                <a:off x="3549" y="1614"/>
                <a:ext cx="1386" cy="205"/>
                <a:chOff x="3549" y="1614"/>
                <a:chExt cx="1386" cy="205"/>
              </a:xfrm>
            </p:grpSpPr>
            <p:sp>
              <p:nvSpPr>
                <p:cNvPr id="192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4329" y="1614"/>
                  <a:ext cx="606" cy="2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800">
                      <a:latin typeface="Arial Narrow" pitchFamily="34" charset="0"/>
                    </a:rPr>
                    <a:t>Timeout</a:t>
                  </a:r>
                  <a:endParaRPr lang="fr-FR" sz="800">
                    <a:latin typeface="Arial Narrow" pitchFamily="34" charset="0"/>
                  </a:endParaRPr>
                </a:p>
              </p:txBody>
            </p:sp>
            <p:sp>
              <p:nvSpPr>
                <p:cNvPr id="193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3549" y="1614"/>
                  <a:ext cx="606" cy="2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r">
                    <a:spcBef>
                      <a:spcPct val="50000"/>
                    </a:spcBef>
                  </a:pPr>
                  <a:r>
                    <a:rPr lang="en-US" sz="800">
                      <a:latin typeface="Arial Narrow" pitchFamily="34" charset="0"/>
                    </a:rPr>
                    <a:t>Timeout</a:t>
                  </a:r>
                  <a:endParaRPr lang="fr-FR" sz="800">
                    <a:latin typeface="Arial Narrow" pitchFamily="34" charset="0"/>
                  </a:endParaRPr>
                </a:p>
              </p:txBody>
            </p:sp>
          </p:grpSp>
        </p:grpSp>
        <p:grpSp>
          <p:nvGrpSpPr>
            <p:cNvPr id="148" name="Groupe 147"/>
            <p:cNvGrpSpPr/>
            <p:nvPr/>
          </p:nvGrpSpPr>
          <p:grpSpPr>
            <a:xfrm>
              <a:off x="5461378" y="4103465"/>
              <a:ext cx="3014759" cy="2249204"/>
              <a:chOff x="5461378" y="4103465"/>
              <a:chExt cx="3014759" cy="2249204"/>
            </a:xfrm>
          </p:grpSpPr>
          <p:pic>
            <p:nvPicPr>
              <p:cNvPr id="149" name="Picture 3" descr="stockquotedata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61378" y="4103465"/>
                <a:ext cx="3014759" cy="2249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0" name="Line 4"/>
              <p:cNvSpPr>
                <a:spLocks noChangeShapeType="1"/>
              </p:cNvSpPr>
              <p:nvPr/>
            </p:nvSpPr>
            <p:spPr bwMode="auto">
              <a:xfrm>
                <a:off x="6449283" y="4163431"/>
                <a:ext cx="0" cy="1886363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 sz="1100"/>
              </a:p>
            </p:txBody>
          </p:sp>
          <p:sp>
            <p:nvSpPr>
              <p:cNvPr id="151" name="Text Box 5"/>
              <p:cNvSpPr txBox="1">
                <a:spLocks noChangeArrowheads="1"/>
              </p:cNvSpPr>
              <p:nvPr/>
            </p:nvSpPr>
            <p:spPr bwMode="auto">
              <a:xfrm>
                <a:off x="6515215" y="4248805"/>
                <a:ext cx="1326068" cy="1192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100" dirty="0">
                    <a:solidFill>
                      <a:srgbClr val="F63D17"/>
                    </a:solidFill>
                    <a:latin typeface="Arial Narrow" pitchFamily="34" charset="0"/>
                  </a:rPr>
                  <a:t>why not a soft bound like this, covering 95% of the cases?</a:t>
                </a:r>
              </a:p>
              <a:p>
                <a:pPr>
                  <a:spcBef>
                    <a:spcPct val="50000"/>
                  </a:spcBef>
                  <a:defRPr/>
                </a:pPr>
                <a:r>
                  <a:rPr lang="en-US" sz="1100" b="1" dirty="0">
                    <a:latin typeface="Arial Narrow" pitchFamily="34" charset="0"/>
                  </a:rPr>
                  <a:t>unfortunately, such contracts do not compose</a:t>
                </a:r>
                <a:endParaRPr lang="fr-FR" sz="1100" b="1" dirty="0">
                  <a:latin typeface="Arial Narrow" pitchFamily="34" charset="0"/>
                </a:endParaRPr>
              </a:p>
            </p:txBody>
          </p:sp>
          <p:sp>
            <p:nvSpPr>
              <p:cNvPr id="152" name="Text Box 65"/>
              <p:cNvSpPr txBox="1">
                <a:spLocks noChangeArrowheads="1"/>
              </p:cNvSpPr>
              <p:nvPr/>
            </p:nvSpPr>
            <p:spPr bwMode="auto">
              <a:xfrm>
                <a:off x="6513088" y="5467419"/>
                <a:ext cx="1497277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100" b="1" dirty="0">
                    <a:latin typeface="Arial Narrow" pitchFamily="34" charset="0"/>
                  </a:rPr>
                  <a:t>Idea: a contract is a probability distribution</a:t>
                </a:r>
                <a:endParaRPr lang="fr-FR" sz="1100" b="1" dirty="0">
                  <a:latin typeface="Arial Narrow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6546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 Web services and </a:t>
            </a:r>
            <a:r>
              <a:rPr lang="en-US" dirty="0" err="1" smtClean="0"/>
              <a:t>QoS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Document based workflows</a:t>
            </a:r>
          </a:p>
          <a:p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23593" cy="395128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In c</a:t>
            </a:r>
            <a:r>
              <a:rPr lang="en-US" sz="1800" dirty="0" smtClean="0">
                <a:solidFill>
                  <a:schemeClr val="tx1"/>
                </a:solidFill>
              </a:rPr>
              <a:t>omplex </a:t>
            </a:r>
            <a:r>
              <a:rPr lang="en-US" sz="1800" dirty="0">
                <a:solidFill>
                  <a:schemeClr val="tx1"/>
                </a:solidFill>
              </a:rPr>
              <a:t>business processes: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</a:rPr>
              <a:t>Workflows &amp; Data </a:t>
            </a:r>
            <a:r>
              <a:rPr lang="en-US" sz="1400" dirty="0" smtClean="0">
                <a:solidFill>
                  <a:schemeClr val="tx1"/>
                </a:solidFill>
              </a:rPr>
              <a:t>seen as equal </a:t>
            </a:r>
            <a:r>
              <a:rPr lang="en-US" sz="1400" dirty="0">
                <a:solidFill>
                  <a:schemeClr val="tx1"/>
                </a:solidFill>
              </a:rPr>
              <a:t>citizens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</a:rPr>
              <a:t>Workflows </a:t>
            </a:r>
            <a:r>
              <a:rPr lang="en-US" sz="1400" dirty="0" smtClean="0">
                <a:solidFill>
                  <a:schemeClr val="tx1"/>
                </a:solidFill>
              </a:rPr>
              <a:t>can be guarded </a:t>
            </a:r>
            <a:r>
              <a:rPr lang="en-US" sz="1400" dirty="0">
                <a:solidFill>
                  <a:schemeClr val="tx1"/>
                </a:solidFill>
              </a:rPr>
              <a:t>by document patterns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</a:rPr>
              <a:t>Workflows </a:t>
            </a:r>
            <a:r>
              <a:rPr lang="en-US" sz="1400" dirty="0" smtClean="0">
                <a:solidFill>
                  <a:schemeClr val="tx1"/>
                </a:solidFill>
              </a:rPr>
              <a:t>can update </a:t>
            </a:r>
            <a:r>
              <a:rPr lang="en-US" sz="1400" dirty="0">
                <a:solidFill>
                  <a:schemeClr val="tx1"/>
                </a:solidFill>
              </a:rPr>
              <a:t>documents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</a:rPr>
              <a:t>Not possible today: </a:t>
            </a:r>
            <a:r>
              <a:rPr lang="en-US" sz="1800" dirty="0">
                <a:solidFill>
                  <a:schemeClr val="tx1"/>
                </a:solidFill>
              </a:rPr>
              <a:t>workflows </a:t>
            </a:r>
            <a:r>
              <a:rPr lang="en-US" sz="1800" dirty="0" smtClean="0">
                <a:solidFill>
                  <a:schemeClr val="tx1"/>
                </a:solidFill>
              </a:rPr>
              <a:t>and DB are </a:t>
            </a:r>
            <a:r>
              <a:rPr lang="en-US" sz="1800" dirty="0">
                <a:solidFill>
                  <a:schemeClr val="tx1"/>
                </a:solidFill>
              </a:rPr>
              <a:t>separate </a:t>
            </a:r>
            <a:r>
              <a:rPr lang="en-US" sz="1800" dirty="0">
                <a:solidFill>
                  <a:schemeClr val="tx1"/>
                </a:solidFill>
              </a:rPr>
              <a:t>technologies</a:t>
            </a:r>
            <a:endParaRPr lang="fr-FR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Our objectives</a:t>
            </a:r>
            <a:endParaRPr lang="en-US" sz="180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Handling Workflow &amp; Data jointly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A formal framework for Web-scale distributed  service computing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Service Interfaces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</p:spTree>
    <p:extLst>
      <p:ext uri="{BB962C8B-B14F-4D97-AF65-F5344CB8AC3E}">
        <p14:creationId xmlns:p14="http://schemas.microsoft.com/office/powerpoint/2010/main" val="179851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 Web services and </a:t>
            </a:r>
            <a:r>
              <a:rPr lang="en-US" dirty="0" err="1" smtClean="0"/>
              <a:t>QoS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Document based workflows</a:t>
            </a:r>
          </a:p>
          <a:p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23593" cy="395128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</a:rPr>
              <a:t>In complex business processes: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</a:rPr>
              <a:t>Workflows &amp; Data seen as equal citizens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</a:rPr>
              <a:t>Workflows can be guarded by document patterns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</a:rPr>
              <a:t>Workflows can update documents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</a:rPr>
              <a:t>Not possible today: workflows and DB are separate technologies</a:t>
            </a:r>
            <a:endParaRPr lang="fr-FR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</a:rPr>
              <a:t>Our objectives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Handling Workflow &amp; Data jointly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A formal framework for Web-scale distributed  service computing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Service Interfaces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"/>
          </p:nvPr>
        </p:nvSpPr>
        <p:spPr>
          <a:xfrm>
            <a:off x="4179035" y="1839594"/>
            <a:ext cx="4492525" cy="421081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/>
              <a:t>O</a:t>
            </a:r>
            <a:r>
              <a:rPr lang="en-US" sz="1800" dirty="0" smtClean="0"/>
              <a:t>n top of Active </a:t>
            </a:r>
            <a:r>
              <a:rPr lang="en-US" sz="1800" dirty="0"/>
              <a:t>XML documents </a:t>
            </a:r>
            <a:r>
              <a:rPr lang="en-US" sz="1800" dirty="0" smtClean="0"/>
              <a:t>[</a:t>
            </a:r>
            <a:r>
              <a:rPr lang="en-US" sz="1800" dirty="0" err="1" smtClean="0"/>
              <a:t>Abiteboul</a:t>
            </a:r>
            <a:r>
              <a:rPr lang="en-US" sz="1800" dirty="0"/>
              <a:t>]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buNone/>
            </a:pPr>
            <a:endParaRPr lang="en-US" sz="11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A framework for Distributed Document Based Workflows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Verification of reachability properties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Platform under development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886" y="2261818"/>
            <a:ext cx="4418242" cy="202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03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Publications 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See the written document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>
                <a:solidFill>
                  <a:schemeClr val="bg1"/>
                </a:solidFill>
              </a:rPr>
              <a:t>Albert Benveniste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>
                <a:solidFill>
                  <a:schemeClr val="bg1"/>
                </a:solidFill>
              </a:rPr>
              <a:t>21 March 2012</a:t>
            </a:r>
          </a:p>
        </p:txBody>
      </p:sp>
      <p:pic>
        <p:nvPicPr>
          <p:cNvPr id="275465" name="Picture 9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-2514600" y="-161925"/>
            <a:ext cx="1943100" cy="219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/>
              <a:t>Pour insérer ou remplacer le visuel de fond sur la page titre :</a:t>
            </a:r>
          </a:p>
          <a:p>
            <a:pPr>
              <a:spcBef>
                <a:spcPct val="50000"/>
              </a:spcBef>
            </a:pPr>
            <a:r>
              <a:rPr lang="fr-FR" sz="1200"/>
              <a:t>Supprimer l’image ou la zone visuelle existante, puis faire :</a:t>
            </a:r>
          </a:p>
          <a:p>
            <a:pPr>
              <a:spcBef>
                <a:spcPct val="50000"/>
              </a:spcBef>
            </a:pPr>
            <a:r>
              <a:rPr lang="fr-FR" sz="1200"/>
              <a:t>Insertion / Image / à partir du fichier</a:t>
            </a:r>
          </a:p>
          <a:p>
            <a:pPr>
              <a:spcBef>
                <a:spcPct val="50000"/>
              </a:spcBef>
            </a:pPr>
            <a:r>
              <a:rPr lang="fr-FR" sz="1200"/>
              <a:t>Puis disposer cette image en arrière plan</a:t>
            </a:r>
          </a:p>
        </p:txBody>
      </p:sp>
    </p:spTree>
    <p:extLst>
      <p:ext uri="{BB962C8B-B14F-4D97-AF65-F5344CB8AC3E}">
        <p14:creationId xmlns:p14="http://schemas.microsoft.com/office/powerpoint/2010/main" val="139126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Overall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Objectives and </a:t>
            </a:r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Topics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>
                <a:solidFill>
                  <a:schemeClr val="bg1"/>
                </a:solidFill>
              </a:rPr>
              <a:t>Albert Benveniste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>
                <a:solidFill>
                  <a:schemeClr val="bg1"/>
                </a:solidFill>
              </a:rPr>
              <a:t>21 March 2012</a:t>
            </a:r>
          </a:p>
        </p:txBody>
      </p:sp>
      <p:pic>
        <p:nvPicPr>
          <p:cNvPr id="275465" name="Picture 9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-2514600" y="-161925"/>
            <a:ext cx="1943100" cy="219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/>
              <a:t>Pour insérer ou remplacer le visuel de fond sur la page titre :</a:t>
            </a:r>
          </a:p>
          <a:p>
            <a:pPr>
              <a:spcBef>
                <a:spcPct val="50000"/>
              </a:spcBef>
            </a:pPr>
            <a:r>
              <a:rPr lang="fr-FR" sz="1200"/>
              <a:t>Supprimer l’image ou la zone visuelle existante, puis faire :</a:t>
            </a:r>
          </a:p>
          <a:p>
            <a:pPr>
              <a:spcBef>
                <a:spcPct val="50000"/>
              </a:spcBef>
            </a:pPr>
            <a:r>
              <a:rPr lang="fr-FR" sz="1200"/>
              <a:t>Insertion / Image / à partir du fichier</a:t>
            </a:r>
          </a:p>
          <a:p>
            <a:pPr>
              <a:spcBef>
                <a:spcPct val="50000"/>
              </a:spcBef>
            </a:pPr>
            <a:r>
              <a:rPr lang="fr-FR" sz="1200"/>
              <a:t>Puis disposer cette image en arrière plan</a:t>
            </a:r>
          </a:p>
        </p:txBody>
      </p:sp>
    </p:spTree>
    <p:extLst>
      <p:ext uri="{BB962C8B-B14F-4D97-AF65-F5344CB8AC3E}">
        <p14:creationId xmlns:p14="http://schemas.microsoft.com/office/powerpoint/2010/main" val="3227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Industrial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ties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transfers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impact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>
                <a:solidFill>
                  <a:schemeClr val="bg1"/>
                </a:solidFill>
              </a:rPr>
              <a:t>Albert Benveniste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>
                <a:solidFill>
                  <a:schemeClr val="bg1"/>
                </a:solidFill>
              </a:rPr>
              <a:t>21 March 2012</a:t>
            </a:r>
          </a:p>
        </p:txBody>
      </p:sp>
      <p:pic>
        <p:nvPicPr>
          <p:cNvPr id="275465" name="Picture 9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-2514600" y="-161925"/>
            <a:ext cx="1943100" cy="219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/>
              <a:t>Pour insérer ou remplacer le visuel de fond sur la page titre :</a:t>
            </a:r>
          </a:p>
          <a:p>
            <a:pPr>
              <a:spcBef>
                <a:spcPct val="50000"/>
              </a:spcBef>
            </a:pPr>
            <a:r>
              <a:rPr lang="fr-FR" sz="1200"/>
              <a:t>Supprimer l’image ou la zone visuelle existante, puis faire :</a:t>
            </a:r>
          </a:p>
          <a:p>
            <a:pPr>
              <a:spcBef>
                <a:spcPct val="50000"/>
              </a:spcBef>
            </a:pPr>
            <a:r>
              <a:rPr lang="fr-FR" sz="1200"/>
              <a:t>Insertion / Image / à partir du fichier</a:t>
            </a:r>
          </a:p>
          <a:p>
            <a:pPr>
              <a:spcBef>
                <a:spcPct val="50000"/>
              </a:spcBef>
            </a:pPr>
            <a:r>
              <a:rPr lang="fr-FR" sz="1200"/>
              <a:t>Puis disposer cette image en arrière plan</a:t>
            </a:r>
          </a:p>
        </p:txBody>
      </p:sp>
    </p:spTree>
    <p:extLst>
      <p:ext uri="{BB962C8B-B14F-4D97-AF65-F5344CB8AC3E}">
        <p14:creationId xmlns:p14="http://schemas.microsoft.com/office/powerpoint/2010/main" val="196536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317396" y="3049264"/>
            <a:ext cx="8480242" cy="1348924"/>
            <a:chOff x="4738254" y="3049264"/>
            <a:chExt cx="4059383" cy="1348924"/>
          </a:xfrm>
        </p:grpSpPr>
        <p:sp>
          <p:nvSpPr>
            <p:cNvPr id="22" name="Rectangle 21"/>
            <p:cNvSpPr/>
            <p:nvPr/>
          </p:nvSpPr>
          <p:spPr>
            <a:xfrm>
              <a:off x="4738255" y="3845271"/>
              <a:ext cx="4059382" cy="5529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738255" y="3049264"/>
              <a:ext cx="4059382" cy="47231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738254" y="3561880"/>
              <a:ext cx="4050565" cy="25693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Industrial ties, transfers &amp; </a:t>
            </a:r>
            <a:r>
              <a:rPr lang="en-US" dirty="0" smtClean="0"/>
              <a:t>impact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215376" y="1535113"/>
            <a:ext cx="4040188" cy="639762"/>
          </a:xfrm>
        </p:spPr>
        <p:txBody>
          <a:bodyPr/>
          <a:lstStyle/>
          <a:p>
            <a:pPr algn="r"/>
            <a:r>
              <a:rPr lang="en-US" dirty="0" smtClean="0"/>
              <a:t>Topic  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215376" y="2174875"/>
            <a:ext cx="4040188" cy="3951288"/>
          </a:xfrm>
        </p:spPr>
        <p:txBody>
          <a:bodyPr/>
          <a:lstStyle/>
          <a:p>
            <a:pPr algn="r"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</a:pPr>
            <a:r>
              <a:rPr lang="en-US" sz="1800" b="1" dirty="0">
                <a:solidFill>
                  <a:schemeClr val="tx1"/>
                </a:solidFill>
              </a:rPr>
              <a:t>Distributed algorithms for the autonomic </a:t>
            </a:r>
            <a:r>
              <a:rPr lang="en-US" sz="1800" b="1" dirty="0" smtClean="0">
                <a:solidFill>
                  <a:schemeClr val="tx1"/>
                </a:solidFill>
              </a:rPr>
              <a:t>management</a:t>
            </a:r>
            <a:endParaRPr lang="en-US" sz="1800" b="1" dirty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</a:rPr>
              <a:t>Autonomic </a:t>
            </a:r>
            <a:r>
              <a:rPr lang="en-US" sz="1400" dirty="0">
                <a:solidFill>
                  <a:schemeClr val="tx1"/>
                </a:solidFill>
              </a:rPr>
              <a:t>Wavelength Power Tuning in a Photonic Network</a:t>
            </a:r>
          </a:p>
          <a:p>
            <a:pPr lvl="1" algn="r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</a:rPr>
              <a:t>Autonomic </a:t>
            </a:r>
            <a:r>
              <a:rPr lang="en-US" sz="1400" dirty="0">
                <a:solidFill>
                  <a:schemeClr val="tx1"/>
                </a:solidFill>
              </a:rPr>
              <a:t>graceful shutdown and restart</a:t>
            </a:r>
          </a:p>
          <a:p>
            <a:pPr lvl="1" algn="r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</a:rPr>
              <a:t>Joint </a:t>
            </a:r>
            <a:r>
              <a:rPr lang="en-US" sz="1400" dirty="0">
                <a:solidFill>
                  <a:schemeClr val="tx1"/>
                </a:solidFill>
              </a:rPr>
              <a:t>network and service active diagnosis in </a:t>
            </a:r>
            <a:r>
              <a:rPr lang="en-US" sz="1400" dirty="0" smtClean="0">
                <a:solidFill>
                  <a:schemeClr val="tx1"/>
                </a:solidFill>
              </a:rPr>
              <a:t>IMS</a:t>
            </a:r>
          </a:p>
          <a:p>
            <a:pPr lvl="1" algn="r">
              <a:lnSpc>
                <a:spcPct val="100000"/>
              </a:lnSpc>
              <a:spcBef>
                <a:spcPts val="0"/>
              </a:spcBef>
            </a:pPr>
            <a:endParaRPr lang="en-US" sz="1400" dirty="0" smtClean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endParaRPr lang="en-US" sz="1800" b="1" dirty="0" smtClean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en-US" sz="1800" b="1" dirty="0" smtClean="0">
                <a:solidFill>
                  <a:schemeClr val="tx1"/>
                </a:solidFill>
              </a:rPr>
              <a:t>Composite </a:t>
            </a:r>
            <a:r>
              <a:rPr lang="en-US" sz="1800" b="1" dirty="0">
                <a:solidFill>
                  <a:schemeClr val="tx1"/>
                </a:solidFill>
              </a:rPr>
              <a:t>Web services, document based workflows, and </a:t>
            </a:r>
            <a:r>
              <a:rPr lang="en-US" sz="1800" b="1" dirty="0" err="1" smtClean="0">
                <a:solidFill>
                  <a:schemeClr val="tx1"/>
                </a:solidFill>
              </a:rPr>
              <a:t>QoS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marL="0" lvl="1" algn="r">
              <a:lnSpc>
                <a:spcPct val="100000"/>
              </a:lnSpc>
              <a:spcBef>
                <a:spcPts val="600"/>
              </a:spcBef>
              <a:buClrTx/>
            </a:pPr>
            <a:r>
              <a:rPr lang="en-US" sz="1400" dirty="0">
                <a:solidFill>
                  <a:schemeClr val="tx1"/>
                </a:solidFill>
              </a:rPr>
              <a:t>Still we think the topic is important</a:t>
            </a:r>
            <a:endParaRPr lang="fr-FR" sz="1400" dirty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>
          <a:xfrm>
            <a:off x="4803722" y="1535113"/>
            <a:ext cx="4041775" cy="639762"/>
          </a:xfrm>
        </p:spPr>
        <p:txBody>
          <a:bodyPr/>
          <a:lstStyle/>
          <a:p>
            <a:r>
              <a:rPr lang="en-US" dirty="0" smtClean="0"/>
              <a:t>Impact  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4"/>
          </p:nvPr>
        </p:nvSpPr>
        <p:spPr>
          <a:xfrm>
            <a:off x="4803722" y="2174875"/>
            <a:ext cx="4041775" cy="3951288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ALU-</a:t>
            </a:r>
            <a:r>
              <a:rPr lang="en-US" sz="1800" b="1" dirty="0" err="1" smtClean="0">
                <a:solidFill>
                  <a:schemeClr val="tx1"/>
                </a:solidFill>
              </a:rPr>
              <a:t>BellLabs</a:t>
            </a:r>
            <a:r>
              <a:rPr lang="en-US" sz="1800" b="1" dirty="0" smtClean="0">
                <a:solidFill>
                  <a:schemeClr val="tx1"/>
                </a:solidFill>
              </a:rPr>
              <a:t> Common Lab / </a:t>
            </a:r>
            <a:r>
              <a:rPr lang="en-US" sz="1800" b="1" dirty="0" err="1" smtClean="0">
                <a:solidFill>
                  <a:schemeClr val="tx1"/>
                </a:solidFill>
              </a:rPr>
              <a:t>HiMa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EU IP-</a:t>
            </a:r>
            <a:r>
              <a:rPr lang="en-US" sz="1800" b="1" dirty="0" err="1" smtClean="0">
                <a:solidFill>
                  <a:schemeClr val="tx1"/>
                </a:solidFill>
              </a:rPr>
              <a:t>Univerself</a:t>
            </a:r>
            <a:r>
              <a:rPr lang="en-US" sz="1800" b="1" dirty="0" smtClean="0">
                <a:solidFill>
                  <a:schemeClr val="tx1"/>
                </a:solidFill>
              </a:rPr>
              <a:t> (ALU, Orange)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</a:rPr>
              <a:t>2 ALU(</a:t>
            </a:r>
            <a:r>
              <a:rPr lang="en-US" sz="1400" dirty="0" err="1" smtClean="0">
                <a:solidFill>
                  <a:schemeClr val="tx1"/>
                </a:solidFill>
              </a:rPr>
              <a:t>Inria</a:t>
            </a:r>
            <a:r>
              <a:rPr lang="en-US" sz="1400" dirty="0" smtClean="0">
                <a:solidFill>
                  <a:schemeClr val="tx1"/>
                </a:solidFill>
              </a:rPr>
              <a:t>) patents; detailed exploration of business opportunity by BD, now stalled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</a:rPr>
              <a:t>1 ALU(</a:t>
            </a:r>
            <a:r>
              <a:rPr lang="en-US" sz="1400" dirty="0" err="1" smtClean="0">
                <a:solidFill>
                  <a:schemeClr val="tx1"/>
                </a:solidFill>
              </a:rPr>
              <a:t>Inria</a:t>
            </a:r>
            <a:r>
              <a:rPr lang="en-US" sz="1400" dirty="0" smtClean="0">
                <a:solidFill>
                  <a:schemeClr val="tx1"/>
                </a:solidFill>
              </a:rPr>
              <a:t>) patent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</a:rPr>
              <a:t>Under study mainly with Orange </a:t>
            </a:r>
            <a:r>
              <a:rPr lang="en-US" sz="1400" dirty="0" smtClean="0">
                <a:solidFill>
                  <a:schemeClr val="tx1"/>
                </a:solidFill>
              </a:rPr>
              <a:t>Labs                          self-modeling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US" sz="1800" b="1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800" b="1" dirty="0" smtClean="0">
                <a:solidFill>
                  <a:schemeClr val="tx1"/>
                </a:solidFill>
              </a:rPr>
              <a:t>So far industrial contact missing                    (SAP? IBM</a:t>
            </a:r>
            <a:r>
              <a:rPr lang="en-US" sz="1800" b="1" dirty="0" smtClean="0">
                <a:solidFill>
                  <a:schemeClr val="tx1"/>
                </a:solidFill>
              </a:rPr>
              <a:t>?)</a:t>
            </a:r>
            <a:endParaRPr lang="en-US" sz="1800" b="1" dirty="0" smtClean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7832627" y="1866581"/>
            <a:ext cx="1258678" cy="523220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 extrusionH="76200">
            <a:bevelT/>
            <a:extrusionClr>
              <a:srgbClr val="FFFF00"/>
            </a:extrusionClr>
          </a:sp3d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ALU-</a:t>
            </a:r>
            <a:r>
              <a:rPr lang="en-US" sz="1400" dirty="0" err="1" smtClean="0">
                <a:solidFill>
                  <a:srgbClr val="FFFF00"/>
                </a:solidFill>
              </a:rPr>
              <a:t>Inria</a:t>
            </a:r>
            <a:endParaRPr lang="en-US" sz="1400" dirty="0">
              <a:solidFill>
                <a:srgbClr val="FFFF00"/>
              </a:solidFill>
            </a:endParaRPr>
          </a:p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Common Lab</a:t>
            </a:r>
            <a:endParaRPr lang="fr-FR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41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Competition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Cooperation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>
                <a:solidFill>
                  <a:schemeClr val="bg1"/>
                </a:solidFill>
              </a:rPr>
              <a:t>Albert Benveniste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>
                <a:solidFill>
                  <a:schemeClr val="bg1"/>
                </a:solidFill>
              </a:rPr>
              <a:t>21 March 2012</a:t>
            </a:r>
          </a:p>
        </p:txBody>
      </p:sp>
      <p:pic>
        <p:nvPicPr>
          <p:cNvPr id="275465" name="Picture 9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-2514600" y="-161925"/>
            <a:ext cx="1943100" cy="219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/>
              <a:t>Pour insérer ou remplacer le visuel de fond sur la page titre :</a:t>
            </a:r>
          </a:p>
          <a:p>
            <a:pPr>
              <a:spcBef>
                <a:spcPct val="50000"/>
              </a:spcBef>
            </a:pPr>
            <a:r>
              <a:rPr lang="fr-FR" sz="1200"/>
              <a:t>Supprimer l’image ou la zone visuelle existante, puis faire :</a:t>
            </a:r>
          </a:p>
          <a:p>
            <a:pPr>
              <a:spcBef>
                <a:spcPct val="50000"/>
              </a:spcBef>
            </a:pPr>
            <a:r>
              <a:rPr lang="fr-FR" sz="1200"/>
              <a:t>Insertion / Image / à partir du fichier</a:t>
            </a:r>
          </a:p>
          <a:p>
            <a:pPr>
              <a:spcBef>
                <a:spcPct val="50000"/>
              </a:spcBef>
            </a:pPr>
            <a:r>
              <a:rPr lang="fr-FR" sz="1200"/>
              <a:t>Puis disposer cette image en arrière plan</a:t>
            </a:r>
          </a:p>
        </p:txBody>
      </p:sp>
    </p:spTree>
    <p:extLst>
      <p:ext uri="{BB962C8B-B14F-4D97-AF65-F5344CB8AC3E}">
        <p14:creationId xmlns:p14="http://schemas.microsoft.com/office/powerpoint/2010/main" val="383042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 &amp; Cooperation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230490" y="1535113"/>
            <a:ext cx="4040188" cy="639762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rgbClr val="0070C0"/>
                </a:solidFill>
              </a:rPr>
              <a:t>Topic 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230490" y="2174875"/>
            <a:ext cx="4040188" cy="3951288"/>
          </a:xfrm>
        </p:spPr>
        <p:txBody>
          <a:bodyPr/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solidFill>
                <a:srgbClr val="0070C0"/>
              </a:solidFill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</a:rPr>
              <a:t>Fundamentals of distributed observation and supervision of wide area distributed systems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solidFill>
                <a:srgbClr val="0070C0"/>
              </a:solidFill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solidFill>
                <a:srgbClr val="0070C0"/>
              </a:solidFill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70C0"/>
                </a:solidFill>
              </a:rPr>
              <a:t>Distributed </a:t>
            </a:r>
            <a:r>
              <a:rPr lang="en-US" sz="1800" dirty="0">
                <a:solidFill>
                  <a:srgbClr val="0070C0"/>
                </a:solidFill>
              </a:rPr>
              <a:t>algorithms for the autonomic management of network and services</a:t>
            </a:r>
          </a:p>
          <a:p>
            <a:pPr marL="0"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solidFill>
                <a:srgbClr val="0070C0"/>
              </a:solidFill>
            </a:endParaRPr>
          </a:p>
          <a:p>
            <a:pPr marL="0"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solidFill>
                <a:srgbClr val="0070C0"/>
              </a:solidFill>
            </a:endParaRPr>
          </a:p>
          <a:p>
            <a:pPr marL="0"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solidFill>
                <a:srgbClr val="0070C0"/>
              </a:solidFill>
            </a:endParaRPr>
          </a:p>
          <a:p>
            <a:pPr marL="0"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solidFill>
                <a:srgbClr val="0070C0"/>
              </a:solidFill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70C0"/>
                </a:solidFill>
              </a:rPr>
              <a:t>Composite Web services, document based workflows, and </a:t>
            </a:r>
            <a:r>
              <a:rPr lang="en-US" sz="1800" dirty="0" err="1" smtClean="0">
                <a:solidFill>
                  <a:srgbClr val="0070C0"/>
                </a:solidFill>
              </a:rPr>
              <a:t>QoS</a:t>
            </a:r>
            <a:endParaRPr lang="en-US" sz="1800" dirty="0">
              <a:solidFill>
                <a:srgbClr val="0070C0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Community 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42036" cy="395128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Formal methods in computer science…………………………………(AA)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Network &amp; service management 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  <a:r>
              <a:rPr lang="en-US" sz="1800" dirty="0" smtClean="0">
                <a:solidFill>
                  <a:schemeClr val="tx1"/>
                </a:solidFill>
              </a:rPr>
              <a:t>…….(A)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Distributed systems &amp; algorithms in computer science and control ……..(AAA)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chemeClr val="tx1"/>
                </a:solidFill>
              </a:rPr>
              <a:t>Web services ………….………………..(A)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Data bases …..………………………….(C)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Formal methods in…  ………………..(AA)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85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Visibility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>
                <a:solidFill>
                  <a:schemeClr val="bg1"/>
                </a:solidFill>
              </a:rPr>
              <a:t>Albert Benveniste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>
                <a:solidFill>
                  <a:schemeClr val="bg1"/>
                </a:solidFill>
              </a:rPr>
              <a:t>21 March 2012</a:t>
            </a:r>
          </a:p>
        </p:txBody>
      </p:sp>
      <p:pic>
        <p:nvPicPr>
          <p:cNvPr id="275465" name="Picture 9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-2514600" y="-161925"/>
            <a:ext cx="1943100" cy="219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/>
              <a:t>Pour insérer ou remplacer le visuel de fond sur la page titre :</a:t>
            </a:r>
          </a:p>
          <a:p>
            <a:pPr>
              <a:spcBef>
                <a:spcPct val="50000"/>
              </a:spcBef>
            </a:pPr>
            <a:r>
              <a:rPr lang="fr-FR" sz="1200"/>
              <a:t>Supprimer l’image ou la zone visuelle existante, puis faire :</a:t>
            </a:r>
          </a:p>
          <a:p>
            <a:pPr>
              <a:spcBef>
                <a:spcPct val="50000"/>
              </a:spcBef>
            </a:pPr>
            <a:r>
              <a:rPr lang="fr-FR" sz="1200"/>
              <a:t>Insertion / Image / à partir du fichier</a:t>
            </a:r>
          </a:p>
          <a:p>
            <a:pPr>
              <a:spcBef>
                <a:spcPct val="50000"/>
              </a:spcBef>
            </a:pPr>
            <a:r>
              <a:rPr lang="fr-FR" sz="1200"/>
              <a:t>Puis disposer cette image en arrière plan</a:t>
            </a:r>
          </a:p>
        </p:txBody>
      </p:sp>
    </p:spTree>
    <p:extLst>
      <p:ext uri="{BB962C8B-B14F-4D97-AF65-F5344CB8AC3E}">
        <p14:creationId xmlns:p14="http://schemas.microsoft.com/office/powerpoint/2010/main" val="20873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Visibility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 smtClean="0">
                <a:solidFill>
                  <a:schemeClr val="accent1"/>
                </a:solidFill>
              </a:rPr>
              <a:t>A. </a:t>
            </a:r>
            <a:r>
              <a:rPr lang="en-US" sz="1800" dirty="0" err="1" smtClean="0">
                <a:solidFill>
                  <a:schemeClr val="accent1"/>
                </a:solidFill>
              </a:rPr>
              <a:t>Benveniste</a:t>
            </a:r>
            <a:r>
              <a:rPr lang="en-US" sz="1800" dirty="0" smtClean="0">
                <a:solidFill>
                  <a:schemeClr val="accent1"/>
                </a:solidFill>
              </a:rPr>
              <a:t> is </a:t>
            </a:r>
            <a:r>
              <a:rPr lang="en-US" sz="1800" i="1" dirty="0" err="1" smtClean="0">
                <a:solidFill>
                  <a:schemeClr val="accent1"/>
                </a:solidFill>
              </a:rPr>
              <a:t>Directeur</a:t>
            </a:r>
            <a:r>
              <a:rPr lang="en-US" sz="1800" i="1" dirty="0" smtClean="0">
                <a:solidFill>
                  <a:schemeClr val="accent1"/>
                </a:solidFill>
              </a:rPr>
              <a:t> </a:t>
            </a:r>
            <a:r>
              <a:rPr lang="en-US" sz="1800" i="1" dirty="0" err="1" smtClean="0">
                <a:solidFill>
                  <a:schemeClr val="accent1"/>
                </a:solidFill>
              </a:rPr>
              <a:t>Scientifique</a:t>
            </a:r>
            <a:r>
              <a:rPr lang="en-US" sz="1800" dirty="0" smtClean="0">
                <a:solidFill>
                  <a:schemeClr val="accent1"/>
                </a:solidFill>
              </a:rPr>
              <a:t> of </a:t>
            </a:r>
            <a:r>
              <a:rPr lang="en-US" sz="1800" dirty="0" smtClean="0">
                <a:solidFill>
                  <a:schemeClr val="bg2"/>
                </a:solidFill>
              </a:rPr>
              <a:t>ALU-BL / </a:t>
            </a:r>
            <a:r>
              <a:rPr lang="en-US" sz="1800" dirty="0" err="1" smtClean="0">
                <a:solidFill>
                  <a:schemeClr val="bg2"/>
                </a:solidFill>
              </a:rPr>
              <a:t>Inria</a:t>
            </a:r>
            <a:r>
              <a:rPr lang="en-US" sz="1800" dirty="0" smtClean="0">
                <a:solidFill>
                  <a:schemeClr val="bg2"/>
                </a:solidFill>
              </a:rPr>
              <a:t> common lab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 smtClean="0">
                <a:solidFill>
                  <a:schemeClr val="accent1"/>
                </a:solidFill>
              </a:rPr>
              <a:t>A. </a:t>
            </a:r>
            <a:r>
              <a:rPr lang="en-US" sz="1800" dirty="0" err="1" smtClean="0">
                <a:solidFill>
                  <a:schemeClr val="accent1"/>
                </a:solidFill>
              </a:rPr>
              <a:t>Benveniste</a:t>
            </a:r>
            <a:r>
              <a:rPr lang="en-US" sz="1800" dirty="0" smtClean="0">
                <a:solidFill>
                  <a:schemeClr val="accent1"/>
                </a:solidFill>
              </a:rPr>
              <a:t> is </a:t>
            </a:r>
            <a:r>
              <a:rPr lang="en-US" sz="1800" i="1" dirty="0" err="1" smtClean="0">
                <a:solidFill>
                  <a:schemeClr val="accent1"/>
                </a:solidFill>
              </a:rPr>
              <a:t>Directeur</a:t>
            </a:r>
            <a:r>
              <a:rPr lang="en-US" sz="1800" i="1" dirty="0" smtClean="0">
                <a:solidFill>
                  <a:schemeClr val="accent1"/>
                </a:solidFill>
              </a:rPr>
              <a:t> </a:t>
            </a:r>
            <a:r>
              <a:rPr lang="en-US" sz="1800" i="1" dirty="0" err="1" smtClean="0">
                <a:solidFill>
                  <a:schemeClr val="accent1"/>
                </a:solidFill>
              </a:rPr>
              <a:t>Scientifique</a:t>
            </a:r>
            <a:r>
              <a:rPr lang="en-US" sz="1800" i="1" dirty="0" smtClean="0">
                <a:solidFill>
                  <a:schemeClr val="accent1"/>
                </a:solidFill>
              </a:rPr>
              <a:t> </a:t>
            </a:r>
            <a:r>
              <a:rPr lang="en-US" sz="1800" dirty="0" smtClean="0">
                <a:solidFill>
                  <a:schemeClr val="accent1"/>
                </a:solidFill>
              </a:rPr>
              <a:t>of </a:t>
            </a:r>
            <a:r>
              <a:rPr lang="en-US" sz="1800" dirty="0" err="1" smtClean="0">
                <a:solidFill>
                  <a:schemeClr val="bg2"/>
                </a:solidFill>
              </a:rPr>
              <a:t>Labex</a:t>
            </a:r>
            <a:r>
              <a:rPr lang="en-US" sz="1800" dirty="0" smtClean="0">
                <a:solidFill>
                  <a:schemeClr val="bg2"/>
                </a:solidFill>
              </a:rPr>
              <a:t> </a:t>
            </a:r>
            <a:r>
              <a:rPr lang="en-US" sz="1800" dirty="0" err="1" smtClean="0">
                <a:solidFill>
                  <a:schemeClr val="bg2"/>
                </a:solidFill>
              </a:rPr>
              <a:t>CominLabs</a:t>
            </a:r>
            <a:endParaRPr lang="en-US" sz="1800" dirty="0" smtClean="0">
              <a:solidFill>
                <a:schemeClr val="bg2"/>
              </a:solidFill>
            </a:endParaRPr>
          </a:p>
          <a:p>
            <a:pPr marL="749300" lvl="5" indent="-285750">
              <a:lnSpc>
                <a:spcPct val="10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bg2"/>
                </a:solidFill>
              </a:rPr>
              <a:t>CominLabs</a:t>
            </a:r>
            <a:r>
              <a:rPr lang="en-US" sz="1400" dirty="0" smtClean="0">
                <a:solidFill>
                  <a:schemeClr val="bg2"/>
                </a:solidFill>
              </a:rPr>
              <a:t> is an Excellence Center (</a:t>
            </a:r>
            <a:r>
              <a:rPr lang="en-US" sz="1400" dirty="0" err="1" smtClean="0">
                <a:solidFill>
                  <a:schemeClr val="bg2"/>
                </a:solidFill>
              </a:rPr>
              <a:t>Labex</a:t>
            </a:r>
            <a:r>
              <a:rPr lang="en-US" sz="1400" dirty="0" smtClean="0">
                <a:solidFill>
                  <a:schemeClr val="bg2"/>
                </a:solidFill>
              </a:rPr>
              <a:t>) funded for 10 years</a:t>
            </a:r>
          </a:p>
          <a:p>
            <a:pPr marL="749300" lvl="5" indent="-285750">
              <a:lnSpc>
                <a:spcPct val="10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Bretagne and Nantes labs in the area of Telecoms &amp; Over-the-top Applications</a:t>
            </a:r>
          </a:p>
          <a:p>
            <a:pPr marL="749300" lvl="5" indent="-285750">
              <a:lnSpc>
                <a:spcPct val="10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bg2"/>
                </a:solidFill>
              </a:rPr>
              <a:t>Overall funding of 14M€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 smtClean="0">
                <a:solidFill>
                  <a:schemeClr val="accent1"/>
                </a:solidFill>
              </a:rPr>
              <a:t>A. </a:t>
            </a:r>
            <a:r>
              <a:rPr lang="en-US" sz="1800" dirty="0" err="1" smtClean="0">
                <a:solidFill>
                  <a:schemeClr val="accent1"/>
                </a:solidFill>
              </a:rPr>
              <a:t>Benveniste</a:t>
            </a:r>
            <a:r>
              <a:rPr lang="en-US" sz="1800" dirty="0" smtClean="0">
                <a:solidFill>
                  <a:schemeClr val="accent1"/>
                </a:solidFill>
              </a:rPr>
              <a:t> is member of Orange Labs (and </a:t>
            </a:r>
            <a:r>
              <a:rPr lang="en-US" sz="1800" dirty="0" err="1" smtClean="0">
                <a:solidFill>
                  <a:schemeClr val="accent1"/>
                </a:solidFill>
              </a:rPr>
              <a:t>Safran</a:t>
            </a:r>
            <a:r>
              <a:rPr lang="en-US" sz="1800" dirty="0" smtClean="0">
                <a:solidFill>
                  <a:schemeClr val="accent1"/>
                </a:solidFill>
              </a:rPr>
              <a:t>) Scientific Councils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1800" dirty="0" smtClean="0">
                <a:solidFill>
                  <a:schemeClr val="accent1"/>
                </a:solidFill>
              </a:rPr>
              <a:t>E. Fabre is head of the </a:t>
            </a:r>
            <a:r>
              <a:rPr lang="en-US" sz="1800" i="1" dirty="0" smtClean="0">
                <a:solidFill>
                  <a:schemeClr val="bg2"/>
                </a:solidFill>
              </a:rPr>
              <a:t>Action de </a:t>
            </a:r>
            <a:r>
              <a:rPr lang="en-US" sz="1800" i="1" dirty="0" err="1" smtClean="0">
                <a:solidFill>
                  <a:schemeClr val="bg2"/>
                </a:solidFill>
              </a:rPr>
              <a:t>Recherche</a:t>
            </a:r>
            <a:r>
              <a:rPr lang="en-US" sz="1800" i="1" dirty="0" smtClean="0">
                <a:solidFill>
                  <a:schemeClr val="bg2"/>
                </a:solidFill>
              </a:rPr>
              <a:t> </a:t>
            </a:r>
            <a:r>
              <a:rPr lang="en-US" sz="1800" dirty="0" smtClean="0">
                <a:solidFill>
                  <a:schemeClr val="bg2"/>
                </a:solidFill>
              </a:rPr>
              <a:t>High Manageability                    at ALU-BL / </a:t>
            </a:r>
            <a:r>
              <a:rPr lang="en-US" sz="1800" dirty="0" err="1" smtClean="0">
                <a:solidFill>
                  <a:schemeClr val="bg2"/>
                </a:solidFill>
              </a:rPr>
              <a:t>Inria</a:t>
            </a:r>
            <a:r>
              <a:rPr lang="en-US" sz="1800" dirty="0" smtClean="0">
                <a:solidFill>
                  <a:schemeClr val="bg2"/>
                </a:solidFill>
              </a:rPr>
              <a:t> common lab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1800" dirty="0" smtClean="0">
                <a:solidFill>
                  <a:schemeClr val="accent1"/>
                </a:solidFill>
              </a:rPr>
              <a:t>L. </a:t>
            </a:r>
            <a:r>
              <a:rPr lang="en-US" sz="1800" dirty="0" err="1" smtClean="0">
                <a:solidFill>
                  <a:schemeClr val="accent1"/>
                </a:solidFill>
              </a:rPr>
              <a:t>Hélouët</a:t>
            </a:r>
            <a:r>
              <a:rPr lang="en-US" sz="1800" dirty="0" smtClean="0">
                <a:solidFill>
                  <a:schemeClr val="accent1"/>
                </a:solidFill>
              </a:rPr>
              <a:t> is </a:t>
            </a:r>
            <a:r>
              <a:rPr lang="en-US" sz="1800" dirty="0">
                <a:solidFill>
                  <a:schemeClr val="accent1"/>
                </a:solidFill>
              </a:rPr>
              <a:t>invited researcher in the Indo-French </a:t>
            </a:r>
            <a:r>
              <a:rPr lang="en-US" sz="1800" dirty="0" smtClean="0">
                <a:solidFill>
                  <a:schemeClr val="accent1"/>
                </a:solidFill>
              </a:rPr>
              <a:t>LIA </a:t>
            </a:r>
            <a:r>
              <a:rPr lang="en-US" sz="1800" i="1" dirty="0" smtClean="0">
                <a:solidFill>
                  <a:schemeClr val="accent1"/>
                </a:solidFill>
              </a:rPr>
              <a:t>INFORMEL</a:t>
            </a:r>
            <a:endParaRPr lang="en-US" sz="1800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1800" dirty="0" smtClean="0">
                <a:solidFill>
                  <a:schemeClr val="accent1"/>
                </a:solidFill>
              </a:rPr>
              <a:t>C. </a:t>
            </a:r>
            <a:r>
              <a:rPr lang="en-US" sz="1800" dirty="0" err="1" smtClean="0">
                <a:solidFill>
                  <a:schemeClr val="accent1"/>
                </a:solidFill>
              </a:rPr>
              <a:t>Jard</a:t>
            </a:r>
            <a:r>
              <a:rPr lang="en-US" sz="1800" dirty="0" smtClean="0">
                <a:solidFill>
                  <a:schemeClr val="accent1"/>
                </a:solidFill>
              </a:rPr>
              <a:t> is </a:t>
            </a:r>
            <a:r>
              <a:rPr lang="en-US" sz="1800" i="1" dirty="0" err="1" smtClean="0">
                <a:solidFill>
                  <a:schemeClr val="accent1"/>
                </a:solidFill>
              </a:rPr>
              <a:t>Directeur</a:t>
            </a:r>
            <a:r>
              <a:rPr lang="en-US" sz="1800" i="1" dirty="0" smtClean="0">
                <a:solidFill>
                  <a:schemeClr val="accent1"/>
                </a:solidFill>
              </a:rPr>
              <a:t> de la </a:t>
            </a:r>
            <a:r>
              <a:rPr lang="en-US" sz="1800" i="1" dirty="0" err="1" smtClean="0">
                <a:solidFill>
                  <a:schemeClr val="accent1"/>
                </a:solidFill>
              </a:rPr>
              <a:t>Recherche</a:t>
            </a:r>
            <a:r>
              <a:rPr lang="en-US" sz="1800" i="1" dirty="0" smtClean="0">
                <a:solidFill>
                  <a:schemeClr val="accent1"/>
                </a:solidFill>
              </a:rPr>
              <a:t> </a:t>
            </a:r>
            <a:r>
              <a:rPr lang="en-US" sz="1800" dirty="0" smtClean="0">
                <a:solidFill>
                  <a:schemeClr val="accent1"/>
                </a:solidFill>
              </a:rPr>
              <a:t>at ENS </a:t>
            </a:r>
            <a:r>
              <a:rPr lang="en-US" sz="1800" dirty="0" err="1" smtClean="0">
                <a:solidFill>
                  <a:schemeClr val="accent1"/>
                </a:solidFill>
              </a:rPr>
              <a:t>Cachan</a:t>
            </a:r>
            <a:r>
              <a:rPr lang="en-US" sz="1800" dirty="0" smtClean="0">
                <a:solidFill>
                  <a:schemeClr val="accent1"/>
                </a:solidFill>
              </a:rPr>
              <a:t> Bretagne</a:t>
            </a:r>
            <a:endParaRPr lang="fr-FR" sz="1800" dirty="0">
              <a:solidFill>
                <a:schemeClr val="accent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BE999F85-4C76-4F7F-8456-747F6B0A2504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14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plans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4965700"/>
            <a:ext cx="7626350" cy="1522414"/>
          </a:xfrm>
        </p:spPr>
        <p:txBody>
          <a:bodyPr/>
          <a:lstStyle/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err="1" smtClean="0">
                <a:solidFill>
                  <a:srgbClr val="0070C0"/>
                </a:solidFill>
              </a:rPr>
              <a:t>DistribCom</a:t>
            </a:r>
            <a:r>
              <a:rPr lang="en-US" sz="2000" b="0" dirty="0" smtClean="0">
                <a:solidFill>
                  <a:srgbClr val="0070C0"/>
                </a:solidFill>
              </a:rPr>
              <a:t> is not expecting to continue for 4 more years</a:t>
            </a:r>
          </a:p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70C0"/>
                </a:solidFill>
              </a:rPr>
              <a:t>Current plans are to merge </a:t>
            </a:r>
            <a:r>
              <a:rPr lang="en-US" sz="2000" b="0" dirty="0" err="1" smtClean="0">
                <a:solidFill>
                  <a:srgbClr val="0070C0"/>
                </a:solidFill>
              </a:rPr>
              <a:t>DistribCom</a:t>
            </a:r>
            <a:r>
              <a:rPr lang="en-US" sz="2000" b="0" dirty="0" smtClean="0">
                <a:solidFill>
                  <a:srgbClr val="0070C0"/>
                </a:solidFill>
              </a:rPr>
              <a:t>, S4, and </a:t>
            </a:r>
            <a:r>
              <a:rPr lang="en-US" sz="2000" b="0" dirty="0" err="1" smtClean="0">
                <a:solidFill>
                  <a:srgbClr val="0070C0"/>
                </a:solidFill>
              </a:rPr>
              <a:t>Vertecs</a:t>
            </a:r>
            <a:r>
              <a:rPr lang="en-US" sz="2000" b="0" dirty="0" smtClean="0">
                <a:solidFill>
                  <a:srgbClr val="0070C0"/>
                </a:solidFill>
              </a:rPr>
              <a:t> teams under the lead of Eric Fabre</a:t>
            </a:r>
          </a:p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0" dirty="0" smtClean="0">
                <a:solidFill>
                  <a:srgbClr val="0070C0"/>
                </a:solidFill>
              </a:rPr>
              <a:t>We present the focus of </a:t>
            </a:r>
            <a:r>
              <a:rPr lang="en-US" sz="2000" b="0" dirty="0" err="1" smtClean="0">
                <a:solidFill>
                  <a:srgbClr val="0070C0"/>
                </a:solidFill>
              </a:rPr>
              <a:t>DistribCom’s</a:t>
            </a:r>
            <a:r>
              <a:rPr lang="en-US" sz="2000" b="0" dirty="0" smtClean="0">
                <a:solidFill>
                  <a:srgbClr val="0070C0"/>
                </a:solidFill>
              </a:rPr>
              <a:t> members in this context</a:t>
            </a:r>
            <a:endParaRPr lang="fr-FR" sz="2000" b="0" dirty="0">
              <a:solidFill>
                <a:srgbClr val="0070C0"/>
              </a:solidFill>
            </a:endParaRPr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>
                <a:solidFill>
                  <a:schemeClr val="bg1"/>
                </a:solidFill>
              </a:rPr>
              <a:t>Albert Benveniste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>
                <a:solidFill>
                  <a:schemeClr val="bg1"/>
                </a:solidFill>
              </a:rPr>
              <a:t>21 March 2012</a:t>
            </a:r>
          </a:p>
        </p:txBody>
      </p:sp>
      <p:pic>
        <p:nvPicPr>
          <p:cNvPr id="275465" name="Picture 9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-2514600" y="-161925"/>
            <a:ext cx="1943100" cy="219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/>
              <a:t>Pour insérer ou remplacer le visuel de fond sur la page titre :</a:t>
            </a:r>
          </a:p>
          <a:p>
            <a:pPr>
              <a:spcBef>
                <a:spcPct val="50000"/>
              </a:spcBef>
            </a:pPr>
            <a:r>
              <a:rPr lang="fr-FR" sz="1200"/>
              <a:t>Supprimer l’image ou la zone visuelle existante, puis faire :</a:t>
            </a:r>
          </a:p>
          <a:p>
            <a:pPr>
              <a:spcBef>
                <a:spcPct val="50000"/>
              </a:spcBef>
            </a:pPr>
            <a:r>
              <a:rPr lang="fr-FR" sz="1200"/>
              <a:t>Insertion / Image / à partir du fichier</a:t>
            </a:r>
          </a:p>
          <a:p>
            <a:pPr>
              <a:spcBef>
                <a:spcPct val="50000"/>
              </a:spcBef>
            </a:pPr>
            <a:r>
              <a:rPr lang="fr-FR" sz="1200"/>
              <a:t>Puis disposer cette image en arrière plan</a:t>
            </a:r>
          </a:p>
        </p:txBody>
      </p:sp>
    </p:spTree>
    <p:extLst>
      <p:ext uri="{BB962C8B-B14F-4D97-AF65-F5344CB8AC3E}">
        <p14:creationId xmlns:p14="http://schemas.microsoft.com/office/powerpoint/2010/main" val="20518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Seen from our side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298503" y="1535113"/>
            <a:ext cx="4040188" cy="639762"/>
          </a:xfrm>
        </p:spPr>
        <p:txBody>
          <a:bodyPr/>
          <a:lstStyle/>
          <a:p>
            <a:pPr algn="r"/>
            <a:r>
              <a:rPr lang="en-US" dirty="0" smtClean="0"/>
              <a:t>Some industrial challenges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298503" y="2174875"/>
            <a:ext cx="4040188" cy="3951288"/>
          </a:xfr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en-US" sz="2000" b="1" dirty="0" smtClean="0">
                <a:solidFill>
                  <a:srgbClr val="0070C0"/>
                </a:solidFill>
              </a:rPr>
              <a:t>Autonomic </a:t>
            </a:r>
            <a:r>
              <a:rPr lang="en-US" sz="2000" b="1" dirty="0">
                <a:solidFill>
                  <a:srgbClr val="0070C0"/>
                </a:solidFill>
              </a:rPr>
              <a:t>management                                     of wide area distributed systems</a:t>
            </a:r>
          </a:p>
          <a:p>
            <a:pPr lvl="1" algn="r">
              <a:lnSpc>
                <a:spcPct val="100000"/>
              </a:lnSpc>
              <a:spcBef>
                <a:spcPts val="12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Knowledge </a:t>
            </a:r>
            <a:r>
              <a:rPr lang="en-US" sz="1600" dirty="0">
                <a:solidFill>
                  <a:schemeClr val="tx1"/>
                </a:solidFill>
              </a:rPr>
              <a:t>plane </a:t>
            </a:r>
            <a:r>
              <a:rPr lang="en-US" sz="1600" dirty="0" smtClean="0">
                <a:solidFill>
                  <a:schemeClr val="tx1"/>
                </a:solidFill>
              </a:rPr>
              <a:t>                                           </a:t>
            </a:r>
            <a:r>
              <a:rPr lang="en-US" sz="1600" dirty="0" smtClean="0">
                <a:solidFill>
                  <a:schemeClr val="bg1"/>
                </a:solidFill>
                <a:sym typeface="Symbol"/>
              </a:rPr>
              <a:t> </a:t>
            </a:r>
            <a:r>
              <a:rPr lang="en-US" sz="1600" dirty="0" err="1">
                <a:solidFill>
                  <a:schemeClr val="bg1"/>
                </a:solidFill>
                <a:sym typeface="Symbol"/>
              </a:rPr>
              <a:t>Self-Modeling+Learning</a:t>
            </a:r>
            <a:endParaRPr lang="en-US" sz="1600" dirty="0">
              <a:solidFill>
                <a:schemeClr val="bg1"/>
              </a:solidFill>
            </a:endParaRPr>
          </a:p>
          <a:p>
            <a:pPr lvl="1" algn="r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</a:rPr>
              <a:t>Cross-domain</a:t>
            </a:r>
          </a:p>
          <a:p>
            <a:pPr lvl="1" algn="r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</a:rPr>
              <a:t>Autonomic supervision</a:t>
            </a:r>
          </a:p>
          <a:p>
            <a:pPr lvl="1" algn="r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</a:rPr>
              <a:t>Many aspects for optimization</a:t>
            </a:r>
          </a:p>
          <a:p>
            <a:pPr lvl="1" algn="r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</a:rPr>
              <a:t>cost, energy, resilience, security</a:t>
            </a:r>
          </a:p>
          <a:p>
            <a:pPr lvl="1" algn="r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</a:rPr>
              <a:t>Moving to clouds?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>
          <a:xfrm>
            <a:off x="4803722" y="1535113"/>
            <a:ext cx="4041775" cy="639762"/>
          </a:xfrm>
        </p:spPr>
        <p:txBody>
          <a:bodyPr/>
          <a:lstStyle/>
          <a:p>
            <a:r>
              <a:rPr lang="en-US" dirty="0" smtClean="0"/>
              <a:t>How we’d like to contribute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4"/>
          </p:nvPr>
        </p:nvSpPr>
        <p:spPr>
          <a:xfrm>
            <a:off x="4803722" y="2174875"/>
            <a:ext cx="4041775" cy="395128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(E. Fabre</a:t>
            </a:r>
            <a:r>
              <a:rPr lang="en-US" sz="2000" dirty="0">
                <a:solidFill>
                  <a:srgbClr val="0070C0"/>
                </a:solidFill>
              </a:rPr>
              <a:t>, </a:t>
            </a:r>
            <a:r>
              <a:rPr lang="en-US" sz="2000" dirty="0" smtClean="0">
                <a:solidFill>
                  <a:srgbClr val="0070C0"/>
                </a:solidFill>
              </a:rPr>
              <a:t>A. </a:t>
            </a:r>
            <a:r>
              <a:rPr lang="en-US" sz="2000" dirty="0" err="1" smtClean="0">
                <a:solidFill>
                  <a:srgbClr val="0070C0"/>
                </a:solidFill>
              </a:rPr>
              <a:t>Benveniste</a:t>
            </a:r>
            <a:r>
              <a:rPr lang="en-US" sz="2000" dirty="0">
                <a:solidFill>
                  <a:srgbClr val="0070C0"/>
                </a:solidFill>
              </a:rPr>
              <a:t>)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Knowledge </a:t>
            </a:r>
            <a:r>
              <a:rPr lang="en-US" sz="1600" dirty="0">
                <a:solidFill>
                  <a:schemeClr val="tx1"/>
                </a:solidFill>
              </a:rPr>
              <a:t>= </a:t>
            </a:r>
            <a:r>
              <a:rPr lang="en-US" sz="1600" dirty="0" err="1">
                <a:solidFill>
                  <a:schemeClr val="tx1"/>
                </a:solidFill>
              </a:rPr>
              <a:t>Models+Data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                        </a:t>
            </a:r>
            <a:r>
              <a:rPr lang="en-US" sz="1600" dirty="0" smtClean="0">
                <a:solidFill>
                  <a:schemeClr val="tx1"/>
                </a:solidFill>
              </a:rPr>
              <a:t>					</a:t>
            </a:r>
            <a:r>
              <a:rPr lang="en-US" sz="1600" dirty="0" smtClean="0">
                <a:solidFill>
                  <a:schemeClr val="tx1"/>
                </a:solidFill>
                <a:sym typeface="Symbol"/>
              </a:rPr>
              <a:t> </a:t>
            </a:r>
            <a:r>
              <a:rPr lang="en-US" sz="1600" dirty="0" err="1">
                <a:solidFill>
                  <a:schemeClr val="tx1"/>
                </a:solidFill>
                <a:sym typeface="Symbol"/>
              </a:rPr>
              <a:t>Self-Modeling+Learning</a:t>
            </a:r>
            <a:endParaRPr lang="en-US" sz="1600" dirty="0">
              <a:solidFill>
                <a:schemeClr val="tx1"/>
              </a:solidFill>
              <a:sym typeface="Symbol"/>
            </a:endParaRPr>
          </a:p>
          <a:p>
            <a:pPr lvl="1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  <a:sym typeface="Symbol"/>
            </a:endParaRPr>
          </a:p>
          <a:p>
            <a:pPr lvl="1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Cooperative			: Distributed </a:t>
            </a:r>
            <a:r>
              <a:rPr lang="en-US" sz="1600" dirty="0" smtClean="0">
                <a:solidFill>
                  <a:schemeClr val="tx1"/>
                </a:solidFill>
              </a:rPr>
              <a:t>optimization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Non-cooperative	: </a:t>
            </a:r>
            <a:r>
              <a:rPr lang="en-US" sz="1600" dirty="0" smtClean="0">
                <a:solidFill>
                  <a:schemeClr val="tx1"/>
                </a:solidFill>
              </a:rPr>
              <a:t>Games??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</a:rPr>
              <a:t>No central coordinator</a:t>
            </a:r>
          </a:p>
          <a:p>
            <a:pPr lvl="1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Algorithms </a:t>
            </a:r>
            <a:r>
              <a:rPr lang="en-US" sz="1600" dirty="0">
                <a:solidFill>
                  <a:schemeClr val="tx1"/>
                </a:solidFill>
              </a:rPr>
              <a:t>supporting multiple </a:t>
            </a:r>
            <a:r>
              <a:rPr lang="en-US" sz="1600" dirty="0" smtClean="0">
                <a:solidFill>
                  <a:schemeClr val="tx1"/>
                </a:solidFill>
              </a:rPr>
              <a:t>                          </a:t>
            </a:r>
            <a:r>
              <a:rPr lang="en-US" sz="1600" dirty="0" err="1" smtClean="0">
                <a:solidFill>
                  <a:schemeClr val="tx1"/>
                </a:solidFill>
              </a:rPr>
              <a:t>QoS</a:t>
            </a:r>
            <a:r>
              <a:rPr lang="en-US" sz="1600" dirty="0" smtClean="0">
                <a:solidFill>
                  <a:schemeClr val="tx1"/>
                </a:solidFill>
              </a:rPr>
              <a:t> dimensions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</a:rPr>
              <a:t>Today: </a:t>
            </a:r>
            <a:r>
              <a:rPr lang="en-US" sz="1600" dirty="0" smtClean="0">
                <a:solidFill>
                  <a:schemeClr val="tx1"/>
                </a:solidFill>
              </a:rPr>
              <a:t>centralizing </a:t>
            </a:r>
            <a:r>
              <a:rPr lang="en-US" sz="1600" dirty="0">
                <a:solidFill>
                  <a:schemeClr val="tx1"/>
                </a:solidFill>
              </a:rPr>
              <a:t>data </a:t>
            </a:r>
            <a:r>
              <a:rPr lang="en-US" sz="1600" dirty="0" smtClean="0">
                <a:solidFill>
                  <a:schemeClr val="tx1"/>
                </a:solidFill>
              </a:rPr>
              <a:t>&amp; </a:t>
            </a:r>
            <a:r>
              <a:rPr lang="en-US" sz="1600" dirty="0">
                <a:solidFill>
                  <a:schemeClr val="tx1"/>
                </a:solidFill>
              </a:rPr>
              <a:t>management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</a:rPr>
              <a:t>Tomorrow??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99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Seen from our side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298503" y="1535113"/>
            <a:ext cx="4040188" cy="639762"/>
          </a:xfrm>
        </p:spPr>
        <p:txBody>
          <a:bodyPr/>
          <a:lstStyle/>
          <a:p>
            <a:pPr algn="r"/>
            <a:r>
              <a:rPr lang="en-US" dirty="0" smtClean="0"/>
              <a:t>Some industrial challenges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298503" y="2174875"/>
            <a:ext cx="4040188" cy="3951288"/>
          </a:xfr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en-US" sz="2000" b="1" dirty="0" smtClean="0">
                <a:solidFill>
                  <a:srgbClr val="0070C0"/>
                </a:solidFill>
              </a:rPr>
              <a:t>Web-scale Business Processes  and Services</a:t>
            </a:r>
          </a:p>
          <a:p>
            <a:pPr lvl="1" algn="r">
              <a:lnSpc>
                <a:spcPct val="100000"/>
              </a:lnSpc>
              <a:spcBef>
                <a:spcPts val="12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Safe and secure Business Processes</a:t>
            </a:r>
          </a:p>
          <a:p>
            <a:pPr lvl="1" algn="r">
              <a:lnSpc>
                <a:spcPct val="100000"/>
              </a:lnSpc>
            </a:pPr>
            <a:endParaRPr lang="en-US" sz="1600" dirty="0" smtClean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endParaRPr lang="en-US" sz="1600" dirty="0" smtClean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endParaRPr lang="en-US" sz="1600" dirty="0" smtClean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Multi-dimensional SLA</a:t>
            </a:r>
          </a:p>
          <a:p>
            <a:pPr lvl="1" algn="r">
              <a:lnSpc>
                <a:spcPct val="100000"/>
              </a:lnSpc>
            </a:pPr>
            <a:r>
              <a:rPr lang="en-US" sz="1600" dirty="0">
                <a:solidFill>
                  <a:schemeClr val="tx1"/>
                </a:solidFill>
              </a:rPr>
              <a:t>cost, energy, resilience, security</a:t>
            </a:r>
          </a:p>
          <a:p>
            <a:pPr lvl="1" algn="r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Workflows &amp; Data</a:t>
            </a:r>
          </a:p>
          <a:p>
            <a:pPr lvl="1" algn="r">
              <a:lnSpc>
                <a:spcPct val="100000"/>
              </a:lnSpc>
            </a:pPr>
            <a:endParaRPr lang="en-US" sz="1600" dirty="0" smtClean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Computing as part of composite Services</a:t>
            </a:r>
          </a:p>
          <a:p>
            <a:pPr lvl="1" algn="r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 algn="r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Moving to clouds?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>
          <a:xfrm>
            <a:off x="4803722" y="1535113"/>
            <a:ext cx="4041775" cy="639762"/>
          </a:xfrm>
        </p:spPr>
        <p:txBody>
          <a:bodyPr/>
          <a:lstStyle/>
          <a:p>
            <a:r>
              <a:rPr lang="en-US" dirty="0" smtClean="0"/>
              <a:t>How we’d like to contribute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4"/>
          </p:nvPr>
        </p:nvSpPr>
        <p:spPr>
          <a:xfrm>
            <a:off x="4803722" y="2174875"/>
            <a:ext cx="4041775" cy="395128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0070C0"/>
                </a:solidFill>
              </a:rPr>
              <a:t>(L. </a:t>
            </a:r>
            <a:r>
              <a:rPr lang="en-US" sz="2000" dirty="0" err="1" smtClean="0">
                <a:solidFill>
                  <a:srgbClr val="0070C0"/>
                </a:solidFill>
              </a:rPr>
              <a:t>Hélouët</a:t>
            </a:r>
            <a:r>
              <a:rPr lang="en-US" sz="2000" dirty="0" smtClean="0">
                <a:solidFill>
                  <a:srgbClr val="0070C0"/>
                </a:solidFill>
              </a:rPr>
              <a:t>, C. </a:t>
            </a:r>
            <a:r>
              <a:rPr lang="en-US" sz="2000" dirty="0" err="1" smtClean="0">
                <a:solidFill>
                  <a:srgbClr val="0070C0"/>
                </a:solidFill>
              </a:rPr>
              <a:t>Jard</a:t>
            </a:r>
            <a:r>
              <a:rPr lang="en-US" sz="2000" dirty="0" smtClean="0">
                <a:solidFill>
                  <a:srgbClr val="0070C0"/>
                </a:solidFill>
              </a:rPr>
              <a:t>, A. </a:t>
            </a:r>
            <a:r>
              <a:rPr lang="en-US" sz="2000" dirty="0" err="1" smtClean="0">
                <a:solidFill>
                  <a:srgbClr val="0070C0"/>
                </a:solidFill>
              </a:rPr>
              <a:t>Benveniste</a:t>
            </a:r>
            <a:r>
              <a:rPr lang="en-US" sz="2000" dirty="0" smtClean="0">
                <a:solidFill>
                  <a:srgbClr val="0070C0"/>
                </a:solidFill>
              </a:rPr>
              <a:t>) </a:t>
            </a:r>
            <a:r>
              <a:rPr lang="en-US" sz="2000" dirty="0" smtClean="0">
                <a:solidFill>
                  <a:schemeClr val="bg1"/>
                </a:solidFill>
              </a:rPr>
              <a:t>a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Pay attention to semantics of distributed programs, have semantically rich interfaces (today syntax only)</a:t>
            </a:r>
            <a:endParaRPr lang="en-US" sz="1600" dirty="0" smtClean="0">
              <a:solidFill>
                <a:schemeClr val="tx1"/>
              </a:solidFill>
              <a:sym typeface="Symbol"/>
            </a:endParaRPr>
          </a:p>
          <a:p>
            <a:pPr lvl="1">
              <a:lnSpc>
                <a:spcPct val="100000"/>
              </a:lnSpc>
            </a:pPr>
            <a:endParaRPr lang="en-US" sz="1600" dirty="0" smtClean="0">
              <a:solidFill>
                <a:schemeClr val="tx1"/>
              </a:solidFill>
              <a:sym typeface="Symbol"/>
            </a:endParaRPr>
          </a:p>
          <a:p>
            <a:pPr lvl="1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Have semantically rich SLA, math models for </a:t>
            </a:r>
            <a:r>
              <a:rPr lang="en-US" sz="1600" dirty="0" err="1" smtClean="0">
                <a:solidFill>
                  <a:schemeClr val="tx1"/>
                </a:solidFill>
              </a:rPr>
              <a:t>QoS</a:t>
            </a:r>
            <a:r>
              <a:rPr lang="en-US" sz="1600" smtClean="0">
                <a:solidFill>
                  <a:schemeClr val="tx1"/>
                </a:solidFill>
              </a:rPr>
              <a:t> </a:t>
            </a:r>
            <a:r>
              <a:rPr lang="en-US" sz="1600" smtClean="0">
                <a:solidFill>
                  <a:schemeClr val="tx1"/>
                </a:solidFill>
              </a:rPr>
              <a:t>(</a:t>
            </a:r>
            <a:r>
              <a:rPr lang="en-US" sz="1600" dirty="0" smtClean="0">
                <a:solidFill>
                  <a:schemeClr val="tx1"/>
                </a:solidFill>
              </a:rPr>
              <a:t>not just “silver/gold/platinum”)</a:t>
            </a:r>
          </a:p>
          <a:p>
            <a:pPr lvl="1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Document Based + Imperative </a:t>
            </a:r>
            <a:r>
              <a:rPr lang="en-US" sz="1600" dirty="0">
                <a:solidFill>
                  <a:schemeClr val="tx1"/>
                </a:solidFill>
              </a:rPr>
              <a:t>W</a:t>
            </a:r>
            <a:r>
              <a:rPr lang="en-US" sz="1600" dirty="0" smtClean="0">
                <a:solidFill>
                  <a:schemeClr val="tx1"/>
                </a:solidFill>
              </a:rPr>
              <a:t>orkflows</a:t>
            </a:r>
          </a:p>
          <a:p>
            <a:pPr lvl="1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Algorithms as a Service</a:t>
            </a:r>
          </a:p>
          <a:p>
            <a:pPr lvl="1">
              <a:lnSpc>
                <a:spcPct val="100000"/>
              </a:lnSpc>
            </a:pPr>
            <a:endParaRPr lang="en-US" sz="16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Today: centralizing data &amp; management</a:t>
            </a:r>
          </a:p>
          <a:p>
            <a:pPr lvl="1">
              <a:lnSpc>
                <a:spcPct val="100000"/>
              </a:lnSpc>
            </a:pPr>
            <a:r>
              <a:rPr lang="en-US" sz="1600" dirty="0" smtClean="0">
                <a:solidFill>
                  <a:schemeClr val="tx1"/>
                </a:solidFill>
              </a:rPr>
              <a:t>Tomorrow??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99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team (this slide is common with the other 3 teams)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1600" dirty="0" smtClean="0">
                <a:solidFill>
                  <a:schemeClr val="tx1"/>
                </a:solidFill>
              </a:rPr>
              <a:t>A new </a:t>
            </a:r>
            <a:r>
              <a:rPr lang="fr-FR" sz="1600" dirty="0">
                <a:solidFill>
                  <a:schemeClr val="tx1"/>
                </a:solidFill>
              </a:rPr>
              <a:t>team </a:t>
            </a:r>
            <a:r>
              <a:rPr lang="fr-FR" sz="1600" dirty="0" err="1" smtClean="0">
                <a:solidFill>
                  <a:schemeClr val="tx1"/>
                </a:solidFill>
              </a:rPr>
              <a:t>is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err="1">
                <a:solidFill>
                  <a:schemeClr val="tx1"/>
                </a:solidFill>
              </a:rPr>
              <a:t>under</a:t>
            </a:r>
            <a:r>
              <a:rPr lang="fr-FR" sz="1600" dirty="0">
                <a:solidFill>
                  <a:schemeClr val="tx1"/>
                </a:solidFill>
              </a:rPr>
              <a:t> construction </a:t>
            </a:r>
            <a:r>
              <a:rPr lang="fr-FR" sz="1600" dirty="0" smtClean="0">
                <a:solidFill>
                  <a:schemeClr val="tx1"/>
                </a:solidFill>
              </a:rPr>
              <a:t>(</a:t>
            </a:r>
            <a:r>
              <a:rPr lang="fr-FR" sz="1600" dirty="0" err="1" smtClean="0">
                <a:solidFill>
                  <a:schemeClr val="tx1"/>
                </a:solidFill>
              </a:rPr>
              <a:t>from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  <a:r>
              <a:rPr lang="fr-FR" sz="1600" dirty="0" err="1">
                <a:solidFill>
                  <a:schemeClr val="tx1"/>
                </a:solidFill>
              </a:rPr>
              <a:t>Vertecs</a:t>
            </a:r>
            <a:r>
              <a:rPr lang="fr-FR" sz="1600" dirty="0">
                <a:solidFill>
                  <a:schemeClr val="tx1"/>
                </a:solidFill>
              </a:rPr>
              <a:t>, S4, </a:t>
            </a:r>
            <a:r>
              <a:rPr lang="fr-FR" sz="1600" dirty="0" err="1" smtClean="0">
                <a:solidFill>
                  <a:schemeClr val="tx1"/>
                </a:solidFill>
              </a:rPr>
              <a:t>Distribcom</a:t>
            </a:r>
            <a:r>
              <a:rPr lang="fr-FR" sz="1600" dirty="0" smtClean="0">
                <a:solidFill>
                  <a:schemeClr val="tx1"/>
                </a:solidFill>
              </a:rPr>
              <a:t>), </a:t>
            </a:r>
            <a:r>
              <a:rPr lang="fr-FR" sz="1600" dirty="0" err="1">
                <a:solidFill>
                  <a:schemeClr val="tx1"/>
                </a:solidFill>
              </a:rPr>
              <a:t>led</a:t>
            </a:r>
            <a:r>
              <a:rPr lang="fr-FR" sz="1600" dirty="0">
                <a:solidFill>
                  <a:schemeClr val="tx1"/>
                </a:solidFill>
              </a:rPr>
              <a:t> by Eric Fabre. </a:t>
            </a:r>
            <a:endParaRPr lang="fr-FR" sz="1600" dirty="0" smtClean="0">
              <a:solidFill>
                <a:schemeClr val="tx1"/>
              </a:solidFill>
            </a:endParaRPr>
          </a:p>
          <a:p>
            <a:r>
              <a:rPr lang="fr-FR" sz="1600" dirty="0" err="1" smtClean="0">
                <a:solidFill>
                  <a:schemeClr val="bg2"/>
                </a:solidFill>
              </a:rPr>
              <a:t>Modeling</a:t>
            </a:r>
            <a:r>
              <a:rPr lang="fr-FR" sz="1600" dirty="0">
                <a:solidFill>
                  <a:schemeClr val="bg2"/>
                </a:solidFill>
              </a:rPr>
              <a:t>, </a:t>
            </a:r>
            <a:r>
              <a:rPr lang="fr-FR" sz="1600" dirty="0" err="1">
                <a:solidFill>
                  <a:schemeClr val="bg2"/>
                </a:solidFill>
              </a:rPr>
              <a:t>analysis</a:t>
            </a:r>
            <a:r>
              <a:rPr lang="fr-FR" sz="1600" dirty="0">
                <a:solidFill>
                  <a:schemeClr val="bg2"/>
                </a:solidFill>
              </a:rPr>
              <a:t> and management of </a:t>
            </a:r>
            <a:r>
              <a:rPr lang="fr-FR" sz="1600" dirty="0" err="1">
                <a:solidFill>
                  <a:schemeClr val="bg2"/>
                </a:solidFill>
              </a:rPr>
              <a:t>distributed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heterogeneous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systems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fr-FR" sz="1400" dirty="0" smtClean="0">
                <a:solidFill>
                  <a:srgbClr val="2B2BF7"/>
                </a:solidFill>
              </a:rPr>
              <a:t>distribution</a:t>
            </a:r>
            <a:r>
              <a:rPr lang="fr-FR" sz="1400" dirty="0" smtClean="0">
                <a:solidFill>
                  <a:schemeClr val="tx1"/>
                </a:solidFill>
              </a:rPr>
              <a:t>    		: </a:t>
            </a:r>
            <a:r>
              <a:rPr lang="fr-FR" sz="1400" dirty="0" err="1">
                <a:solidFill>
                  <a:schemeClr val="tx1"/>
                </a:solidFill>
              </a:rPr>
              <a:t>modularity</a:t>
            </a:r>
            <a:r>
              <a:rPr lang="fr-FR" sz="1400" dirty="0">
                <a:solidFill>
                  <a:schemeClr val="tx1"/>
                </a:solidFill>
              </a:rPr>
              <a:t>, composition, </a:t>
            </a:r>
            <a:r>
              <a:rPr lang="fr-FR" sz="1400" dirty="0" err="1">
                <a:solidFill>
                  <a:schemeClr val="tx1"/>
                </a:solidFill>
              </a:rPr>
              <a:t>concurrency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endParaRPr lang="fr-FR" sz="1400" dirty="0" smtClean="0">
              <a:solidFill>
                <a:schemeClr val="tx1"/>
              </a:solidFill>
            </a:endParaRP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fr-FR" sz="1400" dirty="0" err="1" smtClean="0">
                <a:solidFill>
                  <a:srgbClr val="2B2BF7"/>
                </a:solidFill>
              </a:rPr>
              <a:t>heterogeneity</a:t>
            </a:r>
            <a:r>
              <a:rPr lang="fr-FR" sz="1400" dirty="0" smtClean="0">
                <a:solidFill>
                  <a:srgbClr val="2B2BF7"/>
                </a:solidFill>
              </a:rPr>
              <a:t> </a:t>
            </a:r>
            <a:r>
              <a:rPr lang="fr-FR" sz="1400" dirty="0" smtClean="0">
                <a:solidFill>
                  <a:schemeClr val="tx1"/>
                </a:solidFill>
              </a:rPr>
              <a:t>	: </a:t>
            </a:r>
            <a:r>
              <a:rPr lang="fr-FR" sz="1400" dirty="0">
                <a:solidFill>
                  <a:schemeClr val="tx1"/>
                </a:solidFill>
              </a:rPr>
              <a:t>quantitative aspects, as time, </a:t>
            </a:r>
            <a:r>
              <a:rPr lang="fr-FR" sz="1400" dirty="0" err="1">
                <a:solidFill>
                  <a:schemeClr val="tx1"/>
                </a:solidFill>
              </a:rPr>
              <a:t>probabilities</a:t>
            </a:r>
            <a:r>
              <a:rPr lang="fr-FR" sz="1400" dirty="0">
                <a:solidFill>
                  <a:schemeClr val="tx1"/>
                </a:solidFill>
              </a:rPr>
              <a:t>, </a:t>
            </a:r>
            <a:r>
              <a:rPr lang="fr-FR" sz="1400" dirty="0" err="1">
                <a:solidFill>
                  <a:schemeClr val="tx1"/>
                </a:solidFill>
              </a:rPr>
              <a:t>costs</a:t>
            </a:r>
            <a:r>
              <a:rPr lang="fr-FR" sz="1400" dirty="0">
                <a:solidFill>
                  <a:schemeClr val="tx1"/>
                </a:solidFill>
              </a:rPr>
              <a:t>, performance (</a:t>
            </a:r>
            <a:r>
              <a:rPr lang="fr-FR" sz="1400" dirty="0" err="1">
                <a:solidFill>
                  <a:schemeClr val="tx1"/>
                </a:solidFill>
              </a:rPr>
              <a:t>QoS</a:t>
            </a:r>
            <a:r>
              <a:rPr lang="fr-FR" sz="1400" dirty="0">
                <a:solidFill>
                  <a:schemeClr val="tx1"/>
                </a:solidFill>
              </a:rPr>
              <a:t>), </a:t>
            </a:r>
            <a:r>
              <a:rPr lang="fr-FR" sz="1400" dirty="0" err="1">
                <a:solidFill>
                  <a:schemeClr val="tx1"/>
                </a:solidFill>
              </a:rPr>
              <a:t>etc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endParaRPr lang="fr-FR" sz="1400" dirty="0" smtClean="0">
              <a:solidFill>
                <a:schemeClr val="tx1"/>
              </a:solidFill>
            </a:endParaRP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fr-FR" sz="1400" dirty="0" err="1" smtClean="0">
                <a:solidFill>
                  <a:srgbClr val="2B2BF7"/>
                </a:solidFill>
              </a:rPr>
              <a:t>analysis</a:t>
            </a:r>
            <a:r>
              <a:rPr lang="fr-FR" sz="1400" dirty="0" smtClean="0">
                <a:solidFill>
                  <a:srgbClr val="2B2BF7"/>
                </a:solidFill>
              </a:rPr>
              <a:t> </a:t>
            </a:r>
            <a:r>
              <a:rPr lang="fr-FR" sz="1400" dirty="0" smtClean="0">
                <a:solidFill>
                  <a:schemeClr val="tx1"/>
                </a:solidFill>
              </a:rPr>
              <a:t>			: </a:t>
            </a:r>
            <a:r>
              <a:rPr lang="fr-FR" sz="1400" dirty="0" err="1">
                <a:solidFill>
                  <a:schemeClr val="tx1"/>
                </a:solidFill>
              </a:rPr>
              <a:t>verification</a:t>
            </a:r>
            <a:r>
              <a:rPr lang="fr-FR" sz="1400" dirty="0">
                <a:solidFill>
                  <a:schemeClr val="tx1"/>
                </a:solidFill>
              </a:rPr>
              <a:t>, test </a:t>
            </a:r>
            <a:endParaRPr lang="fr-FR" sz="1400" dirty="0" smtClean="0">
              <a:solidFill>
                <a:schemeClr val="tx1"/>
              </a:solidFill>
            </a:endParaRP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fr-FR" sz="1400" dirty="0" smtClean="0">
                <a:solidFill>
                  <a:srgbClr val="2B2BF7"/>
                </a:solidFill>
              </a:rPr>
              <a:t>management</a:t>
            </a:r>
            <a:r>
              <a:rPr lang="fr-FR" sz="1400" dirty="0" smtClean="0">
                <a:solidFill>
                  <a:schemeClr val="tx1"/>
                </a:solidFill>
              </a:rPr>
              <a:t> 	: </a:t>
            </a:r>
            <a:r>
              <a:rPr lang="fr-FR" sz="1400" dirty="0">
                <a:solidFill>
                  <a:schemeClr val="tx1"/>
                </a:solidFill>
              </a:rPr>
              <a:t>control, </a:t>
            </a:r>
            <a:r>
              <a:rPr lang="fr-FR" sz="1400" dirty="0" err="1">
                <a:solidFill>
                  <a:schemeClr val="tx1"/>
                </a:solidFill>
              </a:rPr>
              <a:t>diagnosis</a:t>
            </a:r>
            <a:r>
              <a:rPr lang="fr-FR" sz="1400" dirty="0">
                <a:solidFill>
                  <a:schemeClr val="tx1"/>
                </a:solidFill>
              </a:rPr>
              <a:t>, planning, </a:t>
            </a:r>
            <a:r>
              <a:rPr lang="fr-FR" sz="1400" dirty="0" err="1">
                <a:solidFill>
                  <a:schemeClr val="tx1"/>
                </a:solidFill>
              </a:rPr>
              <a:t>optimization</a:t>
            </a:r>
            <a:r>
              <a:rPr lang="fr-FR" sz="1400" dirty="0">
                <a:solidFill>
                  <a:schemeClr val="tx1"/>
                </a:solidFill>
              </a:rPr>
              <a:t>... </a:t>
            </a:r>
            <a:endParaRPr lang="fr-FR" sz="1400" dirty="0" smtClean="0">
              <a:solidFill>
                <a:schemeClr val="tx1"/>
              </a:solidFill>
            </a:endParaRP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2B2BF7"/>
                </a:solidFill>
              </a:rPr>
              <a:t>self-modeling</a:t>
            </a:r>
            <a:r>
              <a:rPr lang="en-US" sz="1400" dirty="0" smtClean="0">
                <a:solidFill>
                  <a:schemeClr val="tx1"/>
                </a:solidFill>
              </a:rPr>
              <a:t>		: automatic construction of models</a:t>
            </a:r>
            <a:endParaRPr lang="fr-FR" sz="1400" dirty="0" smtClean="0">
              <a:solidFill>
                <a:schemeClr val="tx1"/>
              </a:solidFill>
            </a:endParaRPr>
          </a:p>
          <a:p>
            <a:r>
              <a:rPr lang="fr-FR" sz="1600" dirty="0" smtClean="0">
                <a:solidFill>
                  <a:schemeClr val="tx1"/>
                </a:solidFill>
              </a:rPr>
              <a:t>Challenges</a:t>
            </a: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fr-FR" sz="1400" dirty="0" err="1" smtClean="0">
                <a:solidFill>
                  <a:schemeClr val="tx1"/>
                </a:solidFill>
              </a:rPr>
              <a:t>scaling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>
                <a:solidFill>
                  <a:schemeClr val="tx1"/>
                </a:solidFill>
              </a:rPr>
              <a:t>up to </a:t>
            </a:r>
            <a:r>
              <a:rPr lang="fr-FR" sz="1400" dirty="0" err="1" smtClean="0">
                <a:solidFill>
                  <a:schemeClr val="tx1"/>
                </a:solidFill>
              </a:rPr>
              <a:t>large&amp;complex</a:t>
            </a:r>
            <a:r>
              <a:rPr lang="fr-FR" sz="1400" dirty="0" smtClean="0">
                <a:solidFill>
                  <a:schemeClr val="tx1"/>
                </a:solidFill>
              </a:rPr>
              <a:t> by </a:t>
            </a:r>
            <a:r>
              <a:rPr lang="fr-FR" sz="1400" dirty="0">
                <a:solidFill>
                  <a:schemeClr val="tx1"/>
                </a:solidFill>
              </a:rPr>
              <a:t>abstractions, </a:t>
            </a:r>
            <a:r>
              <a:rPr lang="fr-FR" sz="1400" dirty="0" err="1">
                <a:solidFill>
                  <a:schemeClr val="tx1"/>
                </a:solidFill>
              </a:rPr>
              <a:t>approximate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analysis</a:t>
            </a:r>
            <a:r>
              <a:rPr lang="fr-FR" sz="1400" dirty="0">
                <a:solidFill>
                  <a:schemeClr val="tx1"/>
                </a:solidFill>
              </a:rPr>
              <a:t>, </a:t>
            </a:r>
            <a:r>
              <a:rPr lang="fr-FR" sz="1400" dirty="0" err="1">
                <a:solidFill>
                  <a:schemeClr val="tx1"/>
                </a:solidFill>
              </a:rPr>
              <a:t>parameterization</a:t>
            </a:r>
            <a:r>
              <a:rPr lang="fr-FR" sz="1400" dirty="0">
                <a:solidFill>
                  <a:schemeClr val="tx1"/>
                </a:solidFill>
              </a:rPr>
              <a:t>… </a:t>
            </a:r>
            <a:endParaRPr lang="fr-FR" sz="1400" dirty="0" smtClean="0">
              <a:solidFill>
                <a:schemeClr val="tx1"/>
              </a:solidFill>
            </a:endParaRP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handling </a:t>
            </a:r>
            <a:r>
              <a:rPr lang="fr-FR" sz="1400" dirty="0">
                <a:solidFill>
                  <a:schemeClr val="tx1"/>
                </a:solidFill>
              </a:rPr>
              <a:t>reconfigurable, </a:t>
            </a:r>
            <a:r>
              <a:rPr lang="fr-FR" sz="1400" dirty="0" err="1">
                <a:solidFill>
                  <a:schemeClr val="tx1"/>
                </a:solidFill>
              </a:rPr>
              <a:t>partially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known</a:t>
            </a:r>
            <a:r>
              <a:rPr lang="fr-FR" sz="1400" dirty="0">
                <a:solidFill>
                  <a:schemeClr val="tx1"/>
                </a:solidFill>
              </a:rPr>
              <a:t>, open </a:t>
            </a:r>
            <a:r>
              <a:rPr lang="fr-FR" sz="1400" dirty="0" err="1">
                <a:solidFill>
                  <a:schemeClr val="tx1"/>
                </a:solidFill>
              </a:rPr>
              <a:t>systems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endParaRPr lang="fr-FR" sz="1400" dirty="0" smtClean="0">
              <a:solidFill>
                <a:schemeClr val="tx1"/>
              </a:solidFill>
            </a:endParaRP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fr-FR" sz="1400" dirty="0" err="1" smtClean="0">
                <a:solidFill>
                  <a:schemeClr val="tx1"/>
                </a:solidFill>
              </a:rPr>
              <a:t>designing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distributed</a:t>
            </a:r>
            <a:r>
              <a:rPr lang="fr-FR" sz="1400" dirty="0">
                <a:solidFill>
                  <a:schemeClr val="tx1"/>
                </a:solidFill>
              </a:rPr>
              <a:t>/</a:t>
            </a:r>
            <a:r>
              <a:rPr lang="fr-FR" sz="1400" dirty="0" err="1">
                <a:solidFill>
                  <a:schemeClr val="tx1"/>
                </a:solidFill>
              </a:rPr>
              <a:t>modular</a:t>
            </a:r>
            <a:r>
              <a:rPr lang="fr-FR" sz="1400" dirty="0">
                <a:solidFill>
                  <a:schemeClr val="tx1"/>
                </a:solidFill>
              </a:rPr>
              <a:t> management </a:t>
            </a:r>
            <a:r>
              <a:rPr lang="fr-FR" sz="1400" dirty="0" err="1">
                <a:solidFill>
                  <a:schemeClr val="tx1"/>
                </a:solidFill>
              </a:rPr>
              <a:t>methods</a:t>
            </a:r>
            <a:r>
              <a:rPr lang="fr-FR" sz="1400" dirty="0">
                <a:solidFill>
                  <a:schemeClr val="tx1"/>
                </a:solidFill>
              </a:rPr>
              <a:t>: </a:t>
            </a:r>
            <a:r>
              <a:rPr lang="fr-FR" sz="1400" dirty="0" err="1">
                <a:solidFill>
                  <a:schemeClr val="tx1"/>
                </a:solidFill>
              </a:rPr>
              <a:t>modularity</a:t>
            </a:r>
            <a:r>
              <a:rPr lang="fr-FR" sz="1400" dirty="0">
                <a:solidFill>
                  <a:schemeClr val="tx1"/>
                </a:solidFill>
              </a:rPr>
              <a:t>, multi-agent, </a:t>
            </a:r>
            <a:r>
              <a:rPr lang="fr-FR" sz="1400" dirty="0" err="1">
                <a:solidFill>
                  <a:schemeClr val="tx1"/>
                </a:solidFill>
              </a:rPr>
              <a:t>games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endParaRPr lang="fr-FR" sz="1400" dirty="0" smtClean="0">
              <a:solidFill>
                <a:schemeClr val="tx1"/>
              </a:solidFill>
            </a:endParaRPr>
          </a:p>
          <a:p>
            <a:r>
              <a:rPr lang="fr-FR" sz="1600" dirty="0" smtClean="0">
                <a:solidFill>
                  <a:schemeClr val="tx1"/>
                </a:solidFill>
              </a:rPr>
              <a:t>Applications</a:t>
            </a: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large </a:t>
            </a:r>
            <a:r>
              <a:rPr lang="fr-FR" sz="1400" dirty="0">
                <a:solidFill>
                  <a:schemeClr val="tx1"/>
                </a:solidFill>
              </a:rPr>
              <a:t>open reconfigurable softwares, as web-services or </a:t>
            </a:r>
            <a:r>
              <a:rPr lang="fr-FR" sz="1400" dirty="0" err="1">
                <a:solidFill>
                  <a:schemeClr val="tx1"/>
                </a:solidFill>
              </a:rPr>
              <a:t>distributed</a:t>
            </a:r>
            <a:r>
              <a:rPr lang="fr-FR" sz="1400" dirty="0">
                <a:solidFill>
                  <a:schemeClr val="tx1"/>
                </a:solidFill>
              </a:rPr>
              <a:t> active documents </a:t>
            </a:r>
            <a:endParaRPr lang="fr-FR" sz="1400" dirty="0" smtClean="0">
              <a:solidFill>
                <a:schemeClr val="tx1"/>
              </a:solidFill>
            </a:endParaRP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1"/>
                </a:solidFill>
              </a:rPr>
              <a:t>(</a:t>
            </a:r>
            <a:r>
              <a:rPr lang="fr-FR" sz="1400" dirty="0" err="1">
                <a:solidFill>
                  <a:schemeClr val="tx1"/>
                </a:solidFill>
              </a:rPr>
              <a:t>very</a:t>
            </a:r>
            <a:r>
              <a:rPr lang="fr-FR" sz="1400" dirty="0">
                <a:solidFill>
                  <a:schemeClr val="tx1"/>
                </a:solidFill>
              </a:rPr>
              <a:t>) large </a:t>
            </a:r>
            <a:r>
              <a:rPr lang="fr-FR" sz="1400" dirty="0" err="1">
                <a:solidFill>
                  <a:schemeClr val="tx1"/>
                </a:solidFill>
              </a:rPr>
              <a:t>structured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systems</a:t>
            </a:r>
            <a:r>
              <a:rPr lang="fr-FR" sz="1400" dirty="0">
                <a:solidFill>
                  <a:schemeClr val="tx1"/>
                </a:solidFill>
              </a:rPr>
              <a:t>: </a:t>
            </a:r>
            <a:r>
              <a:rPr lang="fr-FR" sz="1400" dirty="0" err="1">
                <a:solidFill>
                  <a:schemeClr val="tx1"/>
                </a:solidFill>
              </a:rPr>
              <a:t>telecommunication</a:t>
            </a:r>
            <a:r>
              <a:rPr lang="fr-FR" sz="1400" dirty="0">
                <a:solidFill>
                  <a:schemeClr val="tx1"/>
                </a:solidFill>
              </a:rPr>
              <a:t> network management </a:t>
            </a:r>
            <a:endParaRPr lang="fr-FR" sz="1400" dirty="0" smtClean="0">
              <a:solidFill>
                <a:schemeClr val="tx1"/>
              </a:solidFill>
            </a:endParaRPr>
          </a:p>
          <a:p>
            <a:pPr marL="344488" lvl="1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</a:t>
            </a:r>
            <a:r>
              <a:rPr lang="en-US" sz="1400" dirty="0" smtClean="0">
                <a:solidFill>
                  <a:schemeClr val="tx1"/>
                </a:solidFill>
              </a:rPr>
              <a:t>ystems design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BE999F85-4C76-4F7F-8456-747F6B0A2504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37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Objectives and Topics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313617" y="1535113"/>
            <a:ext cx="4040188" cy="639762"/>
          </a:xfrm>
        </p:spPr>
        <p:txBody>
          <a:bodyPr/>
          <a:lstStyle/>
          <a:p>
            <a:pPr algn="r"/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313617" y="2174875"/>
            <a:ext cx="4040188" cy="3951288"/>
          </a:xfrm>
        </p:spPr>
        <p:txBody>
          <a:bodyPr/>
          <a:lstStyle/>
          <a:p>
            <a:pPr algn="r">
              <a:lnSpc>
                <a:spcPct val="100000"/>
              </a:lnSpc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>
          <a:xfrm>
            <a:off x="4728152" y="1535113"/>
            <a:ext cx="4041775" cy="639762"/>
          </a:xfrm>
        </p:spPr>
        <p:txBody>
          <a:bodyPr/>
          <a:lstStyle/>
          <a:p>
            <a:r>
              <a:rPr lang="en-US" dirty="0" smtClean="0"/>
              <a:t>Applications 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4"/>
          </p:nvPr>
        </p:nvSpPr>
        <p:spPr>
          <a:xfrm>
            <a:off x="4728152" y="2174875"/>
            <a:ext cx="4041775" cy="3951288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chemeClr val="tx1"/>
                </a:solidFill>
              </a:rPr>
              <a:t>Distributed Autonomic Management             of network and services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>
                <a:solidFill>
                  <a:schemeClr val="tx1"/>
                </a:solidFill>
              </a:rPr>
              <a:t>Observing: fault management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>
                <a:solidFill>
                  <a:schemeClr val="tx1"/>
                </a:solidFill>
              </a:rPr>
              <a:t>Planning: deployment and </a:t>
            </a:r>
            <a:r>
              <a:rPr lang="en-US" sz="1400" dirty="0" smtClean="0">
                <a:solidFill>
                  <a:schemeClr val="tx1"/>
                </a:solidFill>
              </a:rPr>
              <a:t>reconfiguration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US" sz="14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US" sz="1400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endParaRPr lang="en-US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b="1" dirty="0" smtClean="0">
                <a:solidFill>
                  <a:schemeClr val="tx1"/>
                </a:solidFill>
              </a:rPr>
              <a:t>Composite Web services                                 emphasis on </a:t>
            </a:r>
            <a:r>
              <a:rPr lang="en-US" sz="1800" b="1" dirty="0" err="1" smtClean="0">
                <a:solidFill>
                  <a:schemeClr val="tx1"/>
                </a:solidFill>
              </a:rPr>
              <a:t>QoS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tx1"/>
                </a:solidFill>
              </a:rPr>
              <a:t>QoS</a:t>
            </a:r>
            <a:r>
              <a:rPr lang="en-US" sz="1400" dirty="0" smtClean="0">
                <a:solidFill>
                  <a:schemeClr val="tx1"/>
                </a:solidFill>
              </a:rPr>
              <a:t> aware management of service orchestrations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Handling Workflows &amp; Data jointly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48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thanks</a:t>
            </a:r>
            <a:endParaRPr lang="fr-FR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Objectives and Topics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313617" y="1535113"/>
            <a:ext cx="4040188" cy="639762"/>
          </a:xfrm>
        </p:spPr>
        <p:txBody>
          <a:bodyPr/>
          <a:lstStyle/>
          <a:p>
            <a:pPr algn="r"/>
            <a:r>
              <a:rPr lang="en-US" dirty="0" smtClean="0"/>
              <a:t>Foundations for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313617" y="2174875"/>
            <a:ext cx="4040188" cy="3951288"/>
          </a:xfrm>
        </p:spPr>
        <p:txBody>
          <a:bodyPr/>
          <a:lstStyle/>
          <a:p>
            <a:pPr algn="r"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</a:pPr>
            <a:r>
              <a:rPr lang="en-US" sz="1800" b="1" dirty="0">
                <a:solidFill>
                  <a:schemeClr val="tx1"/>
                </a:solidFill>
              </a:rPr>
              <a:t>Autonomic Management of Wide Area Distributed Systems</a:t>
            </a:r>
          </a:p>
          <a:p>
            <a:pPr lvl="1" algn="r">
              <a:lnSpc>
                <a:spcPct val="100000"/>
              </a:lnSpc>
              <a:spcBef>
                <a:spcPts val="600"/>
              </a:spcBef>
            </a:pPr>
            <a:r>
              <a:rPr lang="en-US" sz="1400" dirty="0">
                <a:solidFill>
                  <a:srgbClr val="FF0000"/>
                </a:solidFill>
              </a:rPr>
              <a:t>Modeling</a:t>
            </a:r>
            <a:r>
              <a:rPr lang="en-US" sz="1400" dirty="0">
                <a:solidFill>
                  <a:schemeClr val="tx1"/>
                </a:solidFill>
              </a:rPr>
              <a:t>: Petri nets, scenarios</a:t>
            </a:r>
          </a:p>
          <a:p>
            <a:pPr lvl="1" algn="r">
              <a:lnSpc>
                <a:spcPct val="100000"/>
              </a:lnSpc>
              <a:spcBef>
                <a:spcPts val="600"/>
              </a:spcBef>
            </a:pPr>
            <a:r>
              <a:rPr lang="en-US" sz="1400" dirty="0">
                <a:solidFill>
                  <a:srgbClr val="FF0000"/>
                </a:solidFill>
              </a:rPr>
              <a:t>Composing</a:t>
            </a:r>
            <a:r>
              <a:rPr lang="en-US" sz="1400" dirty="0">
                <a:solidFill>
                  <a:schemeClr val="tx1"/>
                </a:solidFill>
              </a:rPr>
              <a:t>: components &amp; interfaces</a:t>
            </a:r>
          </a:p>
          <a:p>
            <a:pPr lvl="1" algn="r">
              <a:lnSpc>
                <a:spcPct val="100000"/>
              </a:lnSpc>
              <a:spcBef>
                <a:spcPts val="600"/>
              </a:spcBef>
            </a:pPr>
            <a:r>
              <a:rPr lang="en-US" sz="1400" dirty="0">
                <a:solidFill>
                  <a:srgbClr val="FF0000"/>
                </a:solidFill>
              </a:rPr>
              <a:t>Constructing Models</a:t>
            </a:r>
            <a:r>
              <a:rPr lang="en-US" sz="1400" dirty="0">
                <a:solidFill>
                  <a:schemeClr val="tx1"/>
                </a:solidFill>
              </a:rPr>
              <a:t>: </a:t>
            </a:r>
            <a:r>
              <a:rPr lang="en-US" sz="1400" dirty="0" smtClean="0">
                <a:solidFill>
                  <a:schemeClr val="tx1"/>
                </a:solidFill>
              </a:rPr>
              <a:t>self-modeling</a:t>
            </a:r>
          </a:p>
          <a:p>
            <a:pPr lvl="1" algn="r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rgbClr val="FF0000"/>
                </a:solidFill>
              </a:rPr>
              <a:t>Distributed algorithms</a:t>
            </a:r>
            <a:endParaRPr lang="en-US" sz="1400" dirty="0">
              <a:solidFill>
                <a:srgbClr val="FF0000"/>
              </a:solidFill>
            </a:endParaRPr>
          </a:p>
          <a:p>
            <a:pPr lvl="1" algn="r">
              <a:lnSpc>
                <a:spcPct val="100000"/>
              </a:lnSpc>
            </a:pPr>
            <a:endParaRPr lang="en-US" sz="1400" dirty="0" smtClean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en-US" sz="1800" b="1" dirty="0" err="1" smtClean="0">
                <a:solidFill>
                  <a:schemeClr val="tx1"/>
                </a:solidFill>
              </a:rPr>
              <a:t>QoS</a:t>
            </a:r>
            <a:r>
              <a:rPr lang="en-US" sz="1800" b="1" dirty="0" smtClean="0">
                <a:solidFill>
                  <a:schemeClr val="tx1"/>
                </a:solidFill>
              </a:rPr>
              <a:t>-aware </a:t>
            </a:r>
            <a:r>
              <a:rPr lang="en-US" sz="1800" b="1" dirty="0">
                <a:solidFill>
                  <a:schemeClr val="tx1"/>
                </a:solidFill>
              </a:rPr>
              <a:t>Management </a:t>
            </a:r>
            <a:r>
              <a:rPr lang="en-US" sz="1800" b="1" dirty="0" smtClean="0">
                <a:solidFill>
                  <a:schemeClr val="tx1"/>
                </a:solidFill>
              </a:rPr>
              <a:t>                       of </a:t>
            </a:r>
            <a:r>
              <a:rPr lang="en-US" sz="1800" b="1" dirty="0">
                <a:solidFill>
                  <a:schemeClr val="tx1"/>
                </a:solidFill>
              </a:rPr>
              <a:t>Wide Area Distributed Systems</a:t>
            </a:r>
          </a:p>
          <a:p>
            <a:pPr lvl="1" algn="r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rgbClr val="FF0000"/>
                </a:solidFill>
              </a:rPr>
              <a:t>Probability</a:t>
            </a:r>
            <a:r>
              <a:rPr lang="en-US" sz="1400" dirty="0" smtClean="0">
                <a:solidFill>
                  <a:schemeClr val="tx1"/>
                </a:solidFill>
              </a:rPr>
              <a:t>: uncertainty &amp; non-determinism</a:t>
            </a:r>
          </a:p>
          <a:p>
            <a:pPr lvl="1" algn="r">
              <a:lnSpc>
                <a:spcPct val="100000"/>
              </a:lnSpc>
              <a:spcBef>
                <a:spcPts val="600"/>
              </a:spcBef>
            </a:pPr>
            <a:r>
              <a:rPr lang="en-US" sz="1400" dirty="0" smtClean="0">
                <a:solidFill>
                  <a:srgbClr val="FF0000"/>
                </a:solidFill>
              </a:rPr>
              <a:t>Performance</a:t>
            </a:r>
            <a:r>
              <a:rPr lang="en-US" sz="1400" dirty="0" smtClean="0">
                <a:solidFill>
                  <a:schemeClr val="tx1"/>
                </a:solidFill>
              </a:rPr>
              <a:t>: time, cost &amp; weights</a:t>
            </a:r>
          </a:p>
          <a:p>
            <a:pPr lvl="1" algn="r">
              <a:lnSpc>
                <a:spcPct val="100000"/>
              </a:lnSpc>
              <a:spcBef>
                <a:spcPts val="600"/>
              </a:spcBef>
            </a:pPr>
            <a:r>
              <a:rPr lang="en-US" sz="1400" dirty="0" err="1" smtClean="0">
                <a:solidFill>
                  <a:srgbClr val="FF0000"/>
                </a:solidFill>
              </a:rPr>
              <a:t>QoS</a:t>
            </a:r>
            <a:r>
              <a:rPr lang="en-US" sz="1400" dirty="0" smtClean="0">
                <a:solidFill>
                  <a:schemeClr val="tx1"/>
                </a:solidFill>
              </a:rPr>
              <a:t>: time, security, availability, reliability, quality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>
          <a:xfrm>
            <a:off x="4728152" y="1535113"/>
            <a:ext cx="4041775" cy="639762"/>
          </a:xfrm>
        </p:spPr>
        <p:txBody>
          <a:bodyPr/>
          <a:lstStyle/>
          <a:p>
            <a:r>
              <a:rPr lang="en-US" dirty="0" smtClean="0"/>
              <a:t>Applications </a:t>
            </a:r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4"/>
          </p:nvPr>
        </p:nvSpPr>
        <p:spPr>
          <a:xfrm>
            <a:off x="4728152" y="2174875"/>
            <a:ext cx="4041775" cy="3951288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chemeClr val="tx1"/>
                </a:solidFill>
              </a:rPr>
              <a:t>Distributed Autonomic Management             of network and services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>
                <a:solidFill>
                  <a:schemeClr val="tx1"/>
                </a:solidFill>
              </a:rPr>
              <a:t>Observing: fault management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400" dirty="0">
                <a:solidFill>
                  <a:schemeClr val="tx1"/>
                </a:solidFill>
              </a:rPr>
              <a:t>Planning: deployment and </a:t>
            </a:r>
            <a:r>
              <a:rPr lang="en-US" sz="1400" dirty="0" smtClean="0">
                <a:solidFill>
                  <a:schemeClr val="tx1"/>
                </a:solidFill>
              </a:rPr>
              <a:t>reconfiguration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US" sz="14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n-US" sz="1400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</a:pPr>
            <a:endParaRPr lang="en-US" sz="14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b="1" dirty="0" smtClean="0">
                <a:solidFill>
                  <a:schemeClr val="tx1"/>
                </a:solidFill>
              </a:rPr>
              <a:t>Composite Web services                                 emphasis on </a:t>
            </a:r>
            <a:r>
              <a:rPr lang="en-US" sz="1800" b="1" dirty="0" err="1" smtClean="0">
                <a:solidFill>
                  <a:schemeClr val="tx1"/>
                </a:solidFill>
              </a:rPr>
              <a:t>QoS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tx1"/>
                </a:solidFill>
              </a:rPr>
              <a:t>QoS</a:t>
            </a:r>
            <a:r>
              <a:rPr lang="en-US" sz="1400" dirty="0" smtClean="0">
                <a:solidFill>
                  <a:schemeClr val="tx1"/>
                </a:solidFill>
              </a:rPr>
              <a:t> aware management of service orchestrations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</a:rPr>
              <a:t>Handling Workflows &amp; Data jointly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Accolade ouvrante 1"/>
          <p:cNvSpPr/>
          <p:nvPr/>
        </p:nvSpPr>
        <p:spPr>
          <a:xfrm>
            <a:off x="1125997" y="3158836"/>
            <a:ext cx="264496" cy="952185"/>
          </a:xfrm>
          <a:prstGeom prst="leftBrac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22671" y="3332648"/>
            <a:ext cx="1148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autonomic scale-up</a:t>
            </a:r>
            <a:endParaRPr lang="en-US" sz="1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326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>
                <a:solidFill>
                  <a:schemeClr val="bg1"/>
                </a:solidFill>
              </a:rPr>
              <a:t>Albert Benveniste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>
                <a:solidFill>
                  <a:schemeClr val="bg1"/>
                </a:solidFill>
              </a:rPr>
              <a:t>21 March 2012</a:t>
            </a:r>
          </a:p>
        </p:txBody>
      </p:sp>
      <p:pic>
        <p:nvPicPr>
          <p:cNvPr id="275465" name="Picture 9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-2514600" y="-161925"/>
            <a:ext cx="1943100" cy="219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/>
              <a:t>Pour insérer ou remplacer le visuel de fond sur la page titre :</a:t>
            </a:r>
          </a:p>
          <a:p>
            <a:pPr>
              <a:spcBef>
                <a:spcPct val="50000"/>
              </a:spcBef>
            </a:pPr>
            <a:r>
              <a:rPr lang="fr-FR" sz="1200"/>
              <a:t>Supprimer l’image ou la zone visuelle existante, puis faire :</a:t>
            </a:r>
          </a:p>
          <a:p>
            <a:pPr>
              <a:spcBef>
                <a:spcPct val="50000"/>
              </a:spcBef>
            </a:pPr>
            <a:r>
              <a:rPr lang="fr-FR" sz="1200"/>
              <a:t>Insertion / Image / à partir du fichier</a:t>
            </a:r>
          </a:p>
          <a:p>
            <a:pPr>
              <a:spcBef>
                <a:spcPct val="50000"/>
              </a:spcBef>
            </a:pPr>
            <a:r>
              <a:rPr lang="fr-FR" sz="1200"/>
              <a:t>Puis disposer cette image en arrière plan</a:t>
            </a:r>
          </a:p>
        </p:txBody>
      </p:sp>
    </p:spTree>
    <p:extLst>
      <p:ext uri="{BB962C8B-B14F-4D97-AF65-F5344CB8AC3E}">
        <p14:creationId xmlns:p14="http://schemas.microsoft.com/office/powerpoint/2010/main" val="346637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History &amp; Flows</a:t>
            </a:r>
            <a:br>
              <a:rPr lang="en-US" sz="2800" dirty="0" smtClean="0"/>
            </a:br>
            <a:endParaRPr lang="fr-FR" sz="28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1934598" y="3378952"/>
            <a:ext cx="5274804" cy="626270"/>
            <a:chOff x="3763398" y="3084229"/>
            <a:chExt cx="5274804" cy="626270"/>
          </a:xfrm>
        </p:grpSpPr>
        <p:sp>
          <p:nvSpPr>
            <p:cNvPr id="6" name="Flèche droite 5"/>
            <p:cNvSpPr/>
            <p:nvPr/>
          </p:nvSpPr>
          <p:spPr>
            <a:xfrm>
              <a:off x="3763398" y="3377991"/>
              <a:ext cx="5274804" cy="33250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3983972" y="3084229"/>
              <a:ext cx="45918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2008             2009           2010            2011</a:t>
              </a:r>
              <a:endParaRPr lang="fr-FR" dirty="0"/>
            </a:p>
          </p:txBody>
        </p:sp>
      </p:grpSp>
      <p:sp>
        <p:nvSpPr>
          <p:cNvPr id="10" name="Virage 9"/>
          <p:cNvSpPr/>
          <p:nvPr/>
        </p:nvSpPr>
        <p:spPr>
          <a:xfrm rot="5400000">
            <a:off x="3650040" y="3990111"/>
            <a:ext cx="540000" cy="5400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Virage 10"/>
          <p:cNvSpPr/>
          <p:nvPr/>
        </p:nvSpPr>
        <p:spPr>
          <a:xfrm rot="5400000">
            <a:off x="4860420" y="3991371"/>
            <a:ext cx="540000" cy="5400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673999" y="4554101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Blaise</a:t>
            </a:r>
            <a:endParaRPr lang="en-US" sz="1400" dirty="0" smtClean="0"/>
          </a:p>
          <a:p>
            <a:pPr algn="ctr"/>
            <a:r>
              <a:rPr lang="en-US" sz="1400" dirty="0" err="1" smtClean="0"/>
              <a:t>Genest</a:t>
            </a:r>
            <a:endParaRPr lang="fr-FR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835271" y="4554101"/>
            <a:ext cx="881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Anne</a:t>
            </a:r>
          </a:p>
          <a:p>
            <a:pPr algn="ctr"/>
            <a:r>
              <a:rPr lang="en-US" sz="1400" dirty="0" err="1" smtClean="0"/>
              <a:t>Bouillard</a:t>
            </a:r>
            <a:endParaRPr lang="fr-FR" sz="1400" dirty="0"/>
          </a:p>
        </p:txBody>
      </p:sp>
      <p:sp>
        <p:nvSpPr>
          <p:cNvPr id="14" name="Virage 13"/>
          <p:cNvSpPr/>
          <p:nvPr/>
        </p:nvSpPr>
        <p:spPr>
          <a:xfrm rot="5400000">
            <a:off x="4867977" y="2827593"/>
            <a:ext cx="540000" cy="5400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Virage 14"/>
          <p:cNvSpPr/>
          <p:nvPr/>
        </p:nvSpPr>
        <p:spPr>
          <a:xfrm rot="5400000">
            <a:off x="6078357" y="2828853"/>
            <a:ext cx="540000" cy="5400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534638" y="2295806"/>
            <a:ext cx="990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/>
                </a:solidFill>
              </a:rPr>
              <a:t>Guillaume</a:t>
            </a:r>
          </a:p>
          <a:p>
            <a:pPr algn="ctr"/>
            <a:r>
              <a:rPr lang="en-US" sz="1400" dirty="0" err="1" smtClean="0">
                <a:solidFill>
                  <a:schemeClr val="bg2"/>
                </a:solidFill>
              </a:rPr>
              <a:t>Aucher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482717" y="1645904"/>
            <a:ext cx="153760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B0F0"/>
                </a:solidFill>
              </a:rPr>
              <a:t>Axel</a:t>
            </a:r>
          </a:p>
          <a:p>
            <a:pPr algn="ctr"/>
            <a:r>
              <a:rPr lang="en-US" sz="1400" dirty="0" err="1" smtClean="0">
                <a:solidFill>
                  <a:srgbClr val="00B0F0"/>
                </a:solidFill>
              </a:rPr>
              <a:t>Legay</a:t>
            </a:r>
            <a:endParaRPr lang="en-US" sz="1400" dirty="0" smtClean="0">
              <a:solidFill>
                <a:srgbClr val="00B0F0"/>
              </a:solidFill>
            </a:endParaRPr>
          </a:p>
          <a:p>
            <a:pPr algn="ctr"/>
            <a:endParaRPr lang="en-US" sz="1400" dirty="0"/>
          </a:p>
          <a:p>
            <a:pPr algn="ctr"/>
            <a:r>
              <a:rPr lang="en-US" sz="1400" dirty="0" smtClean="0">
                <a:solidFill>
                  <a:schemeClr val="bg2"/>
                </a:solidFill>
              </a:rPr>
              <a:t>François</a:t>
            </a:r>
          </a:p>
          <a:p>
            <a:pPr algn="ctr"/>
            <a:r>
              <a:rPr lang="en-US" sz="1400" dirty="0" err="1" smtClean="0">
                <a:solidFill>
                  <a:schemeClr val="bg2"/>
                </a:solidFill>
              </a:rPr>
              <a:t>Schwarzentruber</a:t>
            </a:r>
            <a:endParaRPr lang="fr-FR" sz="1400" dirty="0">
              <a:solidFill>
                <a:schemeClr val="bg2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881699" y="5395716"/>
            <a:ext cx="5410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 topic: non-classical logics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Seeding: statistical model-checking 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53622" y="3361914"/>
            <a:ext cx="158896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Albert </a:t>
            </a:r>
            <a:r>
              <a:rPr lang="en-US" sz="1400" dirty="0" err="1" smtClean="0"/>
              <a:t>Benveniste</a:t>
            </a:r>
            <a:endParaRPr lang="en-US" sz="1400" dirty="0" smtClean="0"/>
          </a:p>
          <a:p>
            <a:pPr algn="r"/>
            <a:r>
              <a:rPr lang="en-US" sz="1400" dirty="0" smtClean="0"/>
              <a:t>Eric Fabre</a:t>
            </a:r>
          </a:p>
          <a:p>
            <a:pPr algn="r"/>
            <a:r>
              <a:rPr lang="en-US" sz="1400" dirty="0" err="1" smtClean="0"/>
              <a:t>Loïc</a:t>
            </a:r>
            <a:r>
              <a:rPr lang="en-US" sz="1400" dirty="0" smtClean="0"/>
              <a:t> </a:t>
            </a:r>
            <a:r>
              <a:rPr lang="en-US" sz="1400" dirty="0" err="1" smtClean="0"/>
              <a:t>Hélouët</a:t>
            </a:r>
            <a:endParaRPr lang="en-US" sz="1400" dirty="0" smtClean="0"/>
          </a:p>
          <a:p>
            <a:pPr algn="r"/>
            <a:r>
              <a:rPr lang="en-US" sz="1400" dirty="0" smtClean="0"/>
              <a:t>Claude </a:t>
            </a:r>
            <a:r>
              <a:rPr lang="en-US" sz="1400" dirty="0" err="1" smtClean="0"/>
              <a:t>Jard</a:t>
            </a:r>
            <a:endParaRPr lang="en-US" sz="1400" dirty="0" smtClean="0"/>
          </a:p>
          <a:p>
            <a:pPr algn="r"/>
            <a:endParaRPr lang="en-US" sz="1400" dirty="0" smtClean="0"/>
          </a:p>
          <a:p>
            <a:pPr algn="r"/>
            <a:r>
              <a:rPr lang="en-US" sz="1400" i="1" dirty="0" smtClean="0">
                <a:solidFill>
                  <a:schemeClr val="tx2"/>
                </a:solidFill>
              </a:rPr>
              <a:t>Anne </a:t>
            </a:r>
            <a:r>
              <a:rPr lang="en-US" sz="1400" i="1" dirty="0" err="1" smtClean="0">
                <a:solidFill>
                  <a:schemeClr val="tx2"/>
                </a:solidFill>
              </a:rPr>
              <a:t>Bouillard</a:t>
            </a:r>
            <a:endParaRPr lang="en-US" sz="1400" i="1" dirty="0" smtClean="0">
              <a:solidFill>
                <a:schemeClr val="tx2"/>
              </a:solidFill>
            </a:endParaRPr>
          </a:p>
          <a:p>
            <a:pPr algn="r"/>
            <a:r>
              <a:rPr lang="en-US" sz="1400" i="1" dirty="0" err="1" smtClean="0">
                <a:solidFill>
                  <a:schemeClr val="tx2"/>
                </a:solidFill>
              </a:rPr>
              <a:t>Blaise</a:t>
            </a:r>
            <a:r>
              <a:rPr lang="en-US" sz="1400" i="1" dirty="0" smtClean="0">
                <a:solidFill>
                  <a:schemeClr val="tx2"/>
                </a:solidFill>
              </a:rPr>
              <a:t> </a:t>
            </a:r>
            <a:r>
              <a:rPr lang="en-US" sz="1400" i="1" dirty="0" err="1" smtClean="0">
                <a:solidFill>
                  <a:schemeClr val="tx2"/>
                </a:solidFill>
              </a:rPr>
              <a:t>Genest</a:t>
            </a:r>
            <a:endParaRPr lang="fr-FR" sz="1400" i="1" dirty="0">
              <a:solidFill>
                <a:schemeClr val="tx2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336855" y="2501305"/>
            <a:ext cx="172284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Guillaume </a:t>
            </a:r>
            <a:r>
              <a:rPr lang="en-US" sz="1400" i="1" dirty="0" err="1" smtClean="0">
                <a:solidFill>
                  <a:schemeClr val="tx2"/>
                </a:solidFill>
              </a:rPr>
              <a:t>Aucher</a:t>
            </a:r>
            <a:endParaRPr lang="en-US" sz="1400" i="1" dirty="0" smtClean="0">
              <a:solidFill>
                <a:schemeClr val="tx2"/>
              </a:solidFill>
            </a:endParaRPr>
          </a:p>
          <a:p>
            <a:r>
              <a:rPr lang="en-US" sz="1400" i="1" dirty="0" smtClean="0">
                <a:solidFill>
                  <a:schemeClr val="tx2"/>
                </a:solidFill>
              </a:rPr>
              <a:t>F. </a:t>
            </a:r>
            <a:r>
              <a:rPr lang="en-US" sz="1400" i="1" dirty="0" err="1" smtClean="0">
                <a:solidFill>
                  <a:schemeClr val="tx2"/>
                </a:solidFill>
              </a:rPr>
              <a:t>Schwarzentruber</a:t>
            </a:r>
            <a:endParaRPr lang="en-US" sz="1400" i="1" dirty="0" smtClean="0">
              <a:solidFill>
                <a:schemeClr val="tx2"/>
              </a:solidFill>
            </a:endParaRPr>
          </a:p>
          <a:p>
            <a:r>
              <a:rPr lang="en-US" sz="1400" i="1" dirty="0" smtClean="0">
                <a:solidFill>
                  <a:schemeClr val="tx2"/>
                </a:solidFill>
              </a:rPr>
              <a:t>Axel </a:t>
            </a:r>
            <a:r>
              <a:rPr lang="en-US" sz="1400" i="1" dirty="0" err="1" smtClean="0">
                <a:solidFill>
                  <a:schemeClr val="tx2"/>
                </a:solidFill>
              </a:rPr>
              <a:t>Legay</a:t>
            </a:r>
            <a:endParaRPr lang="en-US" sz="1400" i="1" dirty="0" smtClean="0">
              <a:solidFill>
                <a:schemeClr val="tx2"/>
              </a:solidFill>
            </a:endParaRPr>
          </a:p>
          <a:p>
            <a:endParaRPr lang="en-US" sz="1400" i="1" dirty="0"/>
          </a:p>
          <a:p>
            <a:r>
              <a:rPr lang="en-US" sz="1400" dirty="0" smtClean="0"/>
              <a:t>Albert </a:t>
            </a:r>
            <a:r>
              <a:rPr lang="en-US" sz="1400" dirty="0" err="1" smtClean="0"/>
              <a:t>Benveniste</a:t>
            </a:r>
            <a:endParaRPr lang="en-US" sz="1400" dirty="0" smtClean="0"/>
          </a:p>
          <a:p>
            <a:r>
              <a:rPr lang="en-US" sz="1400" dirty="0" smtClean="0"/>
              <a:t>Eric Fabre</a:t>
            </a:r>
          </a:p>
          <a:p>
            <a:r>
              <a:rPr lang="en-US" sz="1400" dirty="0" err="1" smtClean="0"/>
              <a:t>Loïc</a:t>
            </a:r>
            <a:r>
              <a:rPr lang="en-US" sz="1400" dirty="0" smtClean="0"/>
              <a:t> </a:t>
            </a:r>
            <a:r>
              <a:rPr lang="en-US" sz="1400" dirty="0" err="1" smtClean="0"/>
              <a:t>Hélouët</a:t>
            </a:r>
            <a:endParaRPr lang="en-US" sz="1400" dirty="0" smtClean="0"/>
          </a:p>
          <a:p>
            <a:r>
              <a:rPr lang="en-US" sz="1400" dirty="0" smtClean="0"/>
              <a:t>Claude </a:t>
            </a:r>
            <a:r>
              <a:rPr lang="en-US" sz="1400" dirty="0" err="1" smtClean="0"/>
              <a:t>Jard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40064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research areas:                     </a:t>
            </a:r>
            <a:r>
              <a:rPr lang="en-US" u="sng" dirty="0" smtClean="0"/>
              <a:t>trans-</a:t>
            </a:r>
            <a:r>
              <a:rPr lang="en-US" u="sng" dirty="0" err="1" smtClean="0"/>
              <a:t>disciplinarity</a:t>
            </a:r>
            <a:endParaRPr lang="fr-FR" u="sng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50% Albert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Benveniste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….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Eric Fabre.……………….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Loïc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Hélouët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…..……………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Claude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Jard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…...……………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Guillaume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Aucher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………………</a:t>
            </a:r>
          </a:p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François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Schwarzentruber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…...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Axel </a:t>
            </a:r>
            <a:r>
              <a:rPr lang="en-US" sz="1800" dirty="0" err="1" smtClean="0">
                <a:solidFill>
                  <a:schemeClr val="tx1"/>
                </a:solidFill>
                <a:latin typeface="Arial Narrow" pitchFamily="34" charset="0"/>
              </a:rPr>
              <a:t>Legay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……………..</a:t>
            </a: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Models of Concurrency &amp; Formal </a:t>
            </a:r>
            <a:r>
              <a:rPr lang="en-US" sz="1800" dirty="0">
                <a:solidFill>
                  <a:schemeClr val="tx1"/>
                </a:solidFill>
                <a:latin typeface="Arial Narrow" pitchFamily="34" charset="0"/>
              </a:rPr>
              <a:t>M</a:t>
            </a:r>
            <a:r>
              <a:rPr lang="en-US" sz="1800" dirty="0" smtClean="0">
                <a:solidFill>
                  <a:schemeClr val="tx1"/>
                </a:solidFill>
                <a:latin typeface="Arial Narrow" pitchFamily="34" charset="0"/>
              </a:rPr>
              <a:t>ethods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9999FF"/>
                </a:solidFill>
                <a:latin typeface="Arial Narrow" pitchFamily="34" charset="0"/>
              </a:rPr>
              <a:t>Logic &amp; Verification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0070C0"/>
                </a:solidFill>
                <a:latin typeface="Arial Narrow" pitchFamily="34" charset="0"/>
              </a:rPr>
              <a:t>Software Engineering</a:t>
            </a:r>
            <a:endParaRPr lang="en-US" sz="1800" dirty="0">
              <a:solidFill>
                <a:srgbClr val="0070C0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FF0000"/>
                </a:solidFill>
                <a:latin typeface="Arial Narrow" pitchFamily="34" charset="0"/>
              </a:rPr>
              <a:t>Mathematics, Probability &amp; Statistics</a:t>
            </a:r>
          </a:p>
          <a:p>
            <a:pPr>
              <a:lnSpc>
                <a:spcPct val="100000"/>
              </a:lnSpc>
            </a:pPr>
            <a:endParaRPr lang="en-US" sz="18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>
                <a:solidFill>
                  <a:srgbClr val="00B050"/>
                </a:solidFill>
                <a:latin typeface="Arial Narrow" pitchFamily="34" charset="0"/>
              </a:rPr>
              <a:t>Control</a:t>
            </a:r>
          </a:p>
          <a:p>
            <a:pPr>
              <a:lnSpc>
                <a:spcPct val="100000"/>
              </a:lnSpc>
            </a:pPr>
            <a:endParaRPr lang="en-US" sz="1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014AFA91-D0EE-4792-AB68-54EC113FC6E8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2756418" y="1655815"/>
            <a:ext cx="15340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00B050"/>
                </a:solidFill>
                <a:latin typeface="Arial Black" pitchFamily="34" charset="0"/>
              </a:rPr>
              <a:t>X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r>
              <a:rPr lang="en-US" dirty="0" smtClean="0">
                <a:latin typeface="Arial Black" pitchFamily="34" charset="0"/>
              </a:rPr>
              <a:t>X</a:t>
            </a:r>
          </a:p>
          <a:p>
            <a:pPr algn="r"/>
            <a:endParaRPr lang="en-US" dirty="0">
              <a:latin typeface="Arial Black" pitchFamily="34" charset="0"/>
            </a:endParaRPr>
          </a:p>
          <a:p>
            <a:pPr algn="r"/>
            <a:r>
              <a:rPr lang="en-US" dirty="0" smtClean="0">
                <a:solidFill>
                  <a:srgbClr val="00B050"/>
                </a:solidFill>
                <a:latin typeface="Arial Black" pitchFamily="34" charset="0"/>
              </a:rPr>
              <a:t>X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X</a:t>
            </a:r>
            <a:r>
              <a:rPr lang="en-US" dirty="0" smtClean="0">
                <a:latin typeface="Arial Black" pitchFamily="34" charset="0"/>
              </a:rPr>
              <a:t>X</a:t>
            </a:r>
          </a:p>
          <a:p>
            <a:pPr algn="r"/>
            <a:endParaRPr lang="en-US" dirty="0">
              <a:latin typeface="Arial Black" pitchFamily="34" charset="0"/>
            </a:endParaRPr>
          </a:p>
          <a:p>
            <a:pPr algn="r"/>
            <a:r>
              <a:rPr lang="en-US" dirty="0" smtClean="0">
                <a:solidFill>
                  <a:srgbClr val="0070C0"/>
                </a:solidFill>
                <a:latin typeface="Arial Black" pitchFamily="34" charset="0"/>
              </a:rPr>
              <a:t>X</a:t>
            </a:r>
            <a:r>
              <a:rPr lang="en-US" dirty="0" smtClean="0">
                <a:solidFill>
                  <a:srgbClr val="9999FF"/>
                </a:solidFill>
                <a:latin typeface="Arial Black" pitchFamily="34" charset="0"/>
              </a:rPr>
              <a:t>X</a:t>
            </a:r>
            <a:r>
              <a:rPr lang="en-US" dirty="0" smtClean="0">
                <a:latin typeface="Arial Black" pitchFamily="34" charset="0"/>
              </a:rPr>
              <a:t>X</a:t>
            </a:r>
          </a:p>
          <a:p>
            <a:pPr algn="r"/>
            <a:endParaRPr lang="en-US" dirty="0">
              <a:latin typeface="Arial Black" pitchFamily="34" charset="0"/>
            </a:endParaRPr>
          </a:p>
          <a:p>
            <a:pPr algn="r"/>
            <a:r>
              <a:rPr lang="en-US" dirty="0" smtClean="0">
                <a:solidFill>
                  <a:srgbClr val="0070C0"/>
                </a:solidFill>
                <a:latin typeface="Arial Black" pitchFamily="34" charset="0"/>
              </a:rPr>
              <a:t>X</a:t>
            </a:r>
            <a:r>
              <a:rPr lang="en-US" dirty="0" smtClean="0">
                <a:solidFill>
                  <a:srgbClr val="9999FF"/>
                </a:solidFill>
                <a:latin typeface="Arial Black" pitchFamily="34" charset="0"/>
              </a:rPr>
              <a:t>X</a:t>
            </a:r>
            <a:r>
              <a:rPr lang="en-US" dirty="0" smtClean="0">
                <a:latin typeface="Arial Black" pitchFamily="34" charset="0"/>
              </a:rPr>
              <a:t>X</a:t>
            </a:r>
          </a:p>
          <a:p>
            <a:pPr algn="r"/>
            <a:endParaRPr lang="en-US" dirty="0" smtClean="0">
              <a:solidFill>
                <a:srgbClr val="9999FF"/>
              </a:solidFill>
              <a:latin typeface="Arial Black" pitchFamily="34" charset="0"/>
            </a:endParaRPr>
          </a:p>
          <a:p>
            <a:pPr algn="r"/>
            <a:r>
              <a:rPr lang="en-US" dirty="0" smtClean="0">
                <a:solidFill>
                  <a:srgbClr val="9999FF"/>
                </a:solidFill>
                <a:latin typeface="Arial Black" pitchFamily="34" charset="0"/>
              </a:rPr>
              <a:t>X</a:t>
            </a:r>
          </a:p>
          <a:p>
            <a:pPr algn="r"/>
            <a:endParaRPr lang="en-US" dirty="0">
              <a:solidFill>
                <a:srgbClr val="9999FF"/>
              </a:solidFill>
              <a:latin typeface="Arial Black" pitchFamily="34" charset="0"/>
            </a:endParaRPr>
          </a:p>
          <a:p>
            <a:pPr algn="r"/>
            <a:r>
              <a:rPr lang="en-US" dirty="0" smtClean="0">
                <a:solidFill>
                  <a:srgbClr val="9999FF"/>
                </a:solidFill>
                <a:latin typeface="Arial Black" pitchFamily="34" charset="0"/>
              </a:rPr>
              <a:t>X</a:t>
            </a:r>
          </a:p>
          <a:p>
            <a:pPr algn="r"/>
            <a:endParaRPr lang="en-US" dirty="0">
              <a:solidFill>
                <a:srgbClr val="9999FF"/>
              </a:solidFill>
              <a:latin typeface="Arial Black" pitchFamily="34" charset="0"/>
            </a:endParaRPr>
          </a:p>
          <a:p>
            <a:pPr algn="r"/>
            <a:r>
              <a:rPr lang="en-US" dirty="0">
                <a:solidFill>
                  <a:srgbClr val="0070C0"/>
                </a:solidFill>
                <a:latin typeface="Arial Black" pitchFamily="34" charset="0"/>
              </a:rPr>
              <a:t>X</a:t>
            </a:r>
            <a:r>
              <a:rPr lang="en-US" dirty="0" smtClean="0">
                <a:solidFill>
                  <a:srgbClr val="9999FF"/>
                </a:solidFill>
                <a:latin typeface="Arial Black" pitchFamily="34" charset="0"/>
              </a:rPr>
              <a:t>X</a:t>
            </a:r>
            <a:endParaRPr lang="fr-FR" dirty="0">
              <a:latin typeface="Arial Black" pitchFamily="34" charset="0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4783597" y="4519101"/>
            <a:ext cx="3786069" cy="1632317"/>
            <a:chOff x="4783597" y="4519101"/>
            <a:chExt cx="3786069" cy="1632317"/>
          </a:xfrm>
        </p:grpSpPr>
        <p:sp>
          <p:nvSpPr>
            <p:cNvPr id="3" name="Ellipse 2"/>
            <p:cNvSpPr/>
            <p:nvPr/>
          </p:nvSpPr>
          <p:spPr>
            <a:xfrm>
              <a:off x="4783597" y="4519101"/>
              <a:ext cx="3786069" cy="1632317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" name="ZoneTexte 1"/>
            <p:cNvSpPr txBox="1"/>
            <p:nvPr/>
          </p:nvSpPr>
          <p:spPr>
            <a:xfrm>
              <a:off x="5112327" y="4873594"/>
              <a:ext cx="312860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Formal 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Methods 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 CS</a:t>
              </a:r>
            </a:p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</a:p>
            <a:p>
              <a:pPr algn="ctr"/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Applied </a:t>
              </a:r>
              <a:r>
                <a:rPr lang="en-US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Maths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&amp; </a:t>
              </a: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Control</a:t>
              </a:r>
              <a:endPara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275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Major </a:t>
            </a:r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fr-FR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glimpse</a:t>
            </a:r>
            <a:r>
              <a:rPr lang="fr-FR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science</a:t>
            </a:r>
            <a:endParaRPr lang="fr-FR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fr-FR" sz="1100" b="1" dirty="0">
                <a:solidFill>
                  <a:schemeClr val="bg1"/>
                </a:solidFill>
              </a:rPr>
              <a:t>Albert Benveniste</a:t>
            </a:r>
          </a:p>
        </p:txBody>
      </p:sp>
      <p:sp>
        <p:nvSpPr>
          <p:cNvPr id="275461" name="Text Box 5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/>
            <a:r>
              <a:rPr lang="fr-FR" sz="1100" dirty="0">
                <a:solidFill>
                  <a:schemeClr val="bg1"/>
                </a:solidFill>
              </a:rPr>
              <a:t>21 March 2012</a:t>
            </a:r>
          </a:p>
        </p:txBody>
      </p:sp>
      <p:pic>
        <p:nvPicPr>
          <p:cNvPr id="275465" name="Picture 9" descr="logo_couv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18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-2514600" y="-161925"/>
            <a:ext cx="1943100" cy="2193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 b="1"/>
              <a:t>Pour insérer ou remplacer le visuel de fond sur la page titre :</a:t>
            </a:r>
          </a:p>
          <a:p>
            <a:pPr>
              <a:spcBef>
                <a:spcPct val="50000"/>
              </a:spcBef>
            </a:pPr>
            <a:r>
              <a:rPr lang="fr-FR" sz="1200"/>
              <a:t>Supprimer l’image ou la zone visuelle existante, puis faire :</a:t>
            </a:r>
          </a:p>
          <a:p>
            <a:pPr>
              <a:spcBef>
                <a:spcPct val="50000"/>
              </a:spcBef>
            </a:pPr>
            <a:r>
              <a:rPr lang="fr-FR" sz="1200"/>
              <a:t>Insertion / Image / à partir du fichier</a:t>
            </a:r>
          </a:p>
          <a:p>
            <a:pPr>
              <a:spcBef>
                <a:spcPct val="50000"/>
              </a:spcBef>
            </a:pPr>
            <a:r>
              <a:rPr lang="fr-FR" sz="1200"/>
              <a:t>Puis disposer cette image en arrière plan</a:t>
            </a:r>
          </a:p>
        </p:txBody>
      </p:sp>
    </p:spTree>
    <p:extLst>
      <p:ext uri="{BB962C8B-B14F-4D97-AF65-F5344CB8AC3E}">
        <p14:creationId xmlns:p14="http://schemas.microsoft.com/office/powerpoint/2010/main" val="84120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078321" y="2267117"/>
            <a:ext cx="3959881" cy="48112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078321" y="3793626"/>
            <a:ext cx="3959881" cy="32495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831275" y="3641234"/>
            <a:ext cx="3589585" cy="3325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Major results</a:t>
            </a:r>
            <a:endParaRPr lang="fr-FR" sz="2800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>
          <a:xfrm>
            <a:off x="903512" y="1673225"/>
            <a:ext cx="3694113" cy="474662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800" b="1" dirty="0" smtClean="0">
                <a:solidFill>
                  <a:schemeClr val="tx1"/>
                </a:solidFill>
              </a:rPr>
              <a:t>Foundations and Models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Efficient and expressive scenario models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Modular data structures (trellis </a:t>
            </a:r>
            <a:r>
              <a:rPr lang="en-US" sz="1400" dirty="0" err="1" smtClean="0">
                <a:solidFill>
                  <a:schemeClr val="tx1"/>
                </a:solidFill>
              </a:rPr>
              <a:t>unfoldings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Enhanced with Time, Probability, Cost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1"/>
                </a:solidFill>
              </a:rPr>
              <a:t>Distributed autonomic algorithms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for Diagnosis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for Planning </a:t>
            </a:r>
          </a:p>
          <a:p>
            <a:pPr marL="1588" lvl="1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</a:rPr>
              <a:t>Self-modeling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Our </a:t>
            </a:r>
            <a:r>
              <a:rPr lang="en-US" sz="1400" dirty="0">
                <a:solidFill>
                  <a:schemeClr val="tx1"/>
                </a:solidFill>
              </a:rPr>
              <a:t>algorithms  are model-based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  <a:sym typeface="Symbol"/>
              </a:rPr>
              <a:t>Tens of thousands of components                 </a:t>
            </a:r>
            <a:r>
              <a:rPr lang="en-US" sz="1400" dirty="0">
                <a:solidFill>
                  <a:schemeClr val="tx1"/>
                </a:solidFill>
              </a:rPr>
              <a:t>                               </a:t>
            </a:r>
            <a:r>
              <a:rPr lang="en-US" sz="1400" dirty="0">
                <a:solidFill>
                  <a:schemeClr val="tx1"/>
                </a:solidFill>
                <a:sym typeface="Symbol"/>
              </a:rPr>
              <a:t> construct models automatically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1"/>
                </a:solidFill>
              </a:rPr>
              <a:t>Autonomic management algorithms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</a:rPr>
              <a:t>Autonomic Wavelength Power Tuning in a Photonic </a:t>
            </a:r>
            <a:r>
              <a:rPr lang="en-US" sz="1400" dirty="0" smtClean="0">
                <a:solidFill>
                  <a:schemeClr val="tx1"/>
                </a:solidFill>
              </a:rPr>
              <a:t>Network (demo)</a:t>
            </a:r>
            <a:endParaRPr lang="en-US" sz="14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>
                <a:solidFill>
                  <a:schemeClr val="tx1"/>
                </a:solidFill>
              </a:rPr>
              <a:t>Autonomic graceful shutdown and restart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Joint network and service active diagnosis in IMS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1"/>
                </a:solidFill>
              </a:rPr>
              <a:t>Composite Web services &amp; </a:t>
            </a:r>
            <a:r>
              <a:rPr lang="en-US" sz="1800" b="1" dirty="0" err="1" smtClean="0">
                <a:solidFill>
                  <a:schemeClr val="tx1"/>
                </a:solidFill>
              </a:rPr>
              <a:t>QoS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err="1" smtClean="0">
                <a:solidFill>
                  <a:schemeClr val="tx1"/>
                </a:solidFill>
              </a:rPr>
              <a:t>QoS</a:t>
            </a:r>
            <a:r>
              <a:rPr lang="en-US" sz="1400" dirty="0" smtClean="0">
                <a:solidFill>
                  <a:schemeClr val="tx1"/>
                </a:solidFill>
              </a:rPr>
              <a:t>-aware </a:t>
            </a:r>
            <a:r>
              <a:rPr lang="en-US" sz="1400" dirty="0">
                <a:solidFill>
                  <a:schemeClr val="tx1"/>
                </a:solidFill>
              </a:rPr>
              <a:t>management of service </a:t>
            </a:r>
            <a:r>
              <a:rPr lang="en-US" sz="1400" dirty="0" smtClean="0">
                <a:solidFill>
                  <a:schemeClr val="tx1"/>
                </a:solidFill>
              </a:rPr>
              <a:t>orchestrations (demo)</a:t>
            </a:r>
            <a:endParaRPr lang="en-US" sz="1400" dirty="0">
              <a:solidFill>
                <a:schemeClr val="tx1"/>
              </a:solidFill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400" dirty="0" smtClean="0">
                <a:solidFill>
                  <a:schemeClr val="tx1"/>
                </a:solidFill>
              </a:rPr>
              <a:t>Handling Workflow &amp; Data jointly using          Document Based Workflows (demo)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21 March 2012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Albert Benveniste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- </a:t>
            </a:r>
            <a:fld id="{BE999F85-4C76-4F7F-8456-747F6B0A2504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10" name="Groupe 9"/>
          <p:cNvGrpSpPr/>
          <p:nvPr/>
        </p:nvGrpSpPr>
        <p:grpSpPr>
          <a:xfrm>
            <a:off x="528991" y="5267244"/>
            <a:ext cx="4180287" cy="934298"/>
            <a:chOff x="528991" y="5267244"/>
            <a:chExt cx="4180287" cy="934298"/>
          </a:xfrm>
        </p:grpSpPr>
        <p:sp>
          <p:nvSpPr>
            <p:cNvPr id="3" name="ZoneTexte 2"/>
            <p:cNvSpPr txBox="1"/>
            <p:nvPr/>
          </p:nvSpPr>
          <p:spPr>
            <a:xfrm>
              <a:off x="528991" y="5267244"/>
              <a:ext cx="2025282" cy="338554"/>
            </a:xfrm>
            <a:prstGeom prst="rect">
              <a:avLst/>
            </a:prstGeom>
            <a:noFill/>
            <a:ln w="9525"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smtClean="0"/>
                <a:t>MIBS &amp; </a:t>
              </a:r>
              <a:r>
                <a:rPr lang="en-US" sz="1600" dirty="0" err="1"/>
                <a:t>N</a:t>
              </a:r>
              <a:r>
                <a:rPr lang="en-US" sz="1600" dirty="0" err="1" smtClean="0"/>
                <a:t>etw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discov</a:t>
              </a:r>
              <a:endParaRPr lang="fr-FR" sz="1600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2683996" y="5268504"/>
              <a:ext cx="2025282" cy="338554"/>
            </a:xfrm>
            <a:prstGeom prst="rect">
              <a:avLst/>
            </a:prstGeom>
            <a:noFill/>
            <a:ln w="9525"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Standards &amp; Know</a:t>
              </a:r>
              <a:endParaRPr lang="fr-FR" sz="1600" dirty="0"/>
            </a:p>
          </p:txBody>
        </p:sp>
        <p:sp>
          <p:nvSpPr>
            <p:cNvPr id="7" name="Virage 6"/>
            <p:cNvSpPr/>
            <p:nvPr/>
          </p:nvSpPr>
          <p:spPr>
            <a:xfrm flipV="1">
              <a:off x="1190857" y="5609827"/>
              <a:ext cx="415636" cy="506321"/>
            </a:xfrm>
            <a:prstGeom prst="bentArrow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1606493" y="5862988"/>
              <a:ext cx="2025282" cy="338554"/>
            </a:xfrm>
            <a:prstGeom prst="rect">
              <a:avLst/>
            </a:prstGeom>
            <a:noFill/>
            <a:ln w="9525">
              <a:solidFill>
                <a:schemeClr val="accent1">
                  <a:shade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Models at Need</a:t>
              </a:r>
              <a:endParaRPr lang="fr-FR" sz="1600" dirty="0"/>
            </a:p>
          </p:txBody>
        </p:sp>
        <p:sp>
          <p:nvSpPr>
            <p:cNvPr id="17" name="Virage 16"/>
            <p:cNvSpPr/>
            <p:nvPr/>
          </p:nvSpPr>
          <p:spPr>
            <a:xfrm flipH="1" flipV="1">
              <a:off x="3631775" y="5613604"/>
              <a:ext cx="415636" cy="506321"/>
            </a:xfrm>
            <a:prstGeom prst="bentArrow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308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r_PPT">
  <a:themeElements>
    <a:clrScheme name="masque_PP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masque_PP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que_PP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xte et chapitre orange">
  <a:themeElements>
    <a:clrScheme name="Texte et chapitre oran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oran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oran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uv visuel et sommaire">
  <a:themeElements>
    <a:clrScheme name="Couv visuel et sommai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visuel et sommai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visuel et sommai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uv logo equipe  et dernière">
  <a:themeElements>
    <a:clrScheme name="Couv logo equipe  et derniè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logo equipe  et derniè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logo equipe  et derniè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xte et chapitre rouge">
  <a:themeElements>
    <a:clrScheme name="Texte et chapitre rou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rou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rgbClr val="FF0000"/>
          </a:solidFill>
          <a:headEnd type="none"/>
          <a:tailEnd type="triangl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e et chapitre rou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xte et chapitre bleu">
  <a:themeElements>
    <a:clrScheme name="Texte et chapitre bleu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bl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bleu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xte et chapitre vert">
  <a:themeElements>
    <a:clrScheme name="Texte et chapitre ver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e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er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xte et chapitre violet">
  <a:themeElements>
    <a:clrScheme name="Texte et chapitre viole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iole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iole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xte et chapitre gris">
  <a:themeElements>
    <a:clrScheme name="Texte et chapitre gris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gr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gris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xte et chapitre kaki">
  <a:themeElements>
    <a:clrScheme name="Texte et chapitre kaki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kaki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kaki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inr_PPT</Template>
  <TotalTime>1968</TotalTime>
  <Words>2094</Words>
  <Application>Microsoft Office PowerPoint</Application>
  <PresentationFormat>Affichage à l'écran (4:3)</PresentationFormat>
  <Paragraphs>565</Paragraphs>
  <Slides>30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10</vt:i4>
      </vt:variant>
      <vt:variant>
        <vt:lpstr>Titres des diapositives</vt:lpstr>
      </vt:variant>
      <vt:variant>
        <vt:i4>30</vt:i4>
      </vt:variant>
    </vt:vector>
  </HeadingPairs>
  <TitlesOfParts>
    <vt:vector size="40" baseType="lpstr">
      <vt:lpstr>inr_PPT</vt:lpstr>
      <vt:lpstr>Couv visuel et sommaire</vt:lpstr>
      <vt:lpstr>Couv logo equipe  et dernière</vt:lpstr>
      <vt:lpstr>Texte et chapitre rouge</vt:lpstr>
      <vt:lpstr>Texte et chapitre bleu</vt:lpstr>
      <vt:lpstr>Texte et chapitre vert</vt:lpstr>
      <vt:lpstr>Texte et chapitre violet</vt:lpstr>
      <vt:lpstr>Texte et chapitre gris</vt:lpstr>
      <vt:lpstr>Texte et chapitre kaki</vt:lpstr>
      <vt:lpstr>Texte et chapitre orange</vt:lpstr>
      <vt:lpstr>DistribCom Distributed Models and Algorithms for the Management of Telecommunication Systems</vt:lpstr>
      <vt:lpstr>Overall Objectives and Topics</vt:lpstr>
      <vt:lpstr>Overall Objectives and Topics</vt:lpstr>
      <vt:lpstr>Overall Objectives and Topics</vt:lpstr>
      <vt:lpstr>People</vt:lpstr>
      <vt:lpstr>History &amp; Flows </vt:lpstr>
      <vt:lpstr>Background research areas:                     trans-disciplinarity</vt:lpstr>
      <vt:lpstr>Major results A glimpse of science</vt:lpstr>
      <vt:lpstr>Major results</vt:lpstr>
      <vt:lpstr>Autonomic Wavelength Power Tuning                      in a Photonic Network </vt:lpstr>
      <vt:lpstr>Distributed (Factored) Planning</vt:lpstr>
      <vt:lpstr>Distributed (Factored) Planning</vt:lpstr>
      <vt:lpstr>Distributed (Factored) Planning: details</vt:lpstr>
      <vt:lpstr>Composite Web services and QoS</vt:lpstr>
      <vt:lpstr>Composite Web services and QoS</vt:lpstr>
      <vt:lpstr>Composite Web services and QoS</vt:lpstr>
      <vt:lpstr>Composite Web services and QoS</vt:lpstr>
      <vt:lpstr>Composite Web services and QoS</vt:lpstr>
      <vt:lpstr>Publications </vt:lpstr>
      <vt:lpstr>Industrial ties transfers &amp; impact</vt:lpstr>
      <vt:lpstr>Industrial ties, transfers &amp; impact</vt:lpstr>
      <vt:lpstr>Competition &amp; Cooperation</vt:lpstr>
      <vt:lpstr>Competition &amp; Cooperation</vt:lpstr>
      <vt:lpstr>Visibility</vt:lpstr>
      <vt:lpstr>Visibility </vt:lpstr>
      <vt:lpstr>Future plans</vt:lpstr>
      <vt:lpstr>Seen from our side</vt:lpstr>
      <vt:lpstr>Seen from our side</vt:lpstr>
      <vt:lpstr>Future team (this slide is common with the other 3 teams)</vt:lpstr>
      <vt:lpstr>thanks</vt:lpstr>
    </vt:vector>
  </TitlesOfParts>
  <Company>INRIA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SUR 1 OU 2 LIGNES MAXIMUM</dc:title>
  <dc:creator>benvenis</dc:creator>
  <cp:lastModifiedBy>benvenis</cp:lastModifiedBy>
  <cp:revision>409</cp:revision>
  <dcterms:created xsi:type="dcterms:W3CDTF">2012-01-03T07:27:28Z</dcterms:created>
  <dcterms:modified xsi:type="dcterms:W3CDTF">2012-03-20T05:35:34Z</dcterms:modified>
</cp:coreProperties>
</file>