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3" r:id="rId4"/>
    <p:sldId id="259" r:id="rId5"/>
    <p:sldId id="258" r:id="rId6"/>
    <p:sldId id="289" r:id="rId7"/>
    <p:sldId id="290" r:id="rId8"/>
    <p:sldId id="295" r:id="rId9"/>
    <p:sldId id="292" r:id="rId10"/>
    <p:sldId id="291" r:id="rId11"/>
    <p:sldId id="293" r:id="rId12"/>
    <p:sldId id="294" r:id="rId13"/>
    <p:sldId id="282" r:id="rId14"/>
    <p:sldId id="265" r:id="rId15"/>
    <p:sldId id="274" r:id="rId16"/>
    <p:sldId id="270" r:id="rId17"/>
    <p:sldId id="276" r:id="rId18"/>
    <p:sldId id="271" r:id="rId19"/>
    <p:sldId id="280" r:id="rId20"/>
    <p:sldId id="260" r:id="rId21"/>
    <p:sldId id="277" r:id="rId22"/>
    <p:sldId id="285" r:id="rId23"/>
    <p:sldId id="288" r:id="rId24"/>
    <p:sldId id="286" r:id="rId25"/>
    <p:sldId id="262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2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45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90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79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99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26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65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267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437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74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34FEF-FB2E-F245-AAD5-E2D1D99D68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9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4FCE1-DC69-6F47-934C-71EA579E6645}" type="datetimeFigureOut">
              <a:rPr lang="fr-FR" smtClean="0"/>
              <a:t>22/03/12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34FEF-FB2E-F245-AAD5-E2D1D99D68A8}" type="slidenum">
              <a:rPr lang="fr-FR" smtClean="0"/>
              <a:t>‹#›</a:t>
            </a:fld>
            <a:endParaRPr lang="fr-FR" dirty="0"/>
          </a:p>
        </p:txBody>
      </p:sp>
      <p:pic>
        <p:nvPicPr>
          <p:cNvPr id="7" name="Image 6" descr="INRIA_CHERCHEURS_UK_RVB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4782"/>
            <a:ext cx="2590800" cy="93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427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1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11.png"/><Relationship Id="rId6" Type="http://schemas.openxmlformats.org/officeDocument/2006/relationships/image" Target="../media/image5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7.jpg"/><Relationship Id="rId7" Type="http://schemas.openxmlformats.org/officeDocument/2006/relationships/image" Target="../media/image18.png"/><Relationship Id="rId8" Type="http://schemas.openxmlformats.org/officeDocument/2006/relationships/image" Target="../media/image19.jpeg"/><Relationship Id="rId9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HiPERCOM</a:t>
            </a:r>
            <a:r>
              <a:rPr lang="fr-FR" dirty="0" smtClean="0"/>
              <a:t> </a:t>
            </a:r>
            <a:r>
              <a:rPr lang="fr-FR" dirty="0" err="1" smtClean="0"/>
              <a:t>Standardization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the IETF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Emmanuel Baccelli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908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HiPERCOM</a:t>
            </a:r>
            <a:r>
              <a:rPr lang="fr-FR" dirty="0" smtClean="0"/>
              <a:t> </a:t>
            </a:r>
            <a:r>
              <a:rPr lang="fr-FR" dirty="0" err="1" smtClean="0"/>
              <a:t>RFCs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7492"/>
          </a:xfrm>
        </p:spPr>
        <p:txBody>
          <a:bodyPr>
            <a:normAutofit fontScale="70000" lnSpcReduction="20000"/>
          </a:bodyPr>
          <a:lstStyle/>
          <a:p>
            <a:r>
              <a:rPr lang="fr-FR" b="1" dirty="0" smtClean="0"/>
              <a:t>RFC 5148</a:t>
            </a:r>
            <a:r>
              <a:rPr lang="fr-FR" dirty="0" smtClean="0"/>
              <a:t> "</a:t>
            </a:r>
            <a:r>
              <a:rPr lang="fr-FR" dirty="0" err="1" smtClean="0"/>
              <a:t>Jitter</a:t>
            </a:r>
            <a:r>
              <a:rPr lang="fr-FR" dirty="0" smtClean="0"/>
              <a:t> </a:t>
            </a:r>
            <a:r>
              <a:rPr lang="fr-FR" dirty="0" err="1" smtClean="0"/>
              <a:t>considerations</a:t>
            </a:r>
            <a:r>
              <a:rPr lang="fr-FR" dirty="0" smtClean="0"/>
              <a:t> in </a:t>
            </a:r>
            <a:r>
              <a:rPr lang="fr-FR" dirty="0" err="1" smtClean="0"/>
              <a:t>MANETs</a:t>
            </a:r>
            <a:r>
              <a:rPr lang="fr-FR" dirty="0" smtClean="0"/>
              <a:t>", </a:t>
            </a:r>
            <a:r>
              <a:rPr lang="fr-FR" dirty="0" err="1" smtClean="0"/>
              <a:t>February</a:t>
            </a:r>
            <a:r>
              <a:rPr lang="fr-FR" dirty="0" smtClean="0"/>
              <a:t> 2008. </a:t>
            </a:r>
            <a:r>
              <a:rPr lang="fr-FR" dirty="0" err="1" smtClean="0"/>
              <a:t>Clausen</a:t>
            </a:r>
            <a:r>
              <a:rPr lang="fr-FR" dirty="0" smtClean="0"/>
              <a:t> </a:t>
            </a:r>
            <a:r>
              <a:rPr lang="fr-FR" dirty="0" err="1" smtClean="0"/>
              <a:t>T</a:t>
            </a:r>
            <a:r>
              <a:rPr lang="fr-FR" dirty="0" smtClean="0"/>
              <a:t>., </a:t>
            </a:r>
            <a:r>
              <a:rPr lang="fr-FR" dirty="0" err="1" smtClean="0"/>
              <a:t>Dearlove</a:t>
            </a:r>
            <a:r>
              <a:rPr lang="fr-FR" dirty="0" smtClean="0"/>
              <a:t> C</a:t>
            </a:r>
            <a:r>
              <a:rPr lang="fr-FR" dirty="0"/>
              <a:t>. and </a:t>
            </a:r>
            <a:r>
              <a:rPr lang="fr-FR" dirty="0" err="1"/>
              <a:t>Adamson</a:t>
            </a:r>
            <a:r>
              <a:rPr lang="fr-FR" dirty="0"/>
              <a:t> B.</a:t>
            </a:r>
          </a:p>
          <a:p>
            <a:r>
              <a:rPr lang="fr-FR" b="1" dirty="0" smtClean="0"/>
              <a:t>RFC 5444</a:t>
            </a:r>
            <a:r>
              <a:rPr lang="fr-FR" dirty="0" smtClean="0"/>
              <a:t> "</a:t>
            </a:r>
            <a:r>
              <a:rPr lang="fr-FR" dirty="0" err="1" smtClean="0"/>
              <a:t>Generalized</a:t>
            </a:r>
            <a:r>
              <a:rPr lang="fr-FR" dirty="0" smtClean="0"/>
              <a:t> MANET </a:t>
            </a:r>
            <a:r>
              <a:rPr lang="fr-FR" dirty="0" err="1" smtClean="0"/>
              <a:t>Packet</a:t>
            </a:r>
            <a:r>
              <a:rPr lang="fr-FR" dirty="0" smtClean="0"/>
              <a:t>/Message Format",  </a:t>
            </a:r>
            <a:r>
              <a:rPr lang="fr-FR" dirty="0" err="1" smtClean="0"/>
              <a:t>February</a:t>
            </a:r>
            <a:r>
              <a:rPr lang="fr-FR" dirty="0" smtClean="0"/>
              <a:t> 2009. </a:t>
            </a:r>
            <a:r>
              <a:rPr lang="fr-FR" dirty="0" err="1" smtClean="0"/>
              <a:t>Clausen</a:t>
            </a:r>
            <a:r>
              <a:rPr lang="fr-FR" dirty="0" smtClean="0"/>
              <a:t> </a:t>
            </a:r>
            <a:r>
              <a:rPr lang="fr-FR" dirty="0" err="1" smtClean="0"/>
              <a:t>T</a:t>
            </a:r>
            <a:r>
              <a:rPr lang="fr-FR" dirty="0" smtClean="0"/>
              <a:t>., </a:t>
            </a:r>
            <a:r>
              <a:rPr lang="fr-FR" dirty="0" err="1" smtClean="0"/>
              <a:t>Dearlove</a:t>
            </a:r>
            <a:r>
              <a:rPr lang="fr-FR" dirty="0" smtClean="0"/>
              <a:t> C., Dean J., and </a:t>
            </a:r>
            <a:r>
              <a:rPr lang="fr-FR" dirty="0" err="1" smtClean="0"/>
              <a:t>Adjih</a:t>
            </a:r>
            <a:r>
              <a:rPr lang="fr-FR" dirty="0" smtClean="0"/>
              <a:t> C.</a:t>
            </a:r>
          </a:p>
          <a:p>
            <a:r>
              <a:rPr lang="fr-FR" b="1" dirty="0" smtClean="0"/>
              <a:t>RFC 5449</a:t>
            </a:r>
            <a:r>
              <a:rPr lang="fr-FR" dirty="0" smtClean="0"/>
              <a:t> "</a:t>
            </a:r>
            <a:r>
              <a:rPr lang="fr-FR" dirty="0"/>
              <a:t>OSPF Multipoint Relay (MPR) Extension for Ad Hoc </a:t>
            </a:r>
            <a:r>
              <a:rPr lang="fr-FR" dirty="0" smtClean="0"/>
              <a:t>Networks</a:t>
            </a:r>
            <a:r>
              <a:rPr lang="fr-FR" dirty="0"/>
              <a:t>"</a:t>
            </a:r>
            <a:r>
              <a:rPr lang="fr-FR" dirty="0" smtClean="0"/>
              <a:t> , </a:t>
            </a:r>
            <a:r>
              <a:rPr lang="fr-FR" dirty="0" err="1"/>
              <a:t>February</a:t>
            </a:r>
            <a:r>
              <a:rPr lang="fr-FR" dirty="0"/>
              <a:t> 2009. </a:t>
            </a:r>
            <a:r>
              <a:rPr lang="fr-FR" dirty="0" smtClean="0"/>
              <a:t>Baccelli </a:t>
            </a:r>
            <a:r>
              <a:rPr lang="fr-FR" dirty="0"/>
              <a:t>E., </a:t>
            </a:r>
            <a:r>
              <a:rPr lang="fr-FR" dirty="0" err="1"/>
              <a:t>Clausen</a:t>
            </a:r>
            <a:r>
              <a:rPr lang="fr-FR" dirty="0"/>
              <a:t> </a:t>
            </a:r>
            <a:r>
              <a:rPr lang="fr-FR" dirty="0" err="1"/>
              <a:t>T</a:t>
            </a:r>
            <a:r>
              <a:rPr lang="fr-FR" dirty="0"/>
              <a:t>., </a:t>
            </a:r>
            <a:r>
              <a:rPr lang="fr-FR" dirty="0" smtClean="0"/>
              <a:t>Nguyen </a:t>
            </a:r>
            <a:r>
              <a:rPr lang="fr-FR" dirty="0"/>
              <a:t>D., and Jacquet P.</a:t>
            </a:r>
          </a:p>
          <a:p>
            <a:r>
              <a:rPr lang="fr-FR" b="1" dirty="0"/>
              <a:t>RFC 5497 </a:t>
            </a:r>
            <a:r>
              <a:rPr lang="fr-FR" dirty="0" smtClean="0"/>
              <a:t>“</a:t>
            </a:r>
            <a:r>
              <a:rPr lang="fr-FR" dirty="0" err="1"/>
              <a:t>Representing</a:t>
            </a:r>
            <a:r>
              <a:rPr lang="fr-FR" dirty="0"/>
              <a:t> Multi-Value Time in </a:t>
            </a:r>
            <a:r>
              <a:rPr lang="fr-FR" dirty="0" err="1"/>
              <a:t>MANETs</a:t>
            </a:r>
            <a:r>
              <a:rPr lang="fr-FR" dirty="0"/>
              <a:t>”, March 2009 </a:t>
            </a:r>
            <a:r>
              <a:rPr lang="fr-FR" dirty="0" err="1"/>
              <a:t>Clausen</a:t>
            </a:r>
            <a:r>
              <a:rPr lang="fr-FR" dirty="0"/>
              <a:t> </a:t>
            </a:r>
            <a:r>
              <a:rPr lang="fr-FR" dirty="0" err="1"/>
              <a:t>T</a:t>
            </a:r>
            <a:r>
              <a:rPr lang="fr-FR" dirty="0"/>
              <a:t>., </a:t>
            </a:r>
            <a:r>
              <a:rPr lang="fr-FR" dirty="0" err="1"/>
              <a:t>Dearlove</a:t>
            </a:r>
            <a:r>
              <a:rPr lang="fr-FR" dirty="0"/>
              <a:t> C</a:t>
            </a:r>
            <a:r>
              <a:rPr lang="fr-FR" dirty="0" smtClean="0"/>
              <a:t>.</a:t>
            </a:r>
          </a:p>
          <a:p>
            <a:r>
              <a:rPr lang="fr-FR" b="1" dirty="0"/>
              <a:t>RFC </a:t>
            </a:r>
            <a:r>
              <a:rPr lang="fr-FR" b="1" dirty="0" smtClean="0"/>
              <a:t>5889 </a:t>
            </a:r>
            <a:r>
              <a:rPr lang="fr-FR" dirty="0"/>
              <a:t>“IP </a:t>
            </a:r>
            <a:r>
              <a:rPr lang="fr-FR" dirty="0" err="1"/>
              <a:t>Addressing</a:t>
            </a:r>
            <a:r>
              <a:rPr lang="fr-FR" dirty="0"/>
              <a:t> Model in Ad Hoc </a:t>
            </a:r>
            <a:r>
              <a:rPr lang="fr-FR" dirty="0" smtClean="0"/>
              <a:t>Networks”</a:t>
            </a:r>
            <a:r>
              <a:rPr lang="fr-FR" dirty="0"/>
              <a:t>, </a:t>
            </a:r>
            <a:r>
              <a:rPr lang="fr-FR" dirty="0" err="1" smtClean="0"/>
              <a:t>September</a:t>
            </a:r>
            <a:r>
              <a:rPr lang="fr-FR" dirty="0" smtClean="0"/>
              <a:t> 2010. Baccelli </a:t>
            </a:r>
            <a:r>
              <a:rPr lang="fr-FR" dirty="0"/>
              <a:t>E</a:t>
            </a:r>
            <a:r>
              <a:rPr lang="fr-FR" dirty="0" smtClean="0"/>
              <a:t>. and </a:t>
            </a:r>
            <a:r>
              <a:rPr lang="fr-FR" dirty="0" err="1" smtClean="0"/>
              <a:t>Townsley</a:t>
            </a:r>
            <a:r>
              <a:rPr lang="fr-FR" dirty="0" smtClean="0"/>
              <a:t> M.</a:t>
            </a:r>
            <a:endParaRPr lang="fr-FR" dirty="0"/>
          </a:p>
          <a:p>
            <a:r>
              <a:rPr lang="fr-FR" b="1" dirty="0" smtClean="0"/>
              <a:t>RFC 6130 </a:t>
            </a:r>
            <a:r>
              <a:rPr lang="fr-FR" dirty="0" smtClean="0"/>
              <a:t>"</a:t>
            </a:r>
            <a:r>
              <a:rPr lang="fr-FR" dirty="0"/>
              <a:t>Mobile Ad Hoc Network (MANET) </a:t>
            </a:r>
            <a:r>
              <a:rPr lang="fr-FR" dirty="0" err="1"/>
              <a:t>Neighborhood</a:t>
            </a:r>
            <a:r>
              <a:rPr lang="fr-FR" dirty="0"/>
              <a:t> </a:t>
            </a:r>
            <a:r>
              <a:rPr lang="fr-FR" dirty="0" err="1"/>
              <a:t>Discovery</a:t>
            </a:r>
            <a:r>
              <a:rPr lang="fr-FR" dirty="0"/>
              <a:t> </a:t>
            </a:r>
            <a:r>
              <a:rPr lang="fr-FR" dirty="0" smtClean="0"/>
              <a:t>Protocol", </a:t>
            </a:r>
            <a:r>
              <a:rPr lang="fr-FR" dirty="0"/>
              <a:t>April 2011. </a:t>
            </a:r>
            <a:r>
              <a:rPr lang="fr-FR" dirty="0" err="1"/>
              <a:t>Clausen</a:t>
            </a:r>
            <a:r>
              <a:rPr lang="fr-FR" dirty="0"/>
              <a:t> </a:t>
            </a:r>
            <a:r>
              <a:rPr lang="fr-FR" dirty="0" err="1"/>
              <a:t>T</a:t>
            </a:r>
            <a:r>
              <a:rPr lang="fr-FR" dirty="0"/>
              <a:t>., Dean J., and </a:t>
            </a:r>
            <a:r>
              <a:rPr lang="fr-FR" dirty="0" err="1"/>
              <a:t>Dearlove</a:t>
            </a:r>
            <a:r>
              <a:rPr lang="fr-FR" dirty="0"/>
              <a:t> C</a:t>
            </a:r>
            <a:r>
              <a:rPr lang="fr-FR" dirty="0" smtClean="0"/>
              <a:t>.</a:t>
            </a:r>
          </a:p>
          <a:p>
            <a:r>
              <a:rPr lang="fr-FR" b="1" dirty="0"/>
              <a:t>RFC </a:t>
            </a:r>
            <a:r>
              <a:rPr lang="fr-FR" b="1" dirty="0" smtClean="0"/>
              <a:t>6206 </a:t>
            </a:r>
            <a:r>
              <a:rPr lang="fr-FR" dirty="0" smtClean="0"/>
              <a:t>"The </a:t>
            </a:r>
            <a:r>
              <a:rPr lang="fr-FR" dirty="0" err="1" smtClean="0"/>
              <a:t>Trickle</a:t>
            </a:r>
            <a:r>
              <a:rPr lang="fr-FR" dirty="0" smtClean="0"/>
              <a:t> </a:t>
            </a:r>
            <a:r>
              <a:rPr lang="fr-FR" dirty="0" err="1" smtClean="0"/>
              <a:t>Algorithm</a:t>
            </a:r>
            <a:r>
              <a:rPr lang="fr-FR" dirty="0" smtClean="0"/>
              <a:t>"</a:t>
            </a:r>
            <a:r>
              <a:rPr lang="fr-FR" dirty="0"/>
              <a:t>, </a:t>
            </a:r>
            <a:r>
              <a:rPr lang="fr-FR" dirty="0" smtClean="0"/>
              <a:t>March 2011. Levis P.,  </a:t>
            </a:r>
            <a:r>
              <a:rPr lang="fr-FR" dirty="0" err="1"/>
              <a:t>Clausen</a:t>
            </a:r>
            <a:r>
              <a:rPr lang="fr-FR" dirty="0"/>
              <a:t> </a:t>
            </a:r>
            <a:r>
              <a:rPr lang="fr-FR" dirty="0" err="1"/>
              <a:t>T</a:t>
            </a:r>
            <a:r>
              <a:rPr lang="fr-FR" dirty="0"/>
              <a:t>., </a:t>
            </a:r>
            <a:r>
              <a:rPr lang="fr-FR" dirty="0" smtClean="0"/>
              <a:t>Hui J</a:t>
            </a:r>
            <a:r>
              <a:rPr lang="fr-FR" dirty="0"/>
              <a:t>., </a:t>
            </a:r>
            <a:r>
              <a:rPr lang="fr-FR" dirty="0" err="1" smtClean="0"/>
              <a:t>Gnawali</a:t>
            </a:r>
            <a:r>
              <a:rPr lang="fr-FR" dirty="0" smtClean="0"/>
              <a:t> O, and Ko J.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9378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Mature </a:t>
            </a:r>
            <a:r>
              <a:rPr lang="fr-FR" dirty="0" err="1" smtClean="0"/>
              <a:t>HiPERCOM</a:t>
            </a:r>
            <a:r>
              <a:rPr lang="fr-FR" dirty="0" smtClean="0"/>
              <a:t> Internet </a:t>
            </a:r>
            <a:r>
              <a:rPr lang="fr-FR" dirty="0" err="1" smtClean="0"/>
              <a:t>Drafts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r>
              <a:rPr lang="fr-FR" b="1" dirty="0" smtClean="0"/>
              <a:t>P2P-RPL </a:t>
            </a:r>
            <a:r>
              <a:rPr lang="fr-FR" b="1" dirty="0" err="1" smtClean="0"/>
              <a:t>draft</a:t>
            </a:r>
            <a:r>
              <a:rPr lang="fr-FR" b="1" dirty="0" smtClean="0"/>
              <a:t> </a:t>
            </a:r>
            <a:r>
              <a:rPr lang="fr-FR" dirty="0"/>
              <a:t>“</a:t>
            </a:r>
            <a:r>
              <a:rPr lang="fr-FR" dirty="0" err="1"/>
              <a:t>Reactive</a:t>
            </a:r>
            <a:r>
              <a:rPr lang="fr-FR" dirty="0"/>
              <a:t> </a:t>
            </a:r>
            <a:r>
              <a:rPr lang="fr-FR" dirty="0" err="1"/>
              <a:t>Discovery</a:t>
            </a:r>
            <a:r>
              <a:rPr lang="fr-FR" dirty="0"/>
              <a:t> of Point-to-Point Routes in </a:t>
            </a:r>
            <a:r>
              <a:rPr lang="fr-FR" dirty="0" err="1"/>
              <a:t>Low</a:t>
            </a:r>
            <a:r>
              <a:rPr lang="fr-FR" dirty="0"/>
              <a:t> Power and </a:t>
            </a:r>
            <a:r>
              <a:rPr lang="fr-FR" dirty="0" err="1"/>
              <a:t>Lossy</a:t>
            </a:r>
            <a:r>
              <a:rPr lang="fr-FR" dirty="0"/>
              <a:t> Networks”, Baccelli E., Goyal M. et al. Last call in March 2012.</a:t>
            </a:r>
            <a:endParaRPr lang="fr-FR" b="1" dirty="0"/>
          </a:p>
          <a:p>
            <a:r>
              <a:rPr lang="fr-FR" b="1" dirty="0" smtClean="0"/>
              <a:t>P2P-MEASUREMENT </a:t>
            </a:r>
            <a:r>
              <a:rPr lang="fr-FR" b="1" dirty="0" err="1"/>
              <a:t>draft</a:t>
            </a:r>
            <a:r>
              <a:rPr lang="fr-FR" b="1" dirty="0"/>
              <a:t> </a:t>
            </a:r>
            <a:r>
              <a:rPr lang="fr-FR" dirty="0"/>
              <a:t>“A </a:t>
            </a:r>
            <a:r>
              <a:rPr lang="fr-FR" dirty="0" err="1"/>
              <a:t>Mechanism</a:t>
            </a:r>
            <a:r>
              <a:rPr lang="fr-FR" dirty="0"/>
              <a:t> to </a:t>
            </a:r>
            <a:r>
              <a:rPr lang="fr-FR" dirty="0" err="1"/>
              <a:t>Measure</a:t>
            </a:r>
            <a:r>
              <a:rPr lang="fr-FR" dirty="0"/>
              <a:t> the </a:t>
            </a:r>
            <a:r>
              <a:rPr lang="fr-FR" dirty="0" err="1"/>
              <a:t>Quality</a:t>
            </a:r>
            <a:r>
              <a:rPr lang="fr-FR" dirty="0"/>
              <a:t> of a Point-to-point Route in a </a:t>
            </a:r>
            <a:r>
              <a:rPr lang="fr-FR" dirty="0" err="1"/>
              <a:t>Low</a:t>
            </a:r>
            <a:r>
              <a:rPr lang="fr-FR" dirty="0"/>
              <a:t> Power and </a:t>
            </a:r>
            <a:r>
              <a:rPr lang="fr-FR" dirty="0" err="1"/>
              <a:t>Lossy</a:t>
            </a:r>
            <a:r>
              <a:rPr lang="fr-FR" dirty="0"/>
              <a:t> Networks”, </a:t>
            </a:r>
            <a:r>
              <a:rPr lang="fr-FR" dirty="0" smtClean="0"/>
              <a:t>Baccelli </a:t>
            </a:r>
            <a:r>
              <a:rPr lang="fr-FR" dirty="0"/>
              <a:t>E</a:t>
            </a:r>
            <a:r>
              <a:rPr lang="fr-FR" dirty="0" smtClean="0"/>
              <a:t>.</a:t>
            </a:r>
            <a:r>
              <a:rPr lang="fr-FR" dirty="0"/>
              <a:t>, </a:t>
            </a:r>
            <a:r>
              <a:rPr lang="fr-FR" dirty="0" smtClean="0"/>
              <a:t>Goyal M. et al. Last call in March </a:t>
            </a:r>
            <a:r>
              <a:rPr lang="fr-FR" dirty="0"/>
              <a:t>2012</a:t>
            </a:r>
            <a:r>
              <a:rPr lang="fr-FR" dirty="0" smtClean="0"/>
              <a:t>.</a:t>
            </a:r>
          </a:p>
          <a:p>
            <a:r>
              <a:rPr lang="fr-FR" b="1" dirty="0"/>
              <a:t>PACKETBB-SEC </a:t>
            </a:r>
            <a:r>
              <a:rPr lang="fr-FR" b="1" dirty="0" err="1"/>
              <a:t>draft</a:t>
            </a:r>
            <a:r>
              <a:rPr lang="fr-FR" b="1" dirty="0"/>
              <a:t> </a:t>
            </a:r>
            <a:r>
              <a:rPr lang="fr-FR" dirty="0"/>
              <a:t>“</a:t>
            </a:r>
            <a:r>
              <a:rPr lang="fr-FR" dirty="0" err="1"/>
              <a:t>Integrity</a:t>
            </a:r>
            <a:r>
              <a:rPr lang="fr-FR" dirty="0"/>
              <a:t> Check Value and </a:t>
            </a:r>
            <a:r>
              <a:rPr lang="fr-FR" dirty="0" err="1"/>
              <a:t>Timestamp</a:t>
            </a:r>
            <a:r>
              <a:rPr lang="fr-FR" dirty="0"/>
              <a:t> TLV </a:t>
            </a:r>
            <a:r>
              <a:rPr lang="fr-FR" dirty="0" err="1"/>
              <a:t>Definitions</a:t>
            </a:r>
            <a:r>
              <a:rPr lang="fr-FR" dirty="0"/>
              <a:t> for </a:t>
            </a:r>
            <a:r>
              <a:rPr lang="fr-FR" dirty="0" err="1"/>
              <a:t>MANETs</a:t>
            </a:r>
            <a:r>
              <a:rPr lang="fr-FR" dirty="0"/>
              <a:t>”, </a:t>
            </a:r>
            <a:r>
              <a:rPr lang="fr-FR" dirty="0" err="1"/>
              <a:t>Clausen</a:t>
            </a:r>
            <a:r>
              <a:rPr lang="fr-FR" dirty="0"/>
              <a:t> </a:t>
            </a:r>
            <a:r>
              <a:rPr lang="fr-FR" dirty="0" err="1"/>
              <a:t>T</a:t>
            </a:r>
            <a:r>
              <a:rPr lang="fr-FR" dirty="0"/>
              <a:t>., and </a:t>
            </a:r>
            <a:r>
              <a:rPr lang="fr-FR" dirty="0" err="1"/>
              <a:t>Herberg</a:t>
            </a:r>
            <a:r>
              <a:rPr lang="fr-FR" dirty="0"/>
              <a:t>. U. Last call March 2012</a:t>
            </a:r>
            <a:r>
              <a:rPr lang="fr-FR" dirty="0" smtClean="0"/>
              <a:t>.</a:t>
            </a:r>
            <a:endParaRPr lang="fr-FR" b="1" dirty="0" smtClean="0"/>
          </a:p>
          <a:p>
            <a:r>
              <a:rPr lang="fr-FR" b="1" dirty="0" smtClean="0"/>
              <a:t>OLSRv2 </a:t>
            </a:r>
            <a:r>
              <a:rPr lang="fr-FR" b="1" dirty="0" err="1" smtClean="0"/>
              <a:t>draft</a:t>
            </a:r>
            <a:r>
              <a:rPr lang="fr-FR" b="1" dirty="0" smtClean="0"/>
              <a:t> </a:t>
            </a:r>
            <a:r>
              <a:rPr lang="fr-FR" dirty="0"/>
              <a:t>"The </a:t>
            </a:r>
            <a:r>
              <a:rPr lang="fr-FR" dirty="0" err="1"/>
              <a:t>Optimized</a:t>
            </a:r>
            <a:r>
              <a:rPr lang="fr-FR" dirty="0"/>
              <a:t> Link State </a:t>
            </a:r>
            <a:r>
              <a:rPr lang="fr-FR" dirty="0" err="1"/>
              <a:t>Routing</a:t>
            </a:r>
            <a:r>
              <a:rPr lang="fr-FR" dirty="0"/>
              <a:t> Protocol version 2", Internet-</a:t>
            </a:r>
            <a:r>
              <a:rPr lang="fr-FR" dirty="0" err="1"/>
              <a:t>Draft</a:t>
            </a:r>
            <a:r>
              <a:rPr lang="fr-FR" dirty="0"/>
              <a:t>, March 2012 </a:t>
            </a:r>
            <a:r>
              <a:rPr lang="fr-FR" dirty="0" err="1"/>
              <a:t>Clausen</a:t>
            </a:r>
            <a:r>
              <a:rPr lang="fr-FR" dirty="0"/>
              <a:t> </a:t>
            </a:r>
            <a:r>
              <a:rPr lang="fr-FR" dirty="0" err="1"/>
              <a:t>T</a:t>
            </a:r>
            <a:r>
              <a:rPr lang="fr-FR" dirty="0"/>
              <a:t>., </a:t>
            </a:r>
            <a:r>
              <a:rPr lang="fr-FR" dirty="0" err="1"/>
              <a:t>Dearlove</a:t>
            </a:r>
            <a:r>
              <a:rPr lang="fr-FR" dirty="0"/>
              <a:t> C., and Jacquet, P. </a:t>
            </a:r>
            <a:endParaRPr lang="fr-FR" dirty="0" smtClean="0"/>
          </a:p>
          <a:p>
            <a:r>
              <a:rPr lang="fr-FR" b="1" dirty="0" smtClean="0"/>
              <a:t>NHDP</a:t>
            </a:r>
            <a:r>
              <a:rPr lang="fr-FR" b="1" dirty="0"/>
              <a:t>-SEC-</a:t>
            </a:r>
            <a:r>
              <a:rPr lang="fr-FR" b="1" dirty="0" smtClean="0"/>
              <a:t>THREATS </a:t>
            </a:r>
            <a:r>
              <a:rPr lang="fr-FR" b="1" dirty="0" err="1" smtClean="0"/>
              <a:t>draft</a:t>
            </a:r>
            <a:r>
              <a:rPr lang="fr-FR" b="1" dirty="0" smtClean="0"/>
              <a:t> </a:t>
            </a:r>
            <a:r>
              <a:rPr lang="fr-FR" dirty="0"/>
              <a:t>"Security </a:t>
            </a:r>
            <a:r>
              <a:rPr lang="fr-FR" dirty="0" err="1"/>
              <a:t>Threats</a:t>
            </a:r>
            <a:r>
              <a:rPr lang="fr-FR" dirty="0"/>
              <a:t> for NHDP", Internet-</a:t>
            </a:r>
            <a:r>
              <a:rPr lang="fr-FR" dirty="0" err="1"/>
              <a:t>Draft</a:t>
            </a:r>
            <a:r>
              <a:rPr lang="fr-FR" dirty="0"/>
              <a:t>, March 2012. </a:t>
            </a:r>
            <a:r>
              <a:rPr lang="fr-FR" dirty="0" err="1"/>
              <a:t>Clausen</a:t>
            </a:r>
            <a:r>
              <a:rPr lang="fr-FR" dirty="0"/>
              <a:t> </a:t>
            </a:r>
            <a:r>
              <a:rPr lang="fr-FR" dirty="0" err="1"/>
              <a:t>T</a:t>
            </a:r>
            <a:r>
              <a:rPr lang="fr-FR" dirty="0"/>
              <a:t>., Yi J, and </a:t>
            </a:r>
            <a:r>
              <a:rPr lang="fr-FR" dirty="0" err="1"/>
              <a:t>Herberg</a:t>
            </a:r>
            <a:r>
              <a:rPr lang="fr-FR" dirty="0"/>
              <a:t> U.</a:t>
            </a:r>
          </a:p>
          <a:p>
            <a:r>
              <a:rPr lang="fr-FR" b="1" dirty="0" smtClean="0"/>
              <a:t>NHDP</a:t>
            </a:r>
            <a:r>
              <a:rPr lang="fr-FR" b="1" dirty="0"/>
              <a:t>-</a:t>
            </a:r>
            <a:r>
              <a:rPr lang="fr-FR" b="1" dirty="0" smtClean="0"/>
              <a:t>SEC </a:t>
            </a:r>
            <a:r>
              <a:rPr lang="fr-FR" b="1" dirty="0" err="1" smtClean="0"/>
              <a:t>draft</a:t>
            </a:r>
            <a:r>
              <a:rPr lang="fr-FR" b="1" dirty="0" smtClean="0"/>
              <a:t> </a:t>
            </a:r>
            <a:r>
              <a:rPr lang="fr-FR" dirty="0"/>
              <a:t>"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Integrity</a:t>
            </a:r>
            <a:r>
              <a:rPr lang="fr-FR" dirty="0"/>
              <a:t> Check Values and </a:t>
            </a:r>
            <a:r>
              <a:rPr lang="fr-FR" dirty="0" err="1"/>
              <a:t>Timestamps</a:t>
            </a:r>
            <a:r>
              <a:rPr lang="fr-FR" dirty="0"/>
              <a:t> in NHDP", Internet-</a:t>
            </a:r>
            <a:r>
              <a:rPr lang="fr-FR" dirty="0" err="1"/>
              <a:t>Draft</a:t>
            </a:r>
            <a:r>
              <a:rPr lang="fr-FR" dirty="0"/>
              <a:t>, March 2012. </a:t>
            </a:r>
            <a:r>
              <a:rPr lang="fr-FR" dirty="0" err="1"/>
              <a:t>Clausen</a:t>
            </a:r>
            <a:r>
              <a:rPr lang="fr-FR" dirty="0"/>
              <a:t> </a:t>
            </a:r>
            <a:r>
              <a:rPr lang="fr-FR" dirty="0" err="1"/>
              <a:t>T</a:t>
            </a:r>
            <a:r>
              <a:rPr lang="fr-FR" dirty="0"/>
              <a:t>., and </a:t>
            </a:r>
            <a:r>
              <a:rPr lang="fr-FR" dirty="0" err="1"/>
              <a:t>Herberg</a:t>
            </a:r>
            <a:r>
              <a:rPr lang="fr-FR" dirty="0"/>
              <a:t> U.</a:t>
            </a:r>
          </a:p>
          <a:p>
            <a:r>
              <a:rPr lang="fr-FR" b="1" dirty="0" smtClean="0"/>
              <a:t>NHDP</a:t>
            </a:r>
            <a:r>
              <a:rPr lang="fr-FR" b="1" dirty="0"/>
              <a:t>-</a:t>
            </a:r>
            <a:r>
              <a:rPr lang="fr-FR" b="1" dirty="0" smtClean="0"/>
              <a:t>MIB </a:t>
            </a:r>
            <a:r>
              <a:rPr lang="fr-FR" b="1" dirty="0" err="1" smtClean="0"/>
              <a:t>draft</a:t>
            </a:r>
            <a:r>
              <a:rPr lang="fr-FR" b="1" dirty="0" smtClean="0"/>
              <a:t> </a:t>
            </a:r>
            <a:r>
              <a:rPr lang="fr-FR" dirty="0"/>
              <a:t>"</a:t>
            </a:r>
            <a:r>
              <a:rPr lang="fr-FR" dirty="0" err="1"/>
              <a:t>Definition</a:t>
            </a:r>
            <a:r>
              <a:rPr lang="fr-FR" dirty="0"/>
              <a:t> of </a:t>
            </a:r>
            <a:r>
              <a:rPr lang="fr-FR" dirty="0" err="1"/>
              <a:t>Managed</a:t>
            </a:r>
            <a:r>
              <a:rPr lang="fr-FR" dirty="0"/>
              <a:t> </a:t>
            </a:r>
            <a:r>
              <a:rPr lang="fr-FR" dirty="0" err="1"/>
              <a:t>Objects</a:t>
            </a:r>
            <a:r>
              <a:rPr lang="fr-FR" dirty="0"/>
              <a:t> for NHDP", Internet-</a:t>
            </a:r>
            <a:r>
              <a:rPr lang="fr-FR" dirty="0" err="1"/>
              <a:t>Draft</a:t>
            </a:r>
            <a:r>
              <a:rPr lang="fr-FR" dirty="0"/>
              <a:t>, </a:t>
            </a:r>
            <a:r>
              <a:rPr lang="fr-FR" dirty="0" err="1"/>
              <a:t>September</a:t>
            </a:r>
            <a:r>
              <a:rPr lang="fr-FR" dirty="0"/>
              <a:t> 2011 </a:t>
            </a:r>
            <a:r>
              <a:rPr lang="fr-FR" dirty="0" err="1"/>
              <a:t>Herberg</a:t>
            </a:r>
            <a:r>
              <a:rPr lang="fr-FR" dirty="0"/>
              <a:t> U., Cole R., </a:t>
            </a:r>
            <a:r>
              <a:rPr lang="fr-FR" dirty="0" err="1"/>
              <a:t>Chakeres</a:t>
            </a:r>
            <a:r>
              <a:rPr lang="fr-FR" dirty="0"/>
              <a:t> I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5651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HiPERCOM</a:t>
            </a:r>
            <a:r>
              <a:rPr lang="fr-FR" dirty="0" smtClean="0"/>
              <a:t> Internet </a:t>
            </a:r>
            <a:r>
              <a:rPr lang="fr-FR" dirty="0" err="1" smtClean="0"/>
              <a:t>Drafts</a:t>
            </a:r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59031"/>
          </a:xfrm>
        </p:spPr>
        <p:txBody>
          <a:bodyPr>
            <a:normAutofit fontScale="77500" lnSpcReduction="20000"/>
          </a:bodyPr>
          <a:lstStyle/>
          <a:p>
            <a:r>
              <a:rPr lang="fr-FR" b="1" dirty="0" smtClean="0"/>
              <a:t>RPL</a:t>
            </a:r>
            <a:r>
              <a:rPr lang="fr-FR" b="1" dirty="0"/>
              <a:t>-</a:t>
            </a:r>
            <a:r>
              <a:rPr lang="fr-FR" b="1" dirty="0" smtClean="0"/>
              <a:t>EXP </a:t>
            </a:r>
            <a:r>
              <a:rPr lang="fr-FR" b="1" dirty="0" err="1" smtClean="0"/>
              <a:t>draft</a:t>
            </a:r>
            <a:r>
              <a:rPr lang="fr-FR" b="1" dirty="0" smtClean="0"/>
              <a:t> </a:t>
            </a:r>
            <a:r>
              <a:rPr lang="fr-FR" dirty="0"/>
              <a:t>“</a:t>
            </a:r>
            <a:r>
              <a:rPr lang="fr-FR" dirty="0" err="1"/>
              <a:t>Experiences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RPL: IPv6 </a:t>
            </a:r>
            <a:r>
              <a:rPr lang="fr-FR" dirty="0" err="1"/>
              <a:t>Routing</a:t>
            </a:r>
            <a:r>
              <a:rPr lang="fr-FR" dirty="0"/>
              <a:t> Protocol for </a:t>
            </a:r>
            <a:r>
              <a:rPr lang="fr-FR" dirty="0" err="1"/>
              <a:t>Low</a:t>
            </a:r>
            <a:r>
              <a:rPr lang="fr-FR" dirty="0"/>
              <a:t> power and </a:t>
            </a:r>
            <a:r>
              <a:rPr lang="fr-FR" dirty="0" err="1"/>
              <a:t>Lossy</a:t>
            </a:r>
            <a:r>
              <a:rPr lang="fr-FR" dirty="0"/>
              <a:t> Networks”, Internet-</a:t>
            </a:r>
            <a:r>
              <a:rPr lang="fr-FR" dirty="0" err="1"/>
              <a:t>Draft</a:t>
            </a:r>
            <a:r>
              <a:rPr lang="fr-FR" dirty="0"/>
              <a:t>, March 2012. </a:t>
            </a:r>
            <a:r>
              <a:rPr lang="fr-FR" dirty="0" err="1"/>
              <a:t>T.Clausen</a:t>
            </a:r>
            <a:r>
              <a:rPr lang="fr-FR" dirty="0"/>
              <a:t>, </a:t>
            </a:r>
            <a:r>
              <a:rPr lang="fr-FR" dirty="0" err="1"/>
              <a:t>J,Yi</a:t>
            </a:r>
            <a:r>
              <a:rPr lang="fr-FR" dirty="0"/>
              <a:t>, A. Colin de </a:t>
            </a:r>
            <a:r>
              <a:rPr lang="fr-FR" dirty="0" err="1"/>
              <a:t>Verdiere</a:t>
            </a:r>
            <a:r>
              <a:rPr lang="fr-FR" dirty="0"/>
              <a:t>, U. </a:t>
            </a:r>
            <a:r>
              <a:rPr lang="fr-FR" dirty="0" err="1"/>
              <a:t>Herberg</a:t>
            </a:r>
            <a:r>
              <a:rPr lang="fr-FR" dirty="0" smtClean="0"/>
              <a:t>.</a:t>
            </a:r>
          </a:p>
          <a:p>
            <a:r>
              <a:rPr lang="fr-FR" b="1" dirty="0" smtClean="0"/>
              <a:t>WIRELESS-COMM </a:t>
            </a:r>
            <a:r>
              <a:rPr lang="fr-FR" b="1" dirty="0" err="1" smtClean="0"/>
              <a:t>draft</a:t>
            </a:r>
            <a:r>
              <a:rPr lang="fr-FR" b="1" dirty="0"/>
              <a:t> </a:t>
            </a:r>
            <a:r>
              <a:rPr lang="fr-FR" dirty="0"/>
              <a:t>“</a:t>
            </a:r>
            <a:r>
              <a:rPr lang="fr-FR" dirty="0" smtClean="0"/>
              <a:t>Multi</a:t>
            </a:r>
            <a:r>
              <a:rPr lang="fr-FR" dirty="0"/>
              <a:t>-hop Ad Hoc Wireless </a:t>
            </a:r>
            <a:r>
              <a:rPr lang="fr-FR" dirty="0" smtClean="0"/>
              <a:t>Communication”, Internet </a:t>
            </a:r>
            <a:r>
              <a:rPr lang="fr-FR" dirty="0" err="1"/>
              <a:t>Draft</a:t>
            </a:r>
            <a:r>
              <a:rPr lang="fr-FR" dirty="0"/>
              <a:t>, 2011</a:t>
            </a:r>
            <a:r>
              <a:rPr lang="fr-FR" dirty="0" smtClean="0"/>
              <a:t>. E. Baccelli, C. </a:t>
            </a:r>
            <a:r>
              <a:rPr lang="fr-FR" dirty="0" err="1" smtClean="0"/>
              <a:t>Perkins</a:t>
            </a:r>
            <a:r>
              <a:rPr lang="fr-FR" dirty="0" smtClean="0"/>
              <a:t>.</a:t>
            </a:r>
          </a:p>
          <a:p>
            <a:r>
              <a:rPr lang="fr-FR" b="1" dirty="0" err="1"/>
              <a:t>LOADng</a:t>
            </a:r>
            <a:r>
              <a:rPr lang="fr-FR" b="1" dirty="0"/>
              <a:t> </a:t>
            </a:r>
            <a:r>
              <a:rPr lang="fr-FR" b="1" dirty="0" err="1"/>
              <a:t>draft</a:t>
            </a:r>
            <a:r>
              <a:rPr lang="fr-FR" b="1" dirty="0"/>
              <a:t> </a:t>
            </a:r>
            <a:r>
              <a:rPr lang="fr-FR" dirty="0"/>
              <a:t>“The LLN On-</a:t>
            </a:r>
            <a:r>
              <a:rPr lang="fr-FR" dirty="0" err="1"/>
              <a:t>demand</a:t>
            </a:r>
            <a:r>
              <a:rPr lang="fr-FR" dirty="0"/>
              <a:t> Distance-</a:t>
            </a:r>
            <a:r>
              <a:rPr lang="fr-FR" dirty="0" err="1"/>
              <a:t>vector</a:t>
            </a:r>
            <a:r>
              <a:rPr lang="fr-FR" dirty="0"/>
              <a:t> </a:t>
            </a:r>
            <a:r>
              <a:rPr lang="fr-FR" dirty="0" err="1"/>
              <a:t>Routing</a:t>
            </a:r>
            <a:r>
              <a:rPr lang="fr-FR" dirty="0"/>
              <a:t> Protocol - </a:t>
            </a:r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Generation</a:t>
            </a:r>
            <a:r>
              <a:rPr lang="fr-FR" dirty="0"/>
              <a:t>(</a:t>
            </a:r>
            <a:r>
              <a:rPr lang="fr-FR" dirty="0" err="1"/>
              <a:t>LOADng</a:t>
            </a:r>
            <a:r>
              <a:rPr lang="fr-FR" dirty="0"/>
              <a:t>)</a:t>
            </a:r>
            <a:r>
              <a:rPr lang="fr-FR" dirty="0" smtClean="0"/>
              <a:t>” Internet</a:t>
            </a:r>
            <a:r>
              <a:rPr lang="fr-FR" dirty="0"/>
              <a:t>-</a:t>
            </a:r>
            <a:r>
              <a:rPr lang="fr-FR" dirty="0" err="1"/>
              <a:t>Draft</a:t>
            </a:r>
            <a:r>
              <a:rPr lang="fr-FR" dirty="0"/>
              <a:t>, March </a:t>
            </a:r>
            <a:r>
              <a:rPr lang="fr-FR" dirty="0" smtClean="0"/>
              <a:t>2012. </a:t>
            </a:r>
            <a:r>
              <a:rPr lang="fr-FR" dirty="0" err="1"/>
              <a:t>T.Clausen</a:t>
            </a:r>
            <a:r>
              <a:rPr lang="fr-FR" dirty="0"/>
              <a:t>, </a:t>
            </a:r>
            <a:r>
              <a:rPr lang="fr-FR" dirty="0" err="1"/>
              <a:t>A.Colin</a:t>
            </a:r>
            <a:r>
              <a:rPr lang="fr-FR" dirty="0"/>
              <a:t> de </a:t>
            </a:r>
            <a:r>
              <a:rPr lang="fr-FR" dirty="0" err="1"/>
              <a:t>Verdiere</a:t>
            </a:r>
            <a:r>
              <a:rPr lang="fr-FR" dirty="0"/>
              <a:t>, </a:t>
            </a:r>
            <a:r>
              <a:rPr lang="fr-FR" dirty="0" err="1"/>
              <a:t>J.Yi</a:t>
            </a:r>
            <a:r>
              <a:rPr lang="fr-FR" dirty="0"/>
              <a:t>, </a:t>
            </a:r>
            <a:r>
              <a:rPr lang="fr-FR" dirty="0" err="1"/>
              <a:t>Y.Igarashi</a:t>
            </a:r>
            <a:r>
              <a:rPr lang="fr-FR" dirty="0"/>
              <a:t>, </a:t>
            </a:r>
            <a:r>
              <a:rPr lang="fr-FR" dirty="0" err="1" smtClean="0"/>
              <a:t>H.Satoh</a:t>
            </a:r>
            <a:r>
              <a:rPr lang="fr-FR" dirty="0" smtClean="0"/>
              <a:t>.</a:t>
            </a:r>
          </a:p>
          <a:p>
            <a:r>
              <a:rPr lang="fr-FR" b="1" dirty="0" smtClean="0"/>
              <a:t>RPL-DIS </a:t>
            </a:r>
            <a:r>
              <a:rPr lang="fr-FR" b="1" dirty="0" err="1" smtClean="0"/>
              <a:t>draft</a:t>
            </a:r>
            <a:r>
              <a:rPr lang="fr-FR" b="1" dirty="0" smtClean="0"/>
              <a:t> </a:t>
            </a:r>
            <a:r>
              <a:rPr lang="fr-FR" dirty="0" smtClean="0"/>
              <a:t>“DIS Modifications”</a:t>
            </a:r>
            <a:r>
              <a:rPr lang="fr-FR" dirty="0"/>
              <a:t>, Internet </a:t>
            </a:r>
            <a:r>
              <a:rPr lang="fr-FR" dirty="0" err="1"/>
              <a:t>Draft</a:t>
            </a:r>
            <a:r>
              <a:rPr lang="fr-FR" dirty="0"/>
              <a:t>, </a:t>
            </a:r>
            <a:r>
              <a:rPr lang="fr-FR" dirty="0" smtClean="0"/>
              <a:t>2012. </a:t>
            </a:r>
            <a:r>
              <a:rPr lang="fr-FR" dirty="0"/>
              <a:t>E. Baccelli, </a:t>
            </a:r>
            <a:r>
              <a:rPr lang="fr-FR" dirty="0" smtClean="0"/>
              <a:t>M. Goyal, D. </a:t>
            </a:r>
            <a:r>
              <a:rPr lang="fr-FR" dirty="0" err="1" smtClean="0"/>
              <a:t>Barthel</a:t>
            </a:r>
            <a:r>
              <a:rPr lang="fr-FR" dirty="0" smtClean="0"/>
              <a:t>, N. Dejean, J. </a:t>
            </a:r>
            <a:r>
              <a:rPr lang="fr-FR" dirty="0" err="1" smtClean="0"/>
              <a:t>Martocci</a:t>
            </a:r>
            <a:r>
              <a:rPr lang="fr-FR" dirty="0" smtClean="0"/>
              <a:t>.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9911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4880"/>
            <a:ext cx="8229600" cy="5967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Wireless ad hoc &amp; </a:t>
            </a:r>
            <a:r>
              <a:rPr lang="fr-FR" dirty="0" err="1"/>
              <a:t>m</a:t>
            </a:r>
            <a:r>
              <a:rPr lang="fr-FR" dirty="0" err="1" smtClean="0"/>
              <a:t>esh</a:t>
            </a:r>
            <a:r>
              <a:rPr lang="fr-FR" dirty="0" smtClean="0"/>
              <a:t> networks</a:t>
            </a:r>
          </a:p>
          <a:p>
            <a:r>
              <a:rPr lang="fr-FR" dirty="0" smtClean="0"/>
              <a:t>Internet of </a:t>
            </a:r>
            <a:r>
              <a:rPr lang="fr-FR" dirty="0" err="1" smtClean="0"/>
              <a:t>things</a:t>
            </a:r>
            <a:r>
              <a:rPr lang="fr-FR" dirty="0" smtClean="0"/>
              <a:t> &amp; </a:t>
            </a:r>
            <a:r>
              <a:rPr lang="fr-FR" dirty="0" err="1"/>
              <a:t>s</a:t>
            </a:r>
            <a:r>
              <a:rPr lang="fr-FR" dirty="0" err="1" smtClean="0"/>
              <a:t>ensor</a:t>
            </a:r>
            <a:r>
              <a:rPr lang="fr-FR" dirty="0" smtClean="0"/>
              <a:t> networks</a:t>
            </a:r>
          </a:p>
        </p:txBody>
      </p:sp>
    </p:spTree>
    <p:extLst>
      <p:ext uri="{BB962C8B-B14F-4D97-AF65-F5344CB8AC3E}">
        <p14:creationId xmlns:p14="http://schemas.microsoft.com/office/powerpoint/2010/main" val="2606413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IP Links: the </a:t>
            </a:r>
            <a:r>
              <a:rPr lang="fr-FR" dirty="0" err="1" smtClean="0"/>
              <a:t>atoms</a:t>
            </a:r>
            <a:r>
              <a:rPr lang="fr-FR" dirty="0" smtClean="0"/>
              <a:t> of the Internet</a:t>
            </a:r>
            <a:endParaRPr lang="fr-FR" dirty="0"/>
          </a:p>
        </p:txBody>
      </p:sp>
      <p:sp>
        <p:nvSpPr>
          <p:cNvPr id="74" name="Espace réservé du contenu 2"/>
          <p:cNvSpPr>
            <a:spLocks noGrp="1"/>
          </p:cNvSpPr>
          <p:nvPr>
            <p:ph idx="1"/>
          </p:nvPr>
        </p:nvSpPr>
        <p:spPr>
          <a:xfrm>
            <a:off x="457200" y="1640512"/>
            <a:ext cx="8229600" cy="4525963"/>
          </a:xfrm>
        </p:spPr>
        <p:txBody>
          <a:bodyPr/>
          <a:lstStyle/>
          <a:p>
            <a:r>
              <a:rPr lang="fr-FR" dirty="0" smtClean="0"/>
              <a:t>IP links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modeled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Ethernet: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5" name="Cube 74"/>
          <p:cNvSpPr/>
          <p:nvPr/>
        </p:nvSpPr>
        <p:spPr>
          <a:xfrm>
            <a:off x="1027712" y="4378447"/>
            <a:ext cx="883713" cy="679381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6" name="Connecteur droit 75"/>
          <p:cNvCxnSpPr/>
          <p:nvPr/>
        </p:nvCxnSpPr>
        <p:spPr>
          <a:xfrm rot="5400000" flipH="1" flipV="1">
            <a:off x="1264347" y="4273490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 flipV="1">
            <a:off x="315110" y="4075436"/>
            <a:ext cx="2211437" cy="27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 rot="5400000" flipH="1" flipV="1">
            <a:off x="318265" y="3881308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 rot="5400000" flipH="1" flipV="1">
            <a:off x="940196" y="3877528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 rot="5400000" flipH="1" flipV="1">
            <a:off x="1554066" y="3881851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 rot="5400000" flipH="1" flipV="1">
            <a:off x="2169882" y="3881307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>
          <a:xfrm>
            <a:off x="4336094" y="2550785"/>
            <a:ext cx="45337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At</a:t>
            </a:r>
            <a:r>
              <a:rPr lang="fr-FR" dirty="0" smtClean="0"/>
              <a:t> time </a:t>
            </a:r>
            <a:r>
              <a:rPr lang="fr-FR" dirty="0" err="1" smtClean="0"/>
              <a:t>T</a:t>
            </a:r>
            <a:r>
              <a:rPr lang="fr-FR" dirty="0" smtClean="0"/>
              <a:t>, </a:t>
            </a:r>
            <a:r>
              <a:rPr lang="fr-FR" dirty="0" err="1" smtClean="0"/>
              <a:t>through</a:t>
            </a:r>
            <a:r>
              <a:rPr lang="fr-FR" dirty="0" smtClean="0"/>
              <a:t> interface </a:t>
            </a:r>
            <a:r>
              <a:rPr lang="fr-FR" i="1" dirty="0" smtClean="0"/>
              <a:t>i </a:t>
            </a:r>
            <a:r>
              <a:rPr lang="fr-FR" dirty="0" smtClean="0"/>
              <a:t>on the IP </a:t>
            </a:r>
            <a:r>
              <a:rPr lang="fr-FR" dirty="0" err="1" smtClean="0"/>
              <a:t>link</a:t>
            </a:r>
            <a:r>
              <a:rPr lang="fr-FR" dirty="0" smtClean="0"/>
              <a:t>:</a:t>
            </a:r>
          </a:p>
          <a:p>
            <a:r>
              <a:rPr lang="fr-FR" dirty="0" smtClean="0"/>
              <a:t>U = set of </a:t>
            </a:r>
            <a:r>
              <a:rPr lang="fr-FR" dirty="0" err="1" smtClean="0"/>
              <a:t>devices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hear</a:t>
            </a:r>
            <a:r>
              <a:rPr lang="fr-FR" dirty="0" smtClean="0"/>
              <a:t> </a:t>
            </a:r>
            <a:r>
              <a:rPr lang="fr-FR" dirty="0" err="1" smtClean="0"/>
              <a:t>node</a:t>
            </a:r>
            <a:r>
              <a:rPr lang="fr-FR" dirty="0" smtClean="0"/>
              <a:t> X</a:t>
            </a:r>
          </a:p>
          <a:p>
            <a:r>
              <a:rPr lang="fr-FR" dirty="0" smtClean="0"/>
              <a:t>V = set of </a:t>
            </a:r>
            <a:r>
              <a:rPr lang="fr-FR" dirty="0" err="1" smtClean="0"/>
              <a:t>devices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node</a:t>
            </a:r>
            <a:r>
              <a:rPr lang="fr-FR" dirty="0" smtClean="0"/>
              <a:t> X </a:t>
            </a:r>
            <a:r>
              <a:rPr lang="fr-FR" dirty="0" err="1" smtClean="0"/>
              <a:t>hears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r>
              <a:rPr lang="fr-FR" sz="2400" b="1" dirty="0" err="1" smtClean="0"/>
              <a:t>Symmetry</a:t>
            </a:r>
            <a:r>
              <a:rPr lang="fr-FR" dirty="0" smtClean="0"/>
              <a:t>: U=V</a:t>
            </a:r>
          </a:p>
          <a:p>
            <a:r>
              <a:rPr lang="fr-FR" sz="2400" b="1" dirty="0" err="1" smtClean="0"/>
              <a:t>Stability</a:t>
            </a:r>
            <a:r>
              <a:rPr lang="fr-FR" dirty="0" smtClean="0"/>
              <a:t>: U, V sets </a:t>
            </a:r>
            <a:r>
              <a:rPr lang="fr-FR" dirty="0" err="1" smtClean="0"/>
              <a:t>usually</a:t>
            </a:r>
            <a:r>
              <a:rPr lang="fr-FR" dirty="0" smtClean="0"/>
              <a:t>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time T+1</a:t>
            </a:r>
          </a:p>
          <a:p>
            <a:r>
              <a:rPr lang="fr-FR" sz="2400" b="1" dirty="0" err="1" smtClean="0"/>
              <a:t>Transitivity</a:t>
            </a:r>
            <a:r>
              <a:rPr lang="fr-FR" dirty="0" smtClean="0"/>
              <a:t>: if the pairs (A,B) and (A,C)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hear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, </a:t>
            </a:r>
            <a:r>
              <a:rPr lang="fr-FR" dirty="0" err="1" smtClean="0"/>
              <a:t>then</a:t>
            </a:r>
            <a:r>
              <a:rPr lang="fr-FR" dirty="0" smtClean="0"/>
              <a:t> the pair (B,C)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hear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endParaRPr lang="fr-FR" dirty="0" smtClean="0"/>
          </a:p>
          <a:p>
            <a:endParaRPr lang="fr-FR" dirty="0" smtClean="0"/>
          </a:p>
        </p:txBody>
      </p:sp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2622" y="3208423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3313" y="3208423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89743" y="3207000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35856" y="3191262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7" name="Rectangle 86"/>
          <p:cNvSpPr/>
          <p:nvPr/>
        </p:nvSpPr>
        <p:spPr>
          <a:xfrm>
            <a:off x="1220007" y="4602691"/>
            <a:ext cx="9815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R</a:t>
            </a:r>
          </a:p>
        </p:txBody>
      </p:sp>
      <p:sp>
        <p:nvSpPr>
          <p:cNvPr id="88" name="Rectangle 87"/>
          <p:cNvSpPr/>
          <p:nvPr/>
        </p:nvSpPr>
        <p:spPr>
          <a:xfrm>
            <a:off x="386808" y="2766304"/>
            <a:ext cx="1814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User </a:t>
            </a:r>
            <a:r>
              <a:rPr lang="fr-FR" dirty="0" err="1" smtClean="0"/>
              <a:t>terminals</a:t>
            </a:r>
            <a:endParaRPr lang="fr-FR" dirty="0" smtClean="0"/>
          </a:p>
        </p:txBody>
      </p:sp>
      <p:sp>
        <p:nvSpPr>
          <p:cNvPr id="104" name="Ellipse 103"/>
          <p:cNvSpPr/>
          <p:nvPr/>
        </p:nvSpPr>
        <p:spPr>
          <a:xfrm>
            <a:off x="1997376" y="3089188"/>
            <a:ext cx="720056" cy="72980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6" name="Connecteur droit avec flèche 105"/>
          <p:cNvCxnSpPr>
            <a:stCxn id="104" idx="7"/>
          </p:cNvCxnSpPr>
          <p:nvPr/>
        </p:nvCxnSpPr>
        <p:spPr>
          <a:xfrm flipV="1">
            <a:off x="2611982" y="2927877"/>
            <a:ext cx="1563185" cy="268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ZoneTexte 106"/>
          <p:cNvSpPr txBox="1"/>
          <p:nvPr/>
        </p:nvSpPr>
        <p:spPr>
          <a:xfrm>
            <a:off x="2143850" y="3169935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108" name="ZoneTexte 107"/>
          <p:cNvSpPr txBox="1"/>
          <p:nvPr/>
        </p:nvSpPr>
        <p:spPr>
          <a:xfrm>
            <a:off x="2360384" y="3744592"/>
            <a:ext cx="23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</a:t>
            </a:r>
          </a:p>
        </p:txBody>
      </p:sp>
      <p:sp>
        <p:nvSpPr>
          <p:cNvPr id="109" name="ZoneTexte 108"/>
          <p:cNvSpPr txBox="1"/>
          <p:nvPr/>
        </p:nvSpPr>
        <p:spPr>
          <a:xfrm>
            <a:off x="1454849" y="31847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110" name="ZoneTexte 109"/>
          <p:cNvSpPr txBox="1"/>
          <p:nvPr/>
        </p:nvSpPr>
        <p:spPr>
          <a:xfrm>
            <a:off x="871259" y="31847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11" name="ZoneTexte 110"/>
          <p:cNvSpPr txBox="1"/>
          <p:nvPr/>
        </p:nvSpPr>
        <p:spPr>
          <a:xfrm>
            <a:off x="249595" y="3180357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</a:t>
            </a:r>
          </a:p>
        </p:txBody>
      </p:sp>
      <p:sp>
        <p:nvSpPr>
          <p:cNvPr id="112" name="ZoneTexte 111"/>
          <p:cNvSpPr txBox="1"/>
          <p:nvPr/>
        </p:nvSpPr>
        <p:spPr>
          <a:xfrm>
            <a:off x="4373070" y="5906494"/>
            <a:ext cx="4313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=&gt; High-</a:t>
            </a:r>
            <a:r>
              <a:rPr lang="fr-FR" sz="2400" b="1" dirty="0" err="1" smtClean="0"/>
              <a:t>Definition</a:t>
            </a:r>
            <a:r>
              <a:rPr lang="fr-FR" sz="2400" b="1" dirty="0" smtClean="0"/>
              <a:t> links         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predetermined</a:t>
            </a:r>
            <a:r>
              <a:rPr lang="fr-FR" sz="2400" dirty="0" smtClean="0"/>
              <a:t> </a:t>
            </a:r>
            <a:r>
              <a:rPr lang="fr-FR" sz="2400" dirty="0" err="1" smtClean="0"/>
              <a:t>properties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393039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Ellipse 93"/>
          <p:cNvSpPr/>
          <p:nvPr/>
        </p:nvSpPr>
        <p:spPr>
          <a:xfrm>
            <a:off x="5089083" y="3036074"/>
            <a:ext cx="1987306" cy="2040898"/>
          </a:xfrm>
          <a:prstGeom prst="ellipse">
            <a:avLst/>
          </a:prstGeom>
          <a:solidFill>
            <a:schemeClr val="tx2">
              <a:lumMod val="40000"/>
              <a:lumOff val="60000"/>
              <a:alpha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5881023" y="3270972"/>
            <a:ext cx="1987306" cy="2040898"/>
          </a:xfrm>
          <a:prstGeom prst="ellipse">
            <a:avLst/>
          </a:prstGeom>
          <a:solidFill>
            <a:schemeClr val="accent2">
              <a:lumMod val="40000"/>
              <a:lumOff val="60000"/>
              <a:alpha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6709607" y="3060423"/>
            <a:ext cx="1987306" cy="2040898"/>
          </a:xfrm>
          <a:prstGeom prst="ellipse">
            <a:avLst/>
          </a:prstGeom>
          <a:solidFill>
            <a:schemeClr val="accent3">
              <a:lumMod val="60000"/>
              <a:lumOff val="40000"/>
              <a:alpha val="64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Ellipse 100"/>
          <p:cNvSpPr/>
          <p:nvPr/>
        </p:nvSpPr>
        <p:spPr>
          <a:xfrm>
            <a:off x="7389855" y="1933981"/>
            <a:ext cx="2527695" cy="2581189"/>
          </a:xfrm>
          <a:prstGeom prst="ellipse">
            <a:avLst/>
          </a:prstGeom>
          <a:solidFill>
            <a:srgbClr val="FF6600">
              <a:alpha val="45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Wireless Ad Hoc &amp; </a:t>
            </a:r>
            <a:r>
              <a:rPr lang="fr-FR" dirty="0" err="1" smtClean="0"/>
              <a:t>Mesh</a:t>
            </a:r>
            <a:r>
              <a:rPr lang="fr-FR" dirty="0" smtClean="0"/>
              <a:t> Networks</a:t>
            </a:r>
            <a:endParaRPr lang="fr-FR" dirty="0"/>
          </a:p>
        </p:txBody>
      </p:sp>
      <p:sp>
        <p:nvSpPr>
          <p:cNvPr id="74" name="Espace réservé du contenu 2"/>
          <p:cNvSpPr>
            <a:spLocks noGrp="1"/>
          </p:cNvSpPr>
          <p:nvPr>
            <p:ph idx="1"/>
          </p:nvPr>
        </p:nvSpPr>
        <p:spPr>
          <a:xfrm>
            <a:off x="74198" y="1600200"/>
            <a:ext cx="8229600" cy="4525963"/>
          </a:xfrm>
        </p:spPr>
        <p:txBody>
          <a:bodyPr/>
          <a:lstStyle/>
          <a:p>
            <a:r>
              <a:rPr lang="fr-FR" u="sng" dirty="0" smtClean="0"/>
              <a:t>DISRUPTION</a:t>
            </a:r>
            <a:r>
              <a:rPr lang="fr-FR" dirty="0" smtClean="0"/>
              <a:t>: links are no longer </a:t>
            </a:r>
            <a:r>
              <a:rPr lang="fr-FR" dirty="0" err="1" smtClean="0"/>
              <a:t>well</a:t>
            </a:r>
            <a:r>
              <a:rPr lang="fr-FR" dirty="0" smtClean="0"/>
              <a:t>     </a:t>
            </a:r>
            <a:r>
              <a:rPr lang="fr-FR" dirty="0" err="1" smtClean="0"/>
              <a:t>defined</a:t>
            </a:r>
            <a:r>
              <a:rPr lang="fr-FR" dirty="0" smtClean="0"/>
              <a:t> and are </a:t>
            </a:r>
            <a:r>
              <a:rPr lang="fr-FR" dirty="0" err="1" smtClean="0"/>
              <a:t>unstable</a:t>
            </a:r>
            <a:r>
              <a:rPr lang="fr-FR" dirty="0" smtClean="0"/>
              <a:t> in </a:t>
            </a:r>
            <a:r>
              <a:rPr lang="fr-FR" dirty="0" err="1" smtClean="0"/>
              <a:t>general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96" name="Image 95" descr="iPho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83" y="3620476"/>
            <a:ext cx="888140" cy="881512"/>
          </a:xfrm>
          <a:prstGeom prst="rect">
            <a:avLst/>
          </a:prstGeom>
        </p:spPr>
      </p:pic>
      <p:pic>
        <p:nvPicPr>
          <p:cNvPr id="98" name="Image 97" descr="iPho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323" y="3855374"/>
            <a:ext cx="888140" cy="881512"/>
          </a:xfrm>
          <a:prstGeom prst="rect">
            <a:avLst/>
          </a:prstGeom>
        </p:spPr>
      </p:pic>
      <p:pic>
        <p:nvPicPr>
          <p:cNvPr id="100" name="Image 99" descr="iPho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381" y="3604513"/>
            <a:ext cx="888140" cy="881512"/>
          </a:xfrm>
          <a:prstGeom prst="rect">
            <a:avLst/>
          </a:prstGeom>
        </p:spPr>
      </p:pic>
      <p:pic>
        <p:nvPicPr>
          <p:cNvPr id="102" name="Image 101" descr="iPho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544" y="2660103"/>
            <a:ext cx="888140" cy="88151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921339" y="3774750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A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705659" y="4000011"/>
            <a:ext cx="35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B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544908" y="3734438"/>
            <a:ext cx="34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8477302" y="2814666"/>
            <a:ext cx="378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229038" y="2853125"/>
            <a:ext cx="453373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At</a:t>
            </a:r>
            <a:r>
              <a:rPr lang="fr-FR" dirty="0" smtClean="0"/>
              <a:t> time </a:t>
            </a:r>
            <a:r>
              <a:rPr lang="fr-FR" dirty="0" err="1" smtClean="0"/>
              <a:t>T</a:t>
            </a:r>
            <a:r>
              <a:rPr lang="fr-FR" dirty="0" smtClean="0"/>
              <a:t>, </a:t>
            </a:r>
            <a:r>
              <a:rPr lang="fr-FR" dirty="0" err="1" smtClean="0"/>
              <a:t>through</a:t>
            </a:r>
            <a:r>
              <a:rPr lang="fr-FR" dirty="0" smtClean="0"/>
              <a:t> interface </a:t>
            </a:r>
            <a:r>
              <a:rPr lang="fr-FR" i="1" dirty="0" smtClean="0"/>
              <a:t>i </a:t>
            </a:r>
            <a:r>
              <a:rPr lang="fr-FR" dirty="0" smtClean="0"/>
              <a:t>:</a:t>
            </a:r>
          </a:p>
          <a:p>
            <a:r>
              <a:rPr lang="fr-FR" dirty="0" smtClean="0"/>
              <a:t>U = set of </a:t>
            </a:r>
            <a:r>
              <a:rPr lang="fr-FR" dirty="0" err="1" smtClean="0"/>
              <a:t>devices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hear</a:t>
            </a:r>
            <a:r>
              <a:rPr lang="fr-FR" dirty="0" smtClean="0"/>
              <a:t> </a:t>
            </a:r>
            <a:r>
              <a:rPr lang="fr-FR" dirty="0" err="1" smtClean="0"/>
              <a:t>node</a:t>
            </a:r>
            <a:r>
              <a:rPr lang="fr-FR" dirty="0" smtClean="0"/>
              <a:t> X</a:t>
            </a:r>
          </a:p>
          <a:p>
            <a:r>
              <a:rPr lang="fr-FR" dirty="0" smtClean="0"/>
              <a:t>V = set of </a:t>
            </a:r>
            <a:r>
              <a:rPr lang="fr-FR" dirty="0" err="1" smtClean="0"/>
              <a:t>devices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node</a:t>
            </a:r>
            <a:r>
              <a:rPr lang="fr-FR" dirty="0" smtClean="0"/>
              <a:t> X </a:t>
            </a:r>
            <a:r>
              <a:rPr lang="fr-FR" dirty="0" err="1" smtClean="0"/>
              <a:t>hears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sz="2400" b="1" dirty="0" err="1" smtClean="0"/>
              <a:t>Assymetry</a:t>
            </a:r>
            <a:r>
              <a:rPr lang="fr-FR" dirty="0" smtClean="0"/>
              <a:t>: U</a:t>
            </a:r>
            <a:r>
              <a:rPr lang="fr-FR" dirty="0"/>
              <a:t>≠</a:t>
            </a:r>
            <a:r>
              <a:rPr lang="fr-FR" dirty="0" smtClean="0"/>
              <a:t>V</a:t>
            </a:r>
          </a:p>
          <a:p>
            <a:r>
              <a:rPr lang="fr-FR" sz="2400" b="1" dirty="0" smtClean="0"/>
              <a:t>Time-variation</a:t>
            </a:r>
            <a:r>
              <a:rPr lang="fr-FR" dirty="0" smtClean="0"/>
              <a:t>: U, V sets </a:t>
            </a:r>
            <a:r>
              <a:rPr lang="fr-FR" dirty="0" err="1" smtClean="0"/>
              <a:t>usually</a:t>
            </a:r>
            <a:r>
              <a:rPr lang="fr-FR" dirty="0" smtClean="0"/>
              <a:t> ≠ </a:t>
            </a:r>
            <a:r>
              <a:rPr lang="fr-FR" dirty="0" err="1" smtClean="0"/>
              <a:t>at</a:t>
            </a:r>
            <a:r>
              <a:rPr lang="fr-FR" dirty="0" smtClean="0"/>
              <a:t> T+1 </a:t>
            </a:r>
          </a:p>
          <a:p>
            <a:r>
              <a:rPr lang="fr-FR" sz="2400" b="1" dirty="0" smtClean="0"/>
              <a:t>Non-</a:t>
            </a:r>
            <a:r>
              <a:rPr lang="fr-FR" sz="2400" b="1" dirty="0" err="1" smtClean="0"/>
              <a:t>transitivity</a:t>
            </a:r>
            <a:r>
              <a:rPr lang="fr-FR" dirty="0" smtClean="0"/>
              <a:t>: pairs (A,B) and (B,C) </a:t>
            </a:r>
            <a:r>
              <a:rPr lang="fr-FR" dirty="0" err="1" smtClean="0"/>
              <a:t>hearing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means</a:t>
            </a:r>
            <a:r>
              <a:rPr lang="fr-FR" dirty="0" smtClean="0"/>
              <a:t> </a:t>
            </a:r>
            <a:r>
              <a:rPr lang="fr-FR" dirty="0" err="1" smtClean="0"/>
              <a:t>nothing</a:t>
            </a:r>
            <a:r>
              <a:rPr lang="fr-FR" dirty="0" smtClean="0"/>
              <a:t>  about how (A,C)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communicate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964348" y="5240919"/>
            <a:ext cx="4313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=&gt; </a:t>
            </a:r>
            <a:r>
              <a:rPr lang="fr-FR" sz="2400" b="1" dirty="0" err="1" smtClean="0"/>
              <a:t>Low-Definition</a:t>
            </a:r>
            <a:r>
              <a:rPr lang="fr-FR" sz="2400" b="1" dirty="0" smtClean="0"/>
              <a:t> links          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/>
              <a:t>u</a:t>
            </a:r>
            <a:r>
              <a:rPr lang="fr-FR" sz="2400" dirty="0" err="1" smtClean="0"/>
              <a:t>ndetermined</a:t>
            </a:r>
            <a:r>
              <a:rPr lang="fr-FR" sz="2400" dirty="0" smtClean="0"/>
              <a:t> </a:t>
            </a:r>
            <a:r>
              <a:rPr lang="fr-FR" sz="2400" dirty="0" err="1" smtClean="0"/>
              <a:t>connectivity</a:t>
            </a:r>
            <a:endParaRPr lang="fr-FR" sz="2400" dirty="0"/>
          </a:p>
        </p:txBody>
      </p:sp>
      <p:sp>
        <p:nvSpPr>
          <p:cNvPr id="39" name="ZoneTexte 38"/>
          <p:cNvSpPr txBox="1"/>
          <p:nvPr/>
        </p:nvSpPr>
        <p:spPr>
          <a:xfrm>
            <a:off x="4927818" y="5934670"/>
            <a:ext cx="4116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latin typeface="Arial Narrow"/>
                <a:cs typeface="Arial Narrow"/>
              </a:rPr>
              <a:t>E. Baccelli, C. </a:t>
            </a:r>
            <a:r>
              <a:rPr lang="fr-FR" i="1" dirty="0" err="1" smtClean="0">
                <a:latin typeface="Arial Narrow"/>
                <a:cs typeface="Arial Narrow"/>
              </a:rPr>
              <a:t>Perkins</a:t>
            </a:r>
            <a:r>
              <a:rPr lang="fr-FR" i="1" dirty="0" smtClean="0">
                <a:latin typeface="Arial Narrow"/>
                <a:cs typeface="Arial Narrow"/>
              </a:rPr>
              <a:t> ‘Multi-hop Ad Hoc Wireless Communication’, IETF Internet </a:t>
            </a:r>
            <a:r>
              <a:rPr lang="fr-FR" i="1" dirty="0" err="1" smtClean="0">
                <a:latin typeface="Arial Narrow"/>
                <a:cs typeface="Arial Narrow"/>
              </a:rPr>
              <a:t>Draft</a:t>
            </a:r>
            <a:r>
              <a:rPr lang="fr-FR" i="1" dirty="0" smtClean="0">
                <a:latin typeface="Arial Narrow"/>
                <a:cs typeface="Arial Narrow"/>
              </a:rPr>
              <a:t>, 2011.</a:t>
            </a:r>
            <a:endParaRPr lang="fr-FR" i="1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90260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Routing</a:t>
            </a:r>
            <a:r>
              <a:rPr lang="fr-FR" dirty="0" smtClean="0"/>
              <a:t> in Ad Hoc and </a:t>
            </a:r>
            <a:r>
              <a:rPr lang="fr-FR" dirty="0" err="1" smtClean="0"/>
              <a:t>Mesh</a:t>
            </a:r>
            <a:r>
              <a:rPr lang="fr-FR" dirty="0" smtClean="0"/>
              <a:t> Networks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3777" y="1510146"/>
            <a:ext cx="4735470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More </a:t>
            </a:r>
            <a:r>
              <a:rPr lang="fr-FR" dirty="0" err="1" smtClean="0"/>
              <a:t>dynamic</a:t>
            </a:r>
            <a:r>
              <a:rPr lang="fr-FR" dirty="0" smtClean="0"/>
              <a:t> links,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bandwidth</a:t>
            </a:r>
            <a:r>
              <a:rPr lang="fr-FR" dirty="0" smtClean="0"/>
              <a:t> (</a:t>
            </a:r>
            <a:r>
              <a:rPr lang="fr-FR" dirty="0" err="1" smtClean="0"/>
              <a:t>wireless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Traditional</a:t>
            </a:r>
            <a:r>
              <a:rPr lang="fr-FR" dirty="0" smtClean="0"/>
              <a:t> </a:t>
            </a:r>
            <a:r>
              <a:rPr lang="fr-FR" dirty="0" err="1" smtClean="0"/>
              <a:t>routing</a:t>
            </a:r>
            <a:r>
              <a:rPr lang="fr-FR" dirty="0" smtClean="0"/>
              <a:t> </a:t>
            </a:r>
            <a:r>
              <a:rPr lang="fr-FR" dirty="0" err="1" smtClean="0"/>
              <a:t>protocols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eg</a:t>
            </a:r>
            <a:r>
              <a:rPr lang="fr-FR" dirty="0" smtClean="0"/>
              <a:t> </a:t>
            </a:r>
            <a:r>
              <a:rPr lang="fr-FR" b="1" dirty="0" smtClean="0"/>
              <a:t>OSPF</a:t>
            </a:r>
            <a:r>
              <a:rPr lang="fr-FR" dirty="0" smtClean="0"/>
              <a:t>) </a:t>
            </a:r>
            <a:r>
              <a:rPr lang="fr-FR" dirty="0" err="1" smtClean="0"/>
              <a:t>fail</a:t>
            </a:r>
            <a:endParaRPr lang="fr-FR" dirty="0" smtClean="0"/>
          </a:p>
          <a:p>
            <a:r>
              <a:rPr lang="fr-FR" dirty="0" smtClean="0"/>
              <a:t>New </a:t>
            </a:r>
            <a:r>
              <a:rPr lang="fr-FR" dirty="0" err="1" smtClean="0"/>
              <a:t>routing</a:t>
            </a:r>
            <a:r>
              <a:rPr lang="fr-FR" dirty="0" smtClean="0"/>
              <a:t> </a:t>
            </a:r>
            <a:r>
              <a:rPr lang="fr-FR" dirty="0" err="1" smtClean="0"/>
              <a:t>schemes</a:t>
            </a:r>
            <a:r>
              <a:rPr lang="fr-FR" dirty="0" smtClean="0"/>
              <a:t> are </a:t>
            </a:r>
            <a:r>
              <a:rPr lang="fr-FR" dirty="0" err="1" smtClean="0"/>
              <a:t>needed</a:t>
            </a:r>
            <a:r>
              <a:rPr lang="fr-FR" dirty="0" smtClean="0"/>
              <a:t> (</a:t>
            </a:r>
            <a:r>
              <a:rPr lang="fr-FR" dirty="0" err="1" smtClean="0"/>
              <a:t>eg</a:t>
            </a:r>
            <a:r>
              <a:rPr lang="fr-FR" dirty="0" smtClean="0"/>
              <a:t> </a:t>
            </a:r>
            <a:r>
              <a:rPr lang="fr-FR" b="1" dirty="0" smtClean="0"/>
              <a:t>OLSR</a:t>
            </a:r>
            <a:r>
              <a:rPr lang="fr-FR" dirty="0" smtClean="0"/>
              <a:t>)</a:t>
            </a:r>
          </a:p>
          <a:p>
            <a:pPr lvl="1"/>
            <a:endParaRPr lang="fr-FR" dirty="0" smtClean="0"/>
          </a:p>
        </p:txBody>
      </p:sp>
      <p:cxnSp>
        <p:nvCxnSpPr>
          <p:cNvPr id="5" name="Connecteur droit 4"/>
          <p:cNvCxnSpPr/>
          <p:nvPr/>
        </p:nvCxnSpPr>
        <p:spPr>
          <a:xfrm flipV="1">
            <a:off x="7009789" y="1796426"/>
            <a:ext cx="332373" cy="24410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>
            <a:endCxn id="103" idx="1"/>
          </p:cNvCxnSpPr>
          <p:nvPr/>
        </p:nvCxnSpPr>
        <p:spPr>
          <a:xfrm flipV="1">
            <a:off x="7935196" y="1477875"/>
            <a:ext cx="461808" cy="16124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42" idx="3"/>
            <a:endCxn id="41" idx="1"/>
          </p:cNvCxnSpPr>
          <p:nvPr/>
        </p:nvCxnSpPr>
        <p:spPr>
          <a:xfrm>
            <a:off x="5731425" y="3487738"/>
            <a:ext cx="690027" cy="83474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6234663" y="2141187"/>
            <a:ext cx="313192" cy="18740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Image 131" descr="phone 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04384" y="2929873"/>
            <a:ext cx="245361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Image 132" descr="phone 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52" y="3966881"/>
            <a:ext cx="292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Image 133" descr="phon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525" y="3138488"/>
            <a:ext cx="3429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Image 135" descr="phone 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145" y="1639123"/>
            <a:ext cx="292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Image 100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428" y="1360488"/>
            <a:ext cx="717255" cy="711902"/>
          </a:xfrm>
          <a:prstGeom prst="rect">
            <a:avLst/>
          </a:prstGeom>
        </p:spPr>
      </p:pic>
      <p:pic>
        <p:nvPicPr>
          <p:cNvPr id="102" name="Image 101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614" y="2023362"/>
            <a:ext cx="717255" cy="711902"/>
          </a:xfrm>
          <a:prstGeom prst="rect">
            <a:avLst/>
          </a:prstGeom>
        </p:spPr>
      </p:pic>
      <p:pic>
        <p:nvPicPr>
          <p:cNvPr id="103" name="Image 102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004" y="1121924"/>
            <a:ext cx="717255" cy="711902"/>
          </a:xfrm>
          <a:prstGeom prst="rect">
            <a:avLst/>
          </a:prstGeom>
        </p:spPr>
      </p:pic>
      <p:pic>
        <p:nvPicPr>
          <p:cNvPr id="104" name="Image 103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354" y="2141187"/>
            <a:ext cx="717255" cy="711902"/>
          </a:xfrm>
          <a:prstGeom prst="rect">
            <a:avLst/>
          </a:prstGeom>
        </p:spPr>
      </p:pic>
      <p:cxnSp>
        <p:nvCxnSpPr>
          <p:cNvPr id="131" name="Connecteur droit 130"/>
          <p:cNvCxnSpPr>
            <a:stCxn id="101" idx="3"/>
          </p:cNvCxnSpPr>
          <p:nvPr/>
        </p:nvCxnSpPr>
        <p:spPr>
          <a:xfrm>
            <a:off x="8013683" y="1716439"/>
            <a:ext cx="499694" cy="28620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/>
          <p:cNvCxnSpPr/>
          <p:nvPr/>
        </p:nvCxnSpPr>
        <p:spPr>
          <a:xfrm flipH="1">
            <a:off x="5587082" y="2714550"/>
            <a:ext cx="144343" cy="36440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143"/>
          <p:cNvCxnSpPr>
            <a:stCxn id="40" idx="2"/>
          </p:cNvCxnSpPr>
          <p:nvPr/>
        </p:nvCxnSpPr>
        <p:spPr>
          <a:xfrm>
            <a:off x="6627064" y="3628373"/>
            <a:ext cx="119012" cy="37640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145"/>
          <p:cNvCxnSpPr>
            <a:stCxn id="40" idx="0"/>
            <a:endCxn id="44" idx="2"/>
          </p:cNvCxnSpPr>
          <p:nvPr/>
        </p:nvCxnSpPr>
        <p:spPr>
          <a:xfrm flipV="1">
            <a:off x="6627064" y="2350323"/>
            <a:ext cx="192131" cy="57955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" name="ZoneTexte 164"/>
          <p:cNvSpPr txBox="1"/>
          <p:nvPr/>
        </p:nvSpPr>
        <p:spPr>
          <a:xfrm>
            <a:off x="6774080" y="2448180"/>
            <a:ext cx="1325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wireless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routers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591855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OSPF extension for </a:t>
            </a:r>
            <a:r>
              <a:rPr lang="fr-FR" dirty="0" err="1" smtClean="0"/>
              <a:t>Hybrid</a:t>
            </a:r>
            <a:r>
              <a:rPr lang="fr-FR" dirty="0" smtClean="0"/>
              <a:t> Networks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3777" y="1510146"/>
            <a:ext cx="4735470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How to </a:t>
            </a:r>
            <a:r>
              <a:rPr lang="fr-FR" dirty="0" err="1" smtClean="0"/>
              <a:t>efficiently</a:t>
            </a:r>
            <a:r>
              <a:rPr lang="fr-FR" dirty="0" smtClean="0"/>
              <a:t> route in </a:t>
            </a:r>
            <a:r>
              <a:rPr lang="fr-FR" dirty="0" err="1" smtClean="0"/>
              <a:t>hybrid</a:t>
            </a:r>
            <a:r>
              <a:rPr lang="fr-FR" dirty="0" smtClean="0"/>
              <a:t> networks?</a:t>
            </a:r>
          </a:p>
          <a:p>
            <a:pPr lvl="3"/>
            <a:endParaRPr lang="fr-FR" dirty="0"/>
          </a:p>
          <a:p>
            <a:r>
              <a:rPr lang="fr-FR" dirty="0" err="1" smtClean="0"/>
              <a:t>Combining</a:t>
            </a:r>
            <a:r>
              <a:rPr lang="fr-FR" dirty="0" smtClean="0"/>
              <a:t> OLSR </a:t>
            </a:r>
            <a:r>
              <a:rPr lang="fr-FR" dirty="0" err="1" smtClean="0"/>
              <a:t>agility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OSPF compatibility</a:t>
            </a:r>
          </a:p>
          <a:p>
            <a:pPr marL="914400" lvl="2" indent="0">
              <a:buNone/>
            </a:pPr>
            <a:endParaRPr lang="fr-FR" dirty="0" smtClean="0"/>
          </a:p>
          <a:p>
            <a:r>
              <a:rPr lang="fr-FR" dirty="0" smtClean="0"/>
              <a:t>Standard: RFC 5449</a:t>
            </a:r>
          </a:p>
        </p:txBody>
      </p:sp>
      <p:cxnSp>
        <p:nvCxnSpPr>
          <p:cNvPr id="5" name="Connecteur droit 4"/>
          <p:cNvCxnSpPr/>
          <p:nvPr/>
        </p:nvCxnSpPr>
        <p:spPr>
          <a:xfrm flipV="1">
            <a:off x="7009789" y="1796426"/>
            <a:ext cx="332373" cy="24410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>
            <a:endCxn id="103" idx="1"/>
          </p:cNvCxnSpPr>
          <p:nvPr/>
        </p:nvCxnSpPr>
        <p:spPr>
          <a:xfrm flipV="1">
            <a:off x="7935196" y="1477875"/>
            <a:ext cx="461808" cy="16124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9" name="Grouper 78"/>
          <p:cNvGrpSpPr/>
          <p:nvPr/>
        </p:nvGrpSpPr>
        <p:grpSpPr>
          <a:xfrm>
            <a:off x="8245891" y="2506347"/>
            <a:ext cx="723900" cy="1311275"/>
            <a:chOff x="4356100" y="1503363"/>
            <a:chExt cx="723900" cy="1311275"/>
          </a:xfrm>
        </p:grpSpPr>
        <p:sp>
          <p:nvSpPr>
            <p:cNvPr id="8" name="Cube 7"/>
            <p:cNvSpPr/>
            <p:nvPr/>
          </p:nvSpPr>
          <p:spPr>
            <a:xfrm>
              <a:off x="4356100" y="2205038"/>
              <a:ext cx="647700" cy="609600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9" name="Connecteur droit 8"/>
            <p:cNvCxnSpPr/>
            <p:nvPr/>
          </p:nvCxnSpPr>
          <p:spPr>
            <a:xfrm rot="5400000" flipH="1" flipV="1">
              <a:off x="4506913" y="2090738"/>
              <a:ext cx="381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c 9"/>
            <p:cNvSpPr/>
            <p:nvPr/>
          </p:nvSpPr>
          <p:spPr>
            <a:xfrm>
              <a:off x="4576763" y="1778000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1" name="Arc 10"/>
            <p:cNvSpPr/>
            <p:nvPr/>
          </p:nvSpPr>
          <p:spPr>
            <a:xfrm>
              <a:off x="4729163" y="1778000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Arc 11"/>
            <p:cNvSpPr/>
            <p:nvPr/>
          </p:nvSpPr>
          <p:spPr>
            <a:xfrm rot="12786163">
              <a:off x="4570413" y="1503363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3" name="Arc 12"/>
            <p:cNvSpPr/>
            <p:nvPr/>
          </p:nvSpPr>
          <p:spPr>
            <a:xfrm rot="12786163">
              <a:off x="4386263" y="1503363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grpSp>
        <p:nvGrpSpPr>
          <p:cNvPr id="78" name="Grouper 77"/>
          <p:cNvGrpSpPr/>
          <p:nvPr/>
        </p:nvGrpSpPr>
        <p:grpSpPr>
          <a:xfrm>
            <a:off x="5128056" y="4642662"/>
            <a:ext cx="723900" cy="1312863"/>
            <a:chOff x="1509713" y="4692650"/>
            <a:chExt cx="723900" cy="1312863"/>
          </a:xfrm>
        </p:grpSpPr>
        <p:sp>
          <p:nvSpPr>
            <p:cNvPr id="15" name="Cube 14"/>
            <p:cNvSpPr/>
            <p:nvPr/>
          </p:nvSpPr>
          <p:spPr>
            <a:xfrm>
              <a:off x="1509713" y="5395913"/>
              <a:ext cx="647700" cy="609600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6" name="Connecteur droit 15"/>
            <p:cNvCxnSpPr/>
            <p:nvPr/>
          </p:nvCxnSpPr>
          <p:spPr>
            <a:xfrm rot="5400000" flipH="1" flipV="1">
              <a:off x="1660525" y="5281613"/>
              <a:ext cx="381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Arc 16"/>
            <p:cNvSpPr/>
            <p:nvPr/>
          </p:nvSpPr>
          <p:spPr>
            <a:xfrm>
              <a:off x="1730375" y="4967288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8" name="Arc 17"/>
            <p:cNvSpPr/>
            <p:nvPr/>
          </p:nvSpPr>
          <p:spPr>
            <a:xfrm>
              <a:off x="1882775" y="4967288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9" name="Arc 18"/>
            <p:cNvSpPr/>
            <p:nvPr/>
          </p:nvSpPr>
          <p:spPr>
            <a:xfrm rot="12786163">
              <a:off x="1724025" y="4692650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0" name="Arc 19"/>
            <p:cNvSpPr/>
            <p:nvPr/>
          </p:nvSpPr>
          <p:spPr>
            <a:xfrm rot="12786163">
              <a:off x="1539875" y="4692650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cxnSp>
        <p:nvCxnSpPr>
          <p:cNvPr id="25" name="Connecteur droit 24"/>
          <p:cNvCxnSpPr>
            <a:stCxn id="42" idx="3"/>
            <a:endCxn id="41" idx="1"/>
          </p:cNvCxnSpPr>
          <p:nvPr/>
        </p:nvCxnSpPr>
        <p:spPr>
          <a:xfrm>
            <a:off x="5731425" y="3487738"/>
            <a:ext cx="690027" cy="83474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6234663" y="2141187"/>
            <a:ext cx="313192" cy="18740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Image 131" descr="phone 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04384" y="2929873"/>
            <a:ext cx="245361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Image 132" descr="phone 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52" y="3966881"/>
            <a:ext cx="292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Image 133" descr="phon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525" y="3138488"/>
            <a:ext cx="3429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Image 135" descr="phone 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145" y="1639123"/>
            <a:ext cx="292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0" name="Grouper 99"/>
          <p:cNvGrpSpPr/>
          <p:nvPr/>
        </p:nvGrpSpPr>
        <p:grpSpPr>
          <a:xfrm>
            <a:off x="6813126" y="4007361"/>
            <a:ext cx="723900" cy="1341439"/>
            <a:chOff x="5935663" y="4281486"/>
            <a:chExt cx="723900" cy="1341439"/>
          </a:xfrm>
        </p:grpSpPr>
        <p:grpSp>
          <p:nvGrpSpPr>
            <p:cNvPr id="77" name="Grouper 76"/>
            <p:cNvGrpSpPr/>
            <p:nvPr/>
          </p:nvGrpSpPr>
          <p:grpSpPr>
            <a:xfrm>
              <a:off x="5935663" y="4311650"/>
              <a:ext cx="723900" cy="1311275"/>
              <a:chOff x="4211638" y="3519488"/>
              <a:chExt cx="723900" cy="1311275"/>
            </a:xfrm>
          </p:grpSpPr>
          <p:sp>
            <p:nvSpPr>
              <p:cNvPr id="50" name="Cube 49"/>
              <p:cNvSpPr/>
              <p:nvPr/>
            </p:nvSpPr>
            <p:spPr>
              <a:xfrm>
                <a:off x="4211638" y="4221163"/>
                <a:ext cx="647700" cy="609600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cxnSp>
            <p:nvCxnSpPr>
              <p:cNvPr id="51" name="Connecteur droit 50"/>
              <p:cNvCxnSpPr/>
              <p:nvPr/>
            </p:nvCxnSpPr>
            <p:spPr>
              <a:xfrm rot="5400000" flipH="1" flipV="1">
                <a:off x="4362450" y="4106863"/>
                <a:ext cx="381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Arc 51"/>
              <p:cNvSpPr/>
              <p:nvPr/>
            </p:nvSpPr>
            <p:spPr>
              <a:xfrm>
                <a:off x="4432300" y="3794125"/>
                <a:ext cx="350838" cy="60960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53" name="Arc 52"/>
              <p:cNvSpPr/>
              <p:nvPr/>
            </p:nvSpPr>
            <p:spPr>
              <a:xfrm>
                <a:off x="4584700" y="3794125"/>
                <a:ext cx="350838" cy="60960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54" name="Arc 53"/>
              <p:cNvSpPr/>
              <p:nvPr/>
            </p:nvSpPr>
            <p:spPr>
              <a:xfrm rot="12786163">
                <a:off x="4425950" y="3519488"/>
                <a:ext cx="350838" cy="60960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sp>
          <p:nvSpPr>
            <p:cNvPr id="55" name="Arc 54"/>
            <p:cNvSpPr/>
            <p:nvPr/>
          </p:nvSpPr>
          <p:spPr>
            <a:xfrm rot="12786163">
              <a:off x="5975868" y="4281486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56" name="Cube 55"/>
          <p:cNvSpPr/>
          <p:nvPr/>
        </p:nvSpPr>
        <p:spPr>
          <a:xfrm>
            <a:off x="7186188" y="6081713"/>
            <a:ext cx="647700" cy="609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7" name="Cube 56"/>
          <p:cNvSpPr/>
          <p:nvPr/>
        </p:nvSpPr>
        <p:spPr>
          <a:xfrm>
            <a:off x="6224005" y="5787782"/>
            <a:ext cx="647700" cy="609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9" name="Cube 58"/>
          <p:cNvSpPr/>
          <p:nvPr/>
        </p:nvSpPr>
        <p:spPr>
          <a:xfrm>
            <a:off x="7775969" y="5026688"/>
            <a:ext cx="647700" cy="609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61" name="Connecteur droit 2"/>
          <p:cNvCxnSpPr>
            <a:cxnSpLocks noChangeShapeType="1"/>
            <a:stCxn id="15" idx="5"/>
            <a:endCxn id="57" idx="2"/>
          </p:cNvCxnSpPr>
          <p:nvPr/>
        </p:nvCxnSpPr>
        <p:spPr bwMode="auto">
          <a:xfrm>
            <a:off x="5775756" y="5574525"/>
            <a:ext cx="448249" cy="5942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" name="Connecteur droit 59"/>
          <p:cNvCxnSpPr>
            <a:cxnSpLocks noChangeShapeType="1"/>
            <a:stCxn id="57" idx="0"/>
            <a:endCxn id="50" idx="3"/>
          </p:cNvCxnSpPr>
          <p:nvPr/>
        </p:nvCxnSpPr>
        <p:spPr bwMode="auto">
          <a:xfrm flipV="1">
            <a:off x="6624055" y="5348800"/>
            <a:ext cx="436721" cy="4389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Connecteur droit 62"/>
          <p:cNvCxnSpPr>
            <a:cxnSpLocks noChangeShapeType="1"/>
            <a:stCxn id="56" idx="0"/>
            <a:endCxn id="50" idx="3"/>
          </p:cNvCxnSpPr>
          <p:nvPr/>
        </p:nvCxnSpPr>
        <p:spPr bwMode="auto">
          <a:xfrm flipH="1" flipV="1">
            <a:off x="7060776" y="5348800"/>
            <a:ext cx="525462" cy="73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" name="Connecteur droit 65"/>
          <p:cNvCxnSpPr>
            <a:cxnSpLocks noChangeShapeType="1"/>
            <a:stCxn id="59" idx="2"/>
            <a:endCxn id="50" idx="5"/>
          </p:cNvCxnSpPr>
          <p:nvPr/>
        </p:nvCxnSpPr>
        <p:spPr bwMode="auto">
          <a:xfrm flipH="1" flipV="1">
            <a:off x="7460826" y="4967800"/>
            <a:ext cx="315143" cy="439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Connecteur droit 68"/>
          <p:cNvCxnSpPr>
            <a:cxnSpLocks noChangeShapeType="1"/>
            <a:stCxn id="59" idx="3"/>
            <a:endCxn id="56" idx="5"/>
          </p:cNvCxnSpPr>
          <p:nvPr/>
        </p:nvCxnSpPr>
        <p:spPr bwMode="auto">
          <a:xfrm flipH="1">
            <a:off x="7833888" y="5636288"/>
            <a:ext cx="189731" cy="674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Connecteur droit 77"/>
          <p:cNvCxnSpPr>
            <a:cxnSpLocks noChangeShapeType="1"/>
            <a:stCxn id="8" idx="3"/>
            <a:endCxn id="123" idx="0"/>
          </p:cNvCxnSpPr>
          <p:nvPr/>
        </p:nvCxnSpPr>
        <p:spPr bwMode="auto">
          <a:xfrm flipH="1">
            <a:off x="8389170" y="3817622"/>
            <a:ext cx="104371" cy="3479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" name="Connecteur droit 97"/>
          <p:cNvCxnSpPr>
            <a:cxnSpLocks noChangeShapeType="1"/>
            <a:stCxn id="59" idx="0"/>
            <a:endCxn id="123" idx="3"/>
          </p:cNvCxnSpPr>
          <p:nvPr/>
        </p:nvCxnSpPr>
        <p:spPr bwMode="auto">
          <a:xfrm flipV="1">
            <a:off x="8176019" y="4775220"/>
            <a:ext cx="60751" cy="2514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1" name="Image 100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428" y="1360488"/>
            <a:ext cx="717255" cy="711902"/>
          </a:xfrm>
          <a:prstGeom prst="rect">
            <a:avLst/>
          </a:prstGeom>
        </p:spPr>
      </p:pic>
      <p:pic>
        <p:nvPicPr>
          <p:cNvPr id="102" name="Image 101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614" y="2023362"/>
            <a:ext cx="717255" cy="711902"/>
          </a:xfrm>
          <a:prstGeom prst="rect">
            <a:avLst/>
          </a:prstGeom>
        </p:spPr>
      </p:pic>
      <p:pic>
        <p:nvPicPr>
          <p:cNvPr id="103" name="Image 102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004" y="1121924"/>
            <a:ext cx="717255" cy="711902"/>
          </a:xfrm>
          <a:prstGeom prst="rect">
            <a:avLst/>
          </a:prstGeom>
        </p:spPr>
      </p:pic>
      <p:pic>
        <p:nvPicPr>
          <p:cNvPr id="104" name="Image 103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354" y="2141187"/>
            <a:ext cx="717255" cy="711902"/>
          </a:xfrm>
          <a:prstGeom prst="rect">
            <a:avLst/>
          </a:prstGeom>
        </p:spPr>
      </p:pic>
      <p:sp>
        <p:nvSpPr>
          <p:cNvPr id="123" name="Cube 122"/>
          <p:cNvSpPr/>
          <p:nvPr/>
        </p:nvSpPr>
        <p:spPr>
          <a:xfrm>
            <a:off x="7989120" y="4165620"/>
            <a:ext cx="647700" cy="609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31" name="Connecteur droit 130"/>
          <p:cNvCxnSpPr>
            <a:stCxn id="101" idx="3"/>
          </p:cNvCxnSpPr>
          <p:nvPr/>
        </p:nvCxnSpPr>
        <p:spPr>
          <a:xfrm>
            <a:off x="8013683" y="1716439"/>
            <a:ext cx="499694" cy="28620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/>
          <p:cNvCxnSpPr/>
          <p:nvPr/>
        </p:nvCxnSpPr>
        <p:spPr>
          <a:xfrm flipH="1">
            <a:off x="5587082" y="2714550"/>
            <a:ext cx="144343" cy="36440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143"/>
          <p:cNvCxnSpPr>
            <a:stCxn id="40" idx="2"/>
          </p:cNvCxnSpPr>
          <p:nvPr/>
        </p:nvCxnSpPr>
        <p:spPr>
          <a:xfrm>
            <a:off x="6627064" y="3628373"/>
            <a:ext cx="119012" cy="37640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145"/>
          <p:cNvCxnSpPr>
            <a:stCxn id="40" idx="0"/>
            <a:endCxn id="44" idx="2"/>
          </p:cNvCxnSpPr>
          <p:nvPr/>
        </p:nvCxnSpPr>
        <p:spPr>
          <a:xfrm flipV="1">
            <a:off x="6627064" y="2350323"/>
            <a:ext cx="192131" cy="57955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ZoneTexte 163"/>
          <p:cNvSpPr txBox="1"/>
          <p:nvPr/>
        </p:nvSpPr>
        <p:spPr>
          <a:xfrm>
            <a:off x="7977469" y="5776913"/>
            <a:ext cx="11367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w</a:t>
            </a:r>
            <a:r>
              <a:rPr lang="fr-FR" sz="2400" b="1" dirty="0" err="1" smtClean="0"/>
              <a:t>ired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routers</a:t>
            </a:r>
            <a:endParaRPr lang="fr-FR" sz="2400" dirty="0"/>
          </a:p>
        </p:txBody>
      </p:sp>
      <p:sp>
        <p:nvSpPr>
          <p:cNvPr id="165" name="ZoneTexte 164"/>
          <p:cNvSpPr txBox="1"/>
          <p:nvPr/>
        </p:nvSpPr>
        <p:spPr>
          <a:xfrm>
            <a:off x="6774080" y="2448180"/>
            <a:ext cx="1325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wireless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routers</a:t>
            </a:r>
            <a:endParaRPr lang="fr-FR" sz="2400" dirty="0"/>
          </a:p>
        </p:txBody>
      </p:sp>
      <p:sp>
        <p:nvSpPr>
          <p:cNvPr id="60" name="ZoneTexte 59"/>
          <p:cNvSpPr txBox="1"/>
          <p:nvPr/>
        </p:nvSpPr>
        <p:spPr>
          <a:xfrm>
            <a:off x="806829" y="5084522"/>
            <a:ext cx="4212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latin typeface="Arial Narrow"/>
                <a:cs typeface="Arial Narrow"/>
              </a:rPr>
              <a:t>E. Baccelli, </a:t>
            </a:r>
            <a:r>
              <a:rPr lang="fr-FR" i="1" dirty="0" err="1" smtClean="0">
                <a:latin typeface="Arial Narrow"/>
                <a:cs typeface="Arial Narrow"/>
              </a:rPr>
              <a:t>T</a:t>
            </a:r>
            <a:r>
              <a:rPr lang="fr-FR" i="1" dirty="0" smtClean="0">
                <a:latin typeface="Arial Narrow"/>
                <a:cs typeface="Arial Narrow"/>
              </a:rPr>
              <a:t>. </a:t>
            </a:r>
            <a:r>
              <a:rPr lang="fr-FR" i="1" dirty="0" err="1" smtClean="0">
                <a:latin typeface="Arial Narrow"/>
                <a:cs typeface="Arial Narrow"/>
              </a:rPr>
              <a:t>Clausen</a:t>
            </a:r>
            <a:r>
              <a:rPr lang="fr-FR" i="1" dirty="0" smtClean="0">
                <a:latin typeface="Arial Narrow"/>
                <a:cs typeface="Arial Narrow"/>
              </a:rPr>
              <a:t>, P. Jacquet, </a:t>
            </a:r>
          </a:p>
          <a:p>
            <a:r>
              <a:rPr lang="fr-FR" i="1" dirty="0" smtClean="0">
                <a:latin typeface="Arial Narrow"/>
                <a:cs typeface="Arial Narrow"/>
              </a:rPr>
              <a:t>D. </a:t>
            </a:r>
            <a:r>
              <a:rPr lang="fr-FR" i="1" dirty="0" err="1" smtClean="0">
                <a:latin typeface="Arial Narrow"/>
                <a:cs typeface="Arial Narrow"/>
              </a:rPr>
              <a:t>Ngyuen</a:t>
            </a:r>
            <a:r>
              <a:rPr lang="fr-FR" i="1" dirty="0" smtClean="0">
                <a:latin typeface="Arial Narrow"/>
                <a:cs typeface="Arial Narrow"/>
              </a:rPr>
              <a:t> ‘MPR-OSPF’, IETF RFC 5449, 2009.</a:t>
            </a:r>
            <a:endParaRPr lang="fr-FR" i="1" dirty="0">
              <a:latin typeface="Arial Narrow"/>
              <a:cs typeface="Arial Narrow"/>
            </a:endParaRPr>
          </a:p>
        </p:txBody>
      </p:sp>
      <p:pic>
        <p:nvPicPr>
          <p:cNvPr id="66" name="Picture 4" descr="ietf-logo_550x3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77594" y="6056305"/>
            <a:ext cx="915296" cy="5507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2151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Autoconfiguration</a:t>
            </a:r>
            <a:r>
              <a:rPr lang="fr-FR" dirty="0" smtClean="0"/>
              <a:t> in Ad Hoc &amp; </a:t>
            </a:r>
            <a:r>
              <a:rPr lang="fr-FR" dirty="0" err="1" smtClean="0"/>
              <a:t>Mesh</a:t>
            </a:r>
            <a:r>
              <a:rPr lang="fr-FR" dirty="0" smtClean="0"/>
              <a:t> Networks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4830" y="1600200"/>
            <a:ext cx="6658441" cy="4728711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Prior to </a:t>
            </a:r>
            <a:r>
              <a:rPr lang="fr-FR" dirty="0" err="1" smtClean="0"/>
              <a:t>routing</a:t>
            </a:r>
            <a:r>
              <a:rPr lang="fr-FR" dirty="0" smtClean="0"/>
              <a:t>, </a:t>
            </a:r>
            <a:r>
              <a:rPr lang="fr-FR" dirty="0" err="1" smtClean="0"/>
              <a:t>devices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appropriate</a:t>
            </a:r>
            <a:r>
              <a:rPr lang="fr-FR" dirty="0" smtClean="0"/>
              <a:t> IPv4/v6 configuration             </a:t>
            </a:r>
          </a:p>
          <a:p>
            <a:pPr lvl="3"/>
            <a:r>
              <a:rPr lang="fr-FR" dirty="0" err="1" smtClean="0"/>
              <a:t>eg</a:t>
            </a:r>
            <a:r>
              <a:rPr lang="fr-FR" dirty="0" smtClean="0"/>
              <a:t>. IP </a:t>
            </a:r>
            <a:r>
              <a:rPr lang="fr-FR" dirty="0" err="1" smtClean="0"/>
              <a:t>address</a:t>
            </a:r>
            <a:r>
              <a:rPr lang="fr-FR" dirty="0" smtClean="0"/>
              <a:t>, </a:t>
            </a:r>
            <a:r>
              <a:rPr lang="fr-FR" dirty="0" err="1" smtClean="0"/>
              <a:t>prefix</a:t>
            </a:r>
            <a:r>
              <a:rPr lang="fr-FR" dirty="0" smtClean="0"/>
              <a:t> etc.</a:t>
            </a:r>
          </a:p>
          <a:p>
            <a:r>
              <a:rPr lang="fr-FR" dirty="0" smtClean="0">
                <a:latin typeface="Calibri" charset="0"/>
              </a:rPr>
              <a:t>Standard </a:t>
            </a:r>
            <a:r>
              <a:rPr lang="fr-FR" dirty="0" err="1" smtClean="0">
                <a:latin typeface="Calibri" charset="0"/>
              </a:rPr>
              <a:t>autoconfiguration</a:t>
            </a:r>
            <a:r>
              <a:rPr lang="fr-FR" dirty="0" smtClean="0">
                <a:latin typeface="Calibri" charset="0"/>
              </a:rPr>
              <a:t> </a:t>
            </a:r>
            <a:r>
              <a:rPr lang="fr-FR" dirty="0" err="1" smtClean="0">
                <a:latin typeface="Calibri" charset="0"/>
              </a:rPr>
              <a:t>protocols</a:t>
            </a:r>
            <a:r>
              <a:rPr lang="fr-FR" dirty="0" smtClean="0">
                <a:latin typeface="Calibri" charset="0"/>
              </a:rPr>
              <a:t> (ND, SLAAC, DHCP) </a:t>
            </a:r>
            <a:r>
              <a:rPr lang="fr-FR" dirty="0" err="1" smtClean="0">
                <a:latin typeface="Calibri" charset="0"/>
              </a:rPr>
              <a:t>fail</a:t>
            </a:r>
            <a:r>
              <a:rPr lang="fr-FR" dirty="0" smtClean="0">
                <a:latin typeface="Calibri" charset="0"/>
              </a:rPr>
              <a:t> on </a:t>
            </a:r>
            <a:r>
              <a:rPr lang="fr-FR" dirty="0" err="1" smtClean="0">
                <a:latin typeface="Calibri" charset="0"/>
              </a:rPr>
              <a:t>low-def</a:t>
            </a:r>
            <a:r>
              <a:rPr lang="fr-FR" dirty="0" smtClean="0">
                <a:latin typeface="Calibri" charset="0"/>
              </a:rPr>
              <a:t>. links </a:t>
            </a:r>
          </a:p>
          <a:p>
            <a:endParaRPr lang="fr-FR" dirty="0" smtClean="0">
              <a:latin typeface="Calibri" charset="0"/>
            </a:endParaRPr>
          </a:p>
          <a:p>
            <a:pPr lvl="4"/>
            <a:endParaRPr lang="fr-FR" dirty="0" smtClean="0">
              <a:latin typeface="Calibri" charset="0"/>
            </a:endParaRPr>
          </a:p>
          <a:p>
            <a:r>
              <a:rPr lang="fr-FR" dirty="0" err="1" smtClean="0">
                <a:latin typeface="Calibri" charset="0"/>
              </a:rPr>
              <a:t>What</a:t>
            </a:r>
            <a:r>
              <a:rPr lang="fr-FR" dirty="0" smtClean="0">
                <a:latin typeface="Calibri" charset="0"/>
              </a:rPr>
              <a:t> </a:t>
            </a:r>
            <a:r>
              <a:rPr lang="fr-FR" dirty="0" err="1" smtClean="0">
                <a:latin typeface="Calibri" charset="0"/>
              </a:rPr>
              <a:t>is</a:t>
            </a:r>
            <a:r>
              <a:rPr lang="fr-FR" dirty="0" smtClean="0">
                <a:latin typeface="Calibri" charset="0"/>
              </a:rPr>
              <a:t> the </a:t>
            </a:r>
            <a:r>
              <a:rPr lang="fr-FR" dirty="0" err="1" smtClean="0">
                <a:latin typeface="Calibri" charset="0"/>
              </a:rPr>
              <a:t>appropriate</a:t>
            </a:r>
            <a:r>
              <a:rPr lang="fr-FR" dirty="0" smtClean="0">
                <a:latin typeface="Calibri" charset="0"/>
              </a:rPr>
              <a:t> configuration of an interface on a </a:t>
            </a:r>
            <a:r>
              <a:rPr lang="fr-FR" dirty="0" err="1" smtClean="0">
                <a:latin typeface="Calibri" charset="0"/>
              </a:rPr>
              <a:t>low-def</a:t>
            </a:r>
            <a:r>
              <a:rPr lang="fr-FR" dirty="0" smtClean="0">
                <a:latin typeface="Calibri" charset="0"/>
              </a:rPr>
              <a:t> </a:t>
            </a:r>
            <a:r>
              <a:rPr lang="fr-FR" dirty="0" err="1" smtClean="0">
                <a:latin typeface="Calibri" charset="0"/>
              </a:rPr>
              <a:t>link</a:t>
            </a:r>
            <a:r>
              <a:rPr lang="fr-FR" dirty="0" smtClean="0">
                <a:latin typeface="Calibri" charset="0"/>
              </a:rPr>
              <a:t>?</a:t>
            </a:r>
            <a:endParaRPr lang="fr-FR" dirty="0">
              <a:latin typeface="Calibri" charset="0"/>
            </a:endParaRPr>
          </a:p>
          <a:p>
            <a:r>
              <a:rPr lang="fr-FR" dirty="0" smtClean="0">
                <a:latin typeface="Calibri" charset="0"/>
              </a:rPr>
              <a:t>IPv6 Standard: RFC 5889</a:t>
            </a:r>
          </a:p>
          <a:p>
            <a:endParaRPr lang="fr-FR" dirty="0" smtClean="0">
              <a:latin typeface="Calibri" charset="0"/>
            </a:endParaRPr>
          </a:p>
          <a:p>
            <a:endParaRPr lang="fr-FR" dirty="0" smtClean="0">
              <a:latin typeface="Calibri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82277" y="6005745"/>
            <a:ext cx="4333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latin typeface="Arial Narrow"/>
                <a:cs typeface="Arial Narrow"/>
              </a:rPr>
              <a:t>E. Baccelli, M. </a:t>
            </a:r>
            <a:r>
              <a:rPr lang="fr-FR" i="1" dirty="0" err="1" smtClean="0">
                <a:latin typeface="Arial Narrow"/>
                <a:cs typeface="Arial Narrow"/>
              </a:rPr>
              <a:t>Townsley</a:t>
            </a:r>
            <a:r>
              <a:rPr lang="fr-FR" i="1" dirty="0" smtClean="0">
                <a:latin typeface="Arial Narrow"/>
                <a:cs typeface="Arial Narrow"/>
              </a:rPr>
              <a:t>, ‘IP </a:t>
            </a:r>
            <a:r>
              <a:rPr lang="fr-FR" i="1" dirty="0" err="1" smtClean="0">
                <a:latin typeface="Arial Narrow"/>
                <a:cs typeface="Arial Narrow"/>
              </a:rPr>
              <a:t>Addressing</a:t>
            </a:r>
            <a:r>
              <a:rPr lang="fr-FR" i="1" dirty="0" smtClean="0">
                <a:latin typeface="Arial Narrow"/>
                <a:cs typeface="Arial Narrow"/>
              </a:rPr>
              <a:t> Model in Ad Hoc Networks’, IETF RFC 5889, 2010.</a:t>
            </a:r>
            <a:endParaRPr lang="fr-FR" i="1" dirty="0">
              <a:latin typeface="Arial Narrow"/>
              <a:cs typeface="Arial Narrow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17331" y="3759612"/>
            <a:ext cx="5773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latin typeface="Arial Narrow"/>
                <a:cs typeface="Arial Narrow"/>
              </a:rPr>
              <a:t>E. Baccelli, K. Mase et al, ‘</a:t>
            </a:r>
            <a:r>
              <a:rPr lang="fr-FR" i="1" dirty="0" err="1" smtClean="0">
                <a:latin typeface="Arial Narrow"/>
                <a:cs typeface="Arial Narrow"/>
              </a:rPr>
              <a:t>Address</a:t>
            </a:r>
            <a:r>
              <a:rPr lang="fr-FR" i="1" dirty="0" smtClean="0">
                <a:latin typeface="Arial Narrow"/>
                <a:cs typeface="Arial Narrow"/>
              </a:rPr>
              <a:t> </a:t>
            </a:r>
            <a:r>
              <a:rPr lang="fr-FR" i="1" dirty="0" err="1" smtClean="0">
                <a:latin typeface="Arial Narrow"/>
                <a:cs typeface="Arial Narrow"/>
              </a:rPr>
              <a:t>Autoconfiguration</a:t>
            </a:r>
            <a:r>
              <a:rPr lang="fr-FR" i="1" dirty="0" smtClean="0">
                <a:latin typeface="Arial Narrow"/>
                <a:cs typeface="Arial Narrow"/>
              </a:rPr>
              <a:t> for MANET: </a:t>
            </a:r>
            <a:r>
              <a:rPr lang="fr-FR" i="1" dirty="0" err="1" smtClean="0">
                <a:latin typeface="Arial Narrow"/>
                <a:cs typeface="Arial Narrow"/>
              </a:rPr>
              <a:t>Terminology</a:t>
            </a:r>
            <a:r>
              <a:rPr lang="fr-FR" i="1" dirty="0" smtClean="0">
                <a:latin typeface="Arial Narrow"/>
                <a:cs typeface="Arial Narrow"/>
              </a:rPr>
              <a:t> and </a:t>
            </a:r>
            <a:r>
              <a:rPr lang="fr-FR" i="1" dirty="0" err="1" smtClean="0">
                <a:latin typeface="Arial Narrow"/>
                <a:cs typeface="Arial Narrow"/>
              </a:rPr>
              <a:t>Problem</a:t>
            </a:r>
            <a:r>
              <a:rPr lang="fr-FR" i="1" dirty="0" smtClean="0">
                <a:latin typeface="Arial Narrow"/>
                <a:cs typeface="Arial Narrow"/>
              </a:rPr>
              <a:t> </a:t>
            </a:r>
            <a:r>
              <a:rPr lang="fr-FR" i="1" dirty="0" err="1" smtClean="0">
                <a:latin typeface="Arial Narrow"/>
                <a:cs typeface="Arial Narrow"/>
              </a:rPr>
              <a:t>Statement</a:t>
            </a:r>
            <a:r>
              <a:rPr lang="fr-FR" i="1" dirty="0" smtClean="0">
                <a:latin typeface="Arial Narrow"/>
                <a:cs typeface="Arial Narrow"/>
              </a:rPr>
              <a:t>’, IETF Internet </a:t>
            </a:r>
            <a:r>
              <a:rPr lang="fr-FR" i="1" dirty="0" err="1" smtClean="0">
                <a:latin typeface="Arial Narrow"/>
                <a:cs typeface="Arial Narrow"/>
              </a:rPr>
              <a:t>Draft</a:t>
            </a:r>
            <a:r>
              <a:rPr lang="fr-FR" i="1" dirty="0" smtClean="0">
                <a:latin typeface="Arial Narrow"/>
                <a:cs typeface="Arial Narrow"/>
              </a:rPr>
              <a:t>, 2008.</a:t>
            </a:r>
            <a:endParaRPr lang="fr-FR" i="1" dirty="0">
              <a:latin typeface="Arial Narrow"/>
              <a:cs typeface="Arial Narrow"/>
            </a:endParaRPr>
          </a:p>
        </p:txBody>
      </p:sp>
      <p:cxnSp>
        <p:nvCxnSpPr>
          <p:cNvPr id="6" name="Connecteur droit 5"/>
          <p:cNvCxnSpPr>
            <a:stCxn id="18" idx="3"/>
            <a:endCxn id="19" idx="1"/>
          </p:cNvCxnSpPr>
          <p:nvPr/>
        </p:nvCxnSpPr>
        <p:spPr>
          <a:xfrm flipV="1">
            <a:off x="7060113" y="2104100"/>
            <a:ext cx="393774" cy="59310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>
            <a:stCxn id="19" idx="3"/>
            <a:endCxn id="21" idx="1"/>
          </p:cNvCxnSpPr>
          <p:nvPr/>
        </p:nvCxnSpPr>
        <p:spPr>
          <a:xfrm flipV="1">
            <a:off x="8171142" y="1562343"/>
            <a:ext cx="265850" cy="541757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17" idx="0"/>
            <a:endCxn id="35" idx="2"/>
          </p:cNvCxnSpPr>
          <p:nvPr/>
        </p:nvCxnSpPr>
        <p:spPr>
          <a:xfrm flipH="1" flipV="1">
            <a:off x="7890210" y="3567156"/>
            <a:ext cx="868444" cy="26122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31" descr="phone 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2047" y="4012933"/>
            <a:ext cx="245361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133" descr="phon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204" y="3828379"/>
            <a:ext cx="3429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35" descr="phone 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13" y="2341606"/>
            <a:ext cx="292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18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887" y="1748149"/>
            <a:ext cx="717255" cy="711902"/>
          </a:xfrm>
          <a:prstGeom prst="rect">
            <a:avLst/>
          </a:prstGeom>
        </p:spPr>
      </p:pic>
      <p:pic>
        <p:nvPicPr>
          <p:cNvPr id="21" name="Image 20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992" y="1206392"/>
            <a:ext cx="717255" cy="711902"/>
          </a:xfrm>
          <a:prstGeom prst="rect">
            <a:avLst/>
          </a:prstGeom>
        </p:spPr>
      </p:pic>
      <p:pic>
        <p:nvPicPr>
          <p:cNvPr id="22" name="Image 21" descr="iPhon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172" y="5030779"/>
            <a:ext cx="717255" cy="711902"/>
          </a:xfrm>
          <a:prstGeom prst="rect">
            <a:avLst/>
          </a:prstGeom>
        </p:spPr>
      </p:pic>
      <p:cxnSp>
        <p:nvCxnSpPr>
          <p:cNvPr id="23" name="Connecteur droit 22"/>
          <p:cNvCxnSpPr>
            <a:stCxn id="19" idx="2"/>
            <a:endCxn id="35" idx="0"/>
          </p:cNvCxnSpPr>
          <p:nvPr/>
        </p:nvCxnSpPr>
        <p:spPr>
          <a:xfrm>
            <a:off x="7812515" y="2460051"/>
            <a:ext cx="77695" cy="59275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17" idx="2"/>
            <a:endCxn id="22" idx="0"/>
          </p:cNvCxnSpPr>
          <p:nvPr/>
        </p:nvCxnSpPr>
        <p:spPr>
          <a:xfrm flipH="1">
            <a:off x="8686800" y="4526879"/>
            <a:ext cx="71854" cy="50390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6" idx="0"/>
            <a:endCxn id="18" idx="2"/>
          </p:cNvCxnSpPr>
          <p:nvPr/>
        </p:nvCxnSpPr>
        <p:spPr>
          <a:xfrm flipH="1" flipV="1">
            <a:off x="6914063" y="3052806"/>
            <a:ext cx="510664" cy="960127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914063" y="1481719"/>
            <a:ext cx="1313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186.12.134.1</a:t>
            </a:r>
            <a:endParaRPr lang="fr-FR" sz="1600" dirty="0"/>
          </a:p>
        </p:txBody>
      </p:sp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67154" y="3052806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0" name="ZoneTexte 79"/>
          <p:cNvSpPr txBox="1"/>
          <p:nvPr/>
        </p:nvSpPr>
        <p:spPr>
          <a:xfrm>
            <a:off x="7890210" y="867838"/>
            <a:ext cx="1313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186.12.12.13</a:t>
            </a:r>
            <a:endParaRPr lang="fr-FR" sz="1600" dirty="0"/>
          </a:p>
        </p:txBody>
      </p:sp>
      <p:sp>
        <p:nvSpPr>
          <p:cNvPr id="83" name="ZoneTexte 82"/>
          <p:cNvSpPr txBox="1"/>
          <p:nvPr/>
        </p:nvSpPr>
        <p:spPr>
          <a:xfrm>
            <a:off x="7930526" y="2883529"/>
            <a:ext cx="1313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186.12.2.115</a:t>
            </a:r>
            <a:endParaRPr lang="fr-FR" sz="1600" dirty="0"/>
          </a:p>
        </p:txBody>
      </p:sp>
      <p:sp>
        <p:nvSpPr>
          <p:cNvPr id="84" name="ZoneTexte 83"/>
          <p:cNvSpPr txBox="1"/>
          <p:nvPr/>
        </p:nvSpPr>
        <p:spPr>
          <a:xfrm>
            <a:off x="6111298" y="2027738"/>
            <a:ext cx="1313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186.12.19.5</a:t>
            </a:r>
            <a:endParaRPr lang="fr-FR" sz="1600" dirty="0"/>
          </a:p>
        </p:txBody>
      </p:sp>
      <p:sp>
        <p:nvSpPr>
          <p:cNvPr id="85" name="ZoneTexte 84"/>
          <p:cNvSpPr txBox="1"/>
          <p:nvPr/>
        </p:nvSpPr>
        <p:spPr>
          <a:xfrm>
            <a:off x="6857712" y="4623646"/>
            <a:ext cx="1313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186.12.77.16</a:t>
            </a:r>
            <a:endParaRPr lang="fr-FR" sz="1600" dirty="0"/>
          </a:p>
        </p:txBody>
      </p:sp>
      <p:sp>
        <p:nvSpPr>
          <p:cNvPr id="86" name="ZoneTexte 85"/>
          <p:cNvSpPr txBox="1"/>
          <p:nvPr/>
        </p:nvSpPr>
        <p:spPr>
          <a:xfrm>
            <a:off x="7989769" y="5682213"/>
            <a:ext cx="1313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186.12. 38.9</a:t>
            </a:r>
          </a:p>
        </p:txBody>
      </p:sp>
      <p:sp>
        <p:nvSpPr>
          <p:cNvPr id="87" name="ZoneTexte 86"/>
          <p:cNvSpPr txBox="1"/>
          <p:nvPr/>
        </p:nvSpPr>
        <p:spPr>
          <a:xfrm>
            <a:off x="7616674" y="3835627"/>
            <a:ext cx="1313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186.12.1.1</a:t>
            </a:r>
            <a:endParaRPr lang="fr-FR" sz="1600" dirty="0"/>
          </a:p>
        </p:txBody>
      </p:sp>
      <p:grpSp>
        <p:nvGrpSpPr>
          <p:cNvPr id="94" name="Grouper 93"/>
          <p:cNvGrpSpPr/>
          <p:nvPr/>
        </p:nvGrpSpPr>
        <p:grpSpPr>
          <a:xfrm>
            <a:off x="7225650" y="4774678"/>
            <a:ext cx="723900" cy="1311275"/>
            <a:chOff x="4356100" y="1503363"/>
            <a:chExt cx="723900" cy="1311275"/>
          </a:xfrm>
        </p:grpSpPr>
        <p:sp>
          <p:nvSpPr>
            <p:cNvPr id="95" name="Cube 94"/>
            <p:cNvSpPr/>
            <p:nvPr/>
          </p:nvSpPr>
          <p:spPr>
            <a:xfrm>
              <a:off x="4356100" y="2205038"/>
              <a:ext cx="647700" cy="609600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96" name="Connecteur droit 95"/>
            <p:cNvCxnSpPr/>
            <p:nvPr/>
          </p:nvCxnSpPr>
          <p:spPr>
            <a:xfrm rot="5400000" flipH="1" flipV="1">
              <a:off x="4506913" y="2090738"/>
              <a:ext cx="381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Arc 96"/>
            <p:cNvSpPr/>
            <p:nvPr/>
          </p:nvSpPr>
          <p:spPr>
            <a:xfrm>
              <a:off x="4576763" y="1778000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98" name="Arc 97"/>
            <p:cNvSpPr/>
            <p:nvPr/>
          </p:nvSpPr>
          <p:spPr>
            <a:xfrm>
              <a:off x="4729163" y="1778000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99" name="Arc 98"/>
            <p:cNvSpPr/>
            <p:nvPr/>
          </p:nvSpPr>
          <p:spPr>
            <a:xfrm rot="12786163">
              <a:off x="4570413" y="1503363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00" name="Arc 99"/>
            <p:cNvSpPr/>
            <p:nvPr/>
          </p:nvSpPr>
          <p:spPr>
            <a:xfrm rot="12786163">
              <a:off x="4386263" y="1503363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pic>
        <p:nvPicPr>
          <p:cNvPr id="101" name="Picture 4" descr="ietf-logo_550x33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95080" y="6288599"/>
            <a:ext cx="979859" cy="5895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374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789404"/>
            <a:ext cx="8229600" cy="5967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Wireless ad hoc &amp; </a:t>
            </a:r>
            <a:r>
              <a:rPr lang="fr-FR" dirty="0" err="1"/>
              <a:t>m</a:t>
            </a:r>
            <a:r>
              <a:rPr lang="fr-FR" dirty="0" err="1" smtClean="0"/>
              <a:t>esh</a:t>
            </a:r>
            <a:r>
              <a:rPr lang="fr-FR" dirty="0" smtClean="0"/>
              <a:t> networks</a:t>
            </a:r>
          </a:p>
          <a:p>
            <a:r>
              <a:rPr lang="fr-FR" dirty="0" smtClean="0"/>
              <a:t>Internet of </a:t>
            </a:r>
            <a:r>
              <a:rPr lang="fr-FR" dirty="0" err="1" smtClean="0"/>
              <a:t>things</a:t>
            </a:r>
            <a:r>
              <a:rPr lang="fr-FR" dirty="0" smtClean="0"/>
              <a:t> &amp; </a:t>
            </a:r>
            <a:r>
              <a:rPr lang="fr-FR" dirty="0" err="1"/>
              <a:t>s</a:t>
            </a:r>
            <a:r>
              <a:rPr lang="fr-FR" dirty="0" err="1" smtClean="0"/>
              <a:t>ensor</a:t>
            </a:r>
            <a:r>
              <a:rPr lang="fr-FR" dirty="0" smtClean="0"/>
              <a:t> networks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986667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IP: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Wired</a:t>
            </a:r>
            <a:r>
              <a:rPr lang="fr-FR" dirty="0" smtClean="0"/>
              <a:t> to Wireless…</a:t>
            </a:r>
            <a:endParaRPr lang="fr-FR" dirty="0"/>
          </a:p>
        </p:txBody>
      </p:sp>
      <p:sp>
        <p:nvSpPr>
          <p:cNvPr id="6" name="Arc 5"/>
          <p:cNvSpPr/>
          <p:nvPr/>
        </p:nvSpPr>
        <p:spPr>
          <a:xfrm>
            <a:off x="7007090" y="4308772"/>
            <a:ext cx="350519" cy="609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rc 6"/>
          <p:cNvSpPr/>
          <p:nvPr/>
        </p:nvSpPr>
        <p:spPr>
          <a:xfrm>
            <a:off x="7159490" y="4232572"/>
            <a:ext cx="350519" cy="609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rc 7"/>
          <p:cNvSpPr/>
          <p:nvPr/>
        </p:nvSpPr>
        <p:spPr>
          <a:xfrm rot="12786163">
            <a:off x="6962228" y="4033926"/>
            <a:ext cx="350519" cy="609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rc 8"/>
          <p:cNvSpPr/>
          <p:nvPr/>
        </p:nvSpPr>
        <p:spPr>
          <a:xfrm rot="12786163">
            <a:off x="6778489" y="4003972"/>
            <a:ext cx="350519" cy="609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>
            <a:endCxn id="26" idx="2"/>
          </p:cNvCxnSpPr>
          <p:nvPr/>
        </p:nvCxnSpPr>
        <p:spPr>
          <a:xfrm rot="16200000" flipV="1">
            <a:off x="6587832" y="3562489"/>
            <a:ext cx="939799" cy="20351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0800000" flipV="1">
            <a:off x="7129009" y="3642022"/>
            <a:ext cx="871668" cy="51117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5400000">
            <a:off x="6334213" y="2835034"/>
            <a:ext cx="2133600" cy="5471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Image 25" descr="phon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521" y="2495849"/>
            <a:ext cx="342900" cy="698500"/>
          </a:xfrm>
          <a:prstGeom prst="rect">
            <a:avLst/>
          </a:prstGeom>
        </p:spPr>
      </p:pic>
      <p:pic>
        <p:nvPicPr>
          <p:cNvPr id="28" name="Image 27" descr="phon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8109" y="1400472"/>
            <a:ext cx="342900" cy="698500"/>
          </a:xfrm>
          <a:prstGeom prst="rect">
            <a:avLst/>
          </a:prstGeom>
        </p:spPr>
      </p:pic>
      <p:pic>
        <p:nvPicPr>
          <p:cNvPr id="31" name="Image 30" descr="phone 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7816" y="3010197"/>
            <a:ext cx="279400" cy="698500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5519535" y="4235023"/>
            <a:ext cx="893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Cellular </a:t>
            </a:r>
          </a:p>
          <a:p>
            <a:r>
              <a:rPr lang="fr-FR" dirty="0" smtClean="0"/>
              <a:t>IP Link</a:t>
            </a:r>
            <a:endParaRPr lang="fr-FR" dirty="0"/>
          </a:p>
        </p:txBody>
      </p:sp>
      <p:pic>
        <p:nvPicPr>
          <p:cNvPr id="39" name="Image 38" descr="phone 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309" y="2124372"/>
            <a:ext cx="292100" cy="711200"/>
          </a:xfrm>
          <a:prstGeom prst="rect">
            <a:avLst/>
          </a:prstGeom>
        </p:spPr>
      </p:pic>
      <p:cxnSp>
        <p:nvCxnSpPr>
          <p:cNvPr id="40" name="Connecteur droit 39"/>
          <p:cNvCxnSpPr/>
          <p:nvPr/>
        </p:nvCxnSpPr>
        <p:spPr>
          <a:xfrm rot="16200000" flipV="1">
            <a:off x="5989185" y="2994323"/>
            <a:ext cx="1289049" cy="99060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ube 45"/>
          <p:cNvSpPr/>
          <p:nvPr/>
        </p:nvSpPr>
        <p:spPr>
          <a:xfrm>
            <a:off x="1585672" y="4741255"/>
            <a:ext cx="883713" cy="679381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7" name="Connecteur droit 46"/>
          <p:cNvCxnSpPr/>
          <p:nvPr/>
        </p:nvCxnSpPr>
        <p:spPr>
          <a:xfrm rot="5400000" flipH="1" flipV="1">
            <a:off x="1822307" y="4636298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V="1">
            <a:off x="873070" y="4438244"/>
            <a:ext cx="2211437" cy="27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rot="5400000" flipH="1" flipV="1">
            <a:off x="876225" y="4244116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 rot="5400000" flipH="1" flipV="1">
            <a:off x="1498156" y="4240336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 rot="5400000" flipH="1" flipV="1">
            <a:off x="2112026" y="4244659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 rot="5400000" flipH="1" flipV="1">
            <a:off x="2727842" y="4244115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3354822" y="4232572"/>
            <a:ext cx="790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Wired</a:t>
            </a:r>
            <a:r>
              <a:rPr lang="fr-FR" dirty="0" smtClean="0"/>
              <a:t> </a:t>
            </a:r>
          </a:p>
          <a:p>
            <a:r>
              <a:rPr lang="fr-FR" dirty="0" smtClean="0"/>
              <a:t>IP Link</a:t>
            </a:r>
            <a:endParaRPr lang="fr-FR" dirty="0"/>
          </a:p>
        </p:txBody>
      </p:sp>
      <p:pic>
        <p:nvPicPr>
          <p:cNvPr id="9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582" y="3571231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273" y="3571231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47703" y="3569808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93816" y="3554070"/>
            <a:ext cx="64611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95" name="Connecteur droit 94"/>
          <p:cNvCxnSpPr/>
          <p:nvPr/>
        </p:nvCxnSpPr>
        <p:spPr>
          <a:xfrm rot="5400000" flipH="1" flipV="1">
            <a:off x="1811267" y="5559652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ZoneTexte 96"/>
          <p:cNvSpPr txBox="1"/>
          <p:nvPr/>
        </p:nvSpPr>
        <p:spPr>
          <a:xfrm>
            <a:off x="1451550" y="573299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INTERNET</a:t>
            </a:r>
            <a:endParaRPr lang="fr-FR" dirty="0"/>
          </a:p>
        </p:txBody>
      </p:sp>
      <p:sp>
        <p:nvSpPr>
          <p:cNvPr id="99" name="Rectangle 98"/>
          <p:cNvSpPr/>
          <p:nvPr/>
        </p:nvSpPr>
        <p:spPr>
          <a:xfrm>
            <a:off x="1538310" y="4965499"/>
            <a:ext cx="9815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Router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944768" y="3129112"/>
            <a:ext cx="1814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User </a:t>
            </a:r>
            <a:r>
              <a:rPr lang="fr-FR" dirty="0" err="1" smtClean="0"/>
              <a:t>terminals</a:t>
            </a:r>
            <a:endParaRPr lang="fr-FR" dirty="0" smtClean="0"/>
          </a:p>
        </p:txBody>
      </p:sp>
      <p:sp>
        <p:nvSpPr>
          <p:cNvPr id="101" name="Rectangle 100"/>
          <p:cNvSpPr/>
          <p:nvPr/>
        </p:nvSpPr>
        <p:spPr>
          <a:xfrm>
            <a:off x="5940995" y="1583050"/>
            <a:ext cx="1814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User </a:t>
            </a:r>
            <a:r>
              <a:rPr lang="fr-FR" dirty="0" err="1" smtClean="0"/>
              <a:t>terminals</a:t>
            </a:r>
            <a:endParaRPr lang="fr-FR" dirty="0" smtClean="0"/>
          </a:p>
        </p:txBody>
      </p:sp>
      <p:sp>
        <p:nvSpPr>
          <p:cNvPr id="102" name="Cube 101"/>
          <p:cNvSpPr/>
          <p:nvPr/>
        </p:nvSpPr>
        <p:spPr>
          <a:xfrm>
            <a:off x="6656159" y="4745611"/>
            <a:ext cx="883713" cy="679381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3" name="Connecteur droit 102"/>
          <p:cNvCxnSpPr/>
          <p:nvPr/>
        </p:nvCxnSpPr>
        <p:spPr>
          <a:xfrm rot="5400000" flipH="1" flipV="1">
            <a:off x="6933246" y="5615491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oneTexte 103"/>
          <p:cNvSpPr txBox="1"/>
          <p:nvPr/>
        </p:nvSpPr>
        <p:spPr>
          <a:xfrm>
            <a:off x="6607857" y="578883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INTERNET</a:t>
            </a:r>
            <a:endParaRPr lang="fr-FR" dirty="0"/>
          </a:p>
        </p:txBody>
      </p:sp>
      <p:sp>
        <p:nvSpPr>
          <p:cNvPr id="105" name="Rectangle 104"/>
          <p:cNvSpPr/>
          <p:nvPr/>
        </p:nvSpPr>
        <p:spPr>
          <a:xfrm>
            <a:off x="6608797" y="4952694"/>
            <a:ext cx="9815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Router</a:t>
            </a:r>
          </a:p>
        </p:txBody>
      </p:sp>
      <p:cxnSp>
        <p:nvCxnSpPr>
          <p:cNvPr id="5" name="Connecteur droit 4"/>
          <p:cNvCxnSpPr/>
          <p:nvPr/>
        </p:nvCxnSpPr>
        <p:spPr>
          <a:xfrm rot="5400000" flipH="1" flipV="1">
            <a:off x="6936922" y="4651672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72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Image 172" descr="HE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392" y="5673959"/>
            <a:ext cx="1690442" cy="112515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Internet of </a:t>
            </a:r>
            <a:r>
              <a:rPr lang="fr-FR" dirty="0" err="1" smtClean="0"/>
              <a:t>Things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167746" y="1560137"/>
            <a:ext cx="8686800" cy="1202351"/>
          </a:xfrm>
        </p:spPr>
        <p:txBody>
          <a:bodyPr/>
          <a:lstStyle/>
          <a:p>
            <a:r>
              <a:rPr lang="fr-FR" dirty="0" smtClean="0"/>
              <a:t>A </a:t>
            </a:r>
            <a:r>
              <a:rPr lang="fr-FR" dirty="0" err="1" smtClean="0"/>
              <a:t>buzz</a:t>
            </a:r>
            <a:r>
              <a:rPr lang="fr-FR" dirty="0" smtClean="0"/>
              <a:t> </a:t>
            </a:r>
            <a:r>
              <a:rPr lang="fr-FR" dirty="0" err="1" smtClean="0"/>
              <a:t>word</a:t>
            </a:r>
            <a:r>
              <a:rPr lang="fr-FR" dirty="0" smtClean="0"/>
              <a:t> for the </a:t>
            </a:r>
            <a:r>
              <a:rPr lang="fr-FR" dirty="0" err="1" smtClean="0"/>
              <a:t>upcoming</a:t>
            </a:r>
            <a:r>
              <a:rPr lang="fr-FR" dirty="0" smtClean="0"/>
              <a:t> avalanche of </a:t>
            </a:r>
            <a:r>
              <a:rPr lang="fr-FR" dirty="0" err="1" smtClean="0"/>
              <a:t>connected</a:t>
            </a:r>
            <a:r>
              <a:rPr lang="fr-FR" dirty="0" smtClean="0"/>
              <a:t> </a:t>
            </a:r>
            <a:r>
              <a:rPr lang="fr-FR" dirty="0" err="1" smtClean="0"/>
              <a:t>devices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terminals</a:t>
            </a:r>
            <a:r>
              <a:rPr lang="fr-FR" dirty="0" smtClean="0"/>
              <a:t>/</a:t>
            </a:r>
            <a:r>
              <a:rPr lang="fr-FR" dirty="0" err="1" smtClean="0"/>
              <a:t>routers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Image 4" descr="iPhon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860" y="3352702"/>
            <a:ext cx="888140" cy="881512"/>
          </a:xfrm>
          <a:prstGeom prst="rect">
            <a:avLst/>
          </a:prstGeom>
        </p:spPr>
      </p:pic>
      <p:grpSp>
        <p:nvGrpSpPr>
          <p:cNvPr id="8" name="Grouper 7"/>
          <p:cNvGrpSpPr/>
          <p:nvPr/>
        </p:nvGrpSpPr>
        <p:grpSpPr>
          <a:xfrm>
            <a:off x="7163039" y="4041747"/>
            <a:ext cx="723900" cy="1311275"/>
            <a:chOff x="4356100" y="1503363"/>
            <a:chExt cx="723900" cy="1311275"/>
          </a:xfrm>
        </p:grpSpPr>
        <p:sp>
          <p:nvSpPr>
            <p:cNvPr id="9" name="Cube 8"/>
            <p:cNvSpPr/>
            <p:nvPr/>
          </p:nvSpPr>
          <p:spPr>
            <a:xfrm>
              <a:off x="4356100" y="2205038"/>
              <a:ext cx="647700" cy="609600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0" name="Connecteur droit 9"/>
            <p:cNvCxnSpPr/>
            <p:nvPr/>
          </p:nvCxnSpPr>
          <p:spPr>
            <a:xfrm rot="5400000" flipH="1" flipV="1">
              <a:off x="4506913" y="2090738"/>
              <a:ext cx="381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10"/>
            <p:cNvSpPr/>
            <p:nvPr/>
          </p:nvSpPr>
          <p:spPr>
            <a:xfrm>
              <a:off x="4576763" y="1778000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Arc 11"/>
            <p:cNvSpPr/>
            <p:nvPr/>
          </p:nvSpPr>
          <p:spPr>
            <a:xfrm>
              <a:off x="4729163" y="1778000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3" name="Arc 12"/>
            <p:cNvSpPr/>
            <p:nvPr/>
          </p:nvSpPr>
          <p:spPr>
            <a:xfrm rot="12786163">
              <a:off x="4570413" y="1503363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4" name="Arc 13"/>
            <p:cNvSpPr/>
            <p:nvPr/>
          </p:nvSpPr>
          <p:spPr>
            <a:xfrm rot="12786163">
              <a:off x="4386263" y="1503363"/>
              <a:ext cx="350837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grpSp>
        <p:nvGrpSpPr>
          <p:cNvPr id="15" name="Grouper 14"/>
          <p:cNvGrpSpPr/>
          <p:nvPr/>
        </p:nvGrpSpPr>
        <p:grpSpPr>
          <a:xfrm>
            <a:off x="2025857" y="4690385"/>
            <a:ext cx="723900" cy="1312863"/>
            <a:chOff x="1509713" y="4692650"/>
            <a:chExt cx="723900" cy="1312863"/>
          </a:xfrm>
        </p:grpSpPr>
        <p:sp>
          <p:nvSpPr>
            <p:cNvPr id="16" name="Cube 15"/>
            <p:cNvSpPr/>
            <p:nvPr/>
          </p:nvSpPr>
          <p:spPr>
            <a:xfrm>
              <a:off x="1509713" y="5395913"/>
              <a:ext cx="647700" cy="609600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7" name="Connecteur droit 16"/>
            <p:cNvCxnSpPr/>
            <p:nvPr/>
          </p:nvCxnSpPr>
          <p:spPr>
            <a:xfrm rot="5400000" flipH="1" flipV="1">
              <a:off x="1660525" y="5281613"/>
              <a:ext cx="381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>
              <a:off x="1730375" y="4967288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9" name="Arc 18"/>
            <p:cNvSpPr/>
            <p:nvPr/>
          </p:nvSpPr>
          <p:spPr>
            <a:xfrm>
              <a:off x="1882775" y="4967288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0" name="Arc 19"/>
            <p:cNvSpPr/>
            <p:nvPr/>
          </p:nvSpPr>
          <p:spPr>
            <a:xfrm rot="12786163">
              <a:off x="1724025" y="4692650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1" name="Arc 20"/>
            <p:cNvSpPr/>
            <p:nvPr/>
          </p:nvSpPr>
          <p:spPr>
            <a:xfrm rot="12786163">
              <a:off x="1539875" y="4692650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cxnSp>
        <p:nvCxnSpPr>
          <p:cNvPr id="22" name="Connecteur droit 21"/>
          <p:cNvCxnSpPr>
            <a:endCxn id="24" idx="1"/>
          </p:cNvCxnSpPr>
          <p:nvPr/>
        </p:nvCxnSpPr>
        <p:spPr>
          <a:xfrm>
            <a:off x="6772960" y="3608874"/>
            <a:ext cx="669479" cy="35560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Image 131" descr="phone 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540560" y="4558372"/>
            <a:ext cx="245361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132" descr="phone 3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439" y="3608874"/>
            <a:ext cx="2921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er 25"/>
          <p:cNvGrpSpPr/>
          <p:nvPr/>
        </p:nvGrpSpPr>
        <p:grpSpPr>
          <a:xfrm>
            <a:off x="4644377" y="4173440"/>
            <a:ext cx="723900" cy="1341439"/>
            <a:chOff x="5935663" y="4281486"/>
            <a:chExt cx="723900" cy="1341439"/>
          </a:xfrm>
        </p:grpSpPr>
        <p:grpSp>
          <p:nvGrpSpPr>
            <p:cNvPr id="27" name="Grouper 26"/>
            <p:cNvGrpSpPr/>
            <p:nvPr/>
          </p:nvGrpSpPr>
          <p:grpSpPr>
            <a:xfrm>
              <a:off x="5935663" y="4311650"/>
              <a:ext cx="723900" cy="1311275"/>
              <a:chOff x="4211638" y="3519488"/>
              <a:chExt cx="723900" cy="1311275"/>
            </a:xfrm>
          </p:grpSpPr>
          <p:sp>
            <p:nvSpPr>
              <p:cNvPr id="29" name="Cube 28"/>
              <p:cNvSpPr/>
              <p:nvPr/>
            </p:nvSpPr>
            <p:spPr>
              <a:xfrm>
                <a:off x="4211638" y="4221163"/>
                <a:ext cx="647700" cy="609600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cxnSp>
            <p:nvCxnSpPr>
              <p:cNvPr id="30" name="Connecteur droit 29"/>
              <p:cNvCxnSpPr/>
              <p:nvPr/>
            </p:nvCxnSpPr>
            <p:spPr>
              <a:xfrm rot="5400000" flipH="1" flipV="1">
                <a:off x="4362450" y="4106863"/>
                <a:ext cx="381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Arc 30"/>
              <p:cNvSpPr/>
              <p:nvPr/>
            </p:nvSpPr>
            <p:spPr>
              <a:xfrm>
                <a:off x="4432300" y="3794125"/>
                <a:ext cx="350838" cy="60960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2" name="Arc 31"/>
              <p:cNvSpPr/>
              <p:nvPr/>
            </p:nvSpPr>
            <p:spPr>
              <a:xfrm>
                <a:off x="4584700" y="3794125"/>
                <a:ext cx="350838" cy="60960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3" name="Arc 32"/>
              <p:cNvSpPr/>
              <p:nvPr/>
            </p:nvSpPr>
            <p:spPr>
              <a:xfrm rot="12786163">
                <a:off x="4425950" y="3519488"/>
                <a:ext cx="350838" cy="60960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sp>
          <p:nvSpPr>
            <p:cNvPr id="28" name="Arc 27"/>
            <p:cNvSpPr/>
            <p:nvPr/>
          </p:nvSpPr>
          <p:spPr>
            <a:xfrm rot="12786163">
              <a:off x="5975868" y="4281486"/>
              <a:ext cx="350838" cy="609600"/>
            </a:xfrm>
            <a:prstGeom prst="arc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34" name="Cube 33"/>
          <p:cNvSpPr/>
          <p:nvPr/>
        </p:nvSpPr>
        <p:spPr>
          <a:xfrm>
            <a:off x="4083989" y="6063543"/>
            <a:ext cx="647700" cy="609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5" name="Cube 34"/>
          <p:cNvSpPr/>
          <p:nvPr/>
        </p:nvSpPr>
        <p:spPr>
          <a:xfrm>
            <a:off x="3257182" y="5351842"/>
            <a:ext cx="647700" cy="609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6" name="Cube 35"/>
          <p:cNvSpPr/>
          <p:nvPr/>
        </p:nvSpPr>
        <p:spPr>
          <a:xfrm>
            <a:off x="5461479" y="6003248"/>
            <a:ext cx="647700" cy="609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37" name="Connecteur droit 2"/>
          <p:cNvCxnSpPr>
            <a:cxnSpLocks noChangeShapeType="1"/>
            <a:stCxn id="16" idx="5"/>
            <a:endCxn id="35" idx="2"/>
          </p:cNvCxnSpPr>
          <p:nvPr/>
        </p:nvCxnSpPr>
        <p:spPr bwMode="auto">
          <a:xfrm>
            <a:off x="2673557" y="5622248"/>
            <a:ext cx="583625" cy="1105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Connecteur droit 59"/>
          <p:cNvCxnSpPr>
            <a:cxnSpLocks noChangeShapeType="1"/>
            <a:stCxn id="35" idx="0"/>
            <a:endCxn id="29" idx="3"/>
          </p:cNvCxnSpPr>
          <p:nvPr/>
        </p:nvCxnSpPr>
        <p:spPr bwMode="auto">
          <a:xfrm>
            <a:off x="3657232" y="5351842"/>
            <a:ext cx="1234795" cy="163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Connecteur droit 38"/>
          <p:cNvCxnSpPr>
            <a:cxnSpLocks noChangeShapeType="1"/>
            <a:stCxn id="34" idx="0"/>
            <a:endCxn id="29" idx="3"/>
          </p:cNvCxnSpPr>
          <p:nvPr/>
        </p:nvCxnSpPr>
        <p:spPr bwMode="auto">
          <a:xfrm flipV="1">
            <a:off x="4484039" y="5514879"/>
            <a:ext cx="407988" cy="5486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Connecteur droit 65"/>
          <p:cNvCxnSpPr>
            <a:cxnSpLocks noChangeShapeType="1"/>
            <a:stCxn id="36" idx="2"/>
            <a:endCxn id="29" idx="5"/>
          </p:cNvCxnSpPr>
          <p:nvPr/>
        </p:nvCxnSpPr>
        <p:spPr bwMode="auto">
          <a:xfrm flipH="1" flipV="1">
            <a:off x="5292077" y="5133879"/>
            <a:ext cx="169402" cy="12503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Connecteur droit 68"/>
          <p:cNvCxnSpPr>
            <a:cxnSpLocks noChangeShapeType="1"/>
            <a:stCxn id="36" idx="2"/>
            <a:endCxn id="34" idx="5"/>
          </p:cNvCxnSpPr>
          <p:nvPr/>
        </p:nvCxnSpPr>
        <p:spPr bwMode="auto">
          <a:xfrm flipH="1" flipV="1">
            <a:off x="4731689" y="6292143"/>
            <a:ext cx="729790" cy="921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Connecteur droit 77"/>
          <p:cNvCxnSpPr>
            <a:cxnSpLocks noChangeShapeType="1"/>
            <a:stCxn id="9" idx="2"/>
            <a:endCxn id="44" idx="0"/>
          </p:cNvCxnSpPr>
          <p:nvPr/>
        </p:nvCxnSpPr>
        <p:spPr bwMode="auto">
          <a:xfrm flipH="1" flipV="1">
            <a:off x="6356084" y="4753703"/>
            <a:ext cx="806955" cy="3707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Connecteur droit 97"/>
          <p:cNvCxnSpPr>
            <a:cxnSpLocks noChangeShapeType="1"/>
            <a:stCxn id="36" idx="0"/>
            <a:endCxn id="44" idx="3"/>
          </p:cNvCxnSpPr>
          <p:nvPr/>
        </p:nvCxnSpPr>
        <p:spPr bwMode="auto">
          <a:xfrm flipV="1">
            <a:off x="5861529" y="5363303"/>
            <a:ext cx="342155" cy="6399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Cube 43"/>
          <p:cNvSpPr/>
          <p:nvPr/>
        </p:nvSpPr>
        <p:spPr>
          <a:xfrm>
            <a:off x="5956034" y="4753703"/>
            <a:ext cx="647700" cy="609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46" name="Connecteur droit 45"/>
          <p:cNvCxnSpPr>
            <a:stCxn id="24" idx="3"/>
            <a:endCxn id="5" idx="1"/>
          </p:cNvCxnSpPr>
          <p:nvPr/>
        </p:nvCxnSpPr>
        <p:spPr>
          <a:xfrm flipV="1">
            <a:off x="7734539" y="3793458"/>
            <a:ext cx="521321" cy="17101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2593868" y="6190978"/>
            <a:ext cx="1490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INTERNET</a:t>
            </a:r>
            <a:endParaRPr lang="fr-FR" sz="2400" dirty="0"/>
          </a:p>
        </p:txBody>
      </p:sp>
      <p:pic>
        <p:nvPicPr>
          <p:cNvPr id="53" name="Image 52" descr="IRIS_sm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86" y="4432343"/>
            <a:ext cx="584019" cy="558990"/>
          </a:xfrm>
          <a:prstGeom prst="rect">
            <a:avLst/>
          </a:prstGeom>
        </p:spPr>
      </p:pic>
      <p:pic>
        <p:nvPicPr>
          <p:cNvPr id="54" name="Image 53" descr="mot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47" y="5246713"/>
            <a:ext cx="624886" cy="556149"/>
          </a:xfrm>
          <a:prstGeom prst="rect">
            <a:avLst/>
          </a:prstGeom>
        </p:spPr>
      </p:pic>
      <p:pic>
        <p:nvPicPr>
          <p:cNvPr id="55" name="Image 54" descr="IRIS_sm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95" y="3873353"/>
            <a:ext cx="584019" cy="558990"/>
          </a:xfrm>
          <a:prstGeom prst="rect">
            <a:avLst/>
          </a:prstGeom>
        </p:spPr>
      </p:pic>
      <p:pic>
        <p:nvPicPr>
          <p:cNvPr id="56" name="Image 55" descr="mot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01" y="4435534"/>
            <a:ext cx="624886" cy="556149"/>
          </a:xfrm>
          <a:prstGeom prst="rect">
            <a:avLst/>
          </a:prstGeom>
        </p:spPr>
      </p:pic>
      <p:pic>
        <p:nvPicPr>
          <p:cNvPr id="57" name="Image 56" descr="IRIS_sm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5" y="4772971"/>
            <a:ext cx="584019" cy="558990"/>
          </a:xfrm>
          <a:prstGeom prst="rect">
            <a:avLst/>
          </a:prstGeom>
        </p:spPr>
      </p:pic>
      <p:pic>
        <p:nvPicPr>
          <p:cNvPr id="58" name="Image 57" descr="mot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283" y="3934407"/>
            <a:ext cx="624886" cy="556149"/>
          </a:xfrm>
          <a:prstGeom prst="rect">
            <a:avLst/>
          </a:prstGeom>
        </p:spPr>
      </p:pic>
      <p:pic>
        <p:nvPicPr>
          <p:cNvPr id="59" name="Image 58" descr="IRIS_sm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209" y="3352660"/>
            <a:ext cx="584019" cy="558990"/>
          </a:xfrm>
          <a:prstGeom prst="rect">
            <a:avLst/>
          </a:prstGeom>
        </p:spPr>
      </p:pic>
      <p:pic>
        <p:nvPicPr>
          <p:cNvPr id="60" name="Image 59" descr="mot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04" y="3784745"/>
            <a:ext cx="624886" cy="556149"/>
          </a:xfrm>
          <a:prstGeom prst="rect">
            <a:avLst/>
          </a:prstGeom>
        </p:spPr>
      </p:pic>
      <p:pic>
        <p:nvPicPr>
          <p:cNvPr id="83" name="Image 82" descr="iPhon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741" y="3265763"/>
            <a:ext cx="888140" cy="881512"/>
          </a:xfrm>
          <a:prstGeom prst="rect">
            <a:avLst/>
          </a:prstGeom>
        </p:spPr>
      </p:pic>
      <p:cxnSp>
        <p:nvCxnSpPr>
          <p:cNvPr id="96" name="Connecteur droit 95"/>
          <p:cNvCxnSpPr>
            <a:stCxn id="23" idx="0"/>
            <a:endCxn id="5" idx="2"/>
          </p:cNvCxnSpPr>
          <p:nvPr/>
        </p:nvCxnSpPr>
        <p:spPr>
          <a:xfrm flipV="1">
            <a:off x="8663240" y="4234214"/>
            <a:ext cx="36690" cy="32415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495855" y="3262158"/>
            <a:ext cx="1233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Sensors</a:t>
            </a:r>
            <a:endParaRPr lang="fr-FR" sz="2400" dirty="0"/>
          </a:p>
        </p:txBody>
      </p:sp>
      <p:sp>
        <p:nvSpPr>
          <p:cNvPr id="109" name="ZoneTexte 108"/>
          <p:cNvSpPr txBox="1"/>
          <p:nvPr/>
        </p:nvSpPr>
        <p:spPr>
          <a:xfrm>
            <a:off x="6404897" y="2960720"/>
            <a:ext cx="3379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Smartphone </a:t>
            </a:r>
            <a:r>
              <a:rPr lang="fr-FR" sz="2400" b="1" dirty="0" err="1" smtClean="0"/>
              <a:t>Sensors</a:t>
            </a:r>
            <a:endParaRPr lang="fr-FR" sz="2400" dirty="0"/>
          </a:p>
        </p:txBody>
      </p:sp>
      <p:pic>
        <p:nvPicPr>
          <p:cNvPr id="110" name="Image 109" descr="refrigerator_lg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148" y="3322464"/>
            <a:ext cx="865996" cy="1287370"/>
          </a:xfrm>
          <a:prstGeom prst="rect">
            <a:avLst/>
          </a:prstGeom>
        </p:spPr>
      </p:pic>
      <p:pic>
        <p:nvPicPr>
          <p:cNvPr id="111" name="Image 110" descr="lg-micro-wave-oven-MS3448XRS-3-4view-larg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954" y="3103990"/>
            <a:ext cx="889986" cy="1315054"/>
          </a:xfrm>
          <a:prstGeom prst="rect">
            <a:avLst/>
          </a:prstGeom>
        </p:spPr>
      </p:pic>
      <p:sp>
        <p:nvSpPr>
          <p:cNvPr id="118" name="ZoneTexte 117"/>
          <p:cNvSpPr txBox="1"/>
          <p:nvPr/>
        </p:nvSpPr>
        <p:spPr>
          <a:xfrm>
            <a:off x="4470666" y="2954095"/>
            <a:ext cx="1788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Home </a:t>
            </a:r>
            <a:r>
              <a:rPr lang="fr-FR" sz="2400" b="1" dirty="0" err="1" smtClean="0"/>
              <a:t>Appliances</a:t>
            </a:r>
            <a:endParaRPr lang="fr-FR" sz="2400" dirty="0"/>
          </a:p>
        </p:txBody>
      </p:sp>
      <p:grpSp>
        <p:nvGrpSpPr>
          <p:cNvPr id="161" name="Grouper 160"/>
          <p:cNvGrpSpPr/>
          <p:nvPr/>
        </p:nvGrpSpPr>
        <p:grpSpPr>
          <a:xfrm>
            <a:off x="2305666" y="4095655"/>
            <a:ext cx="1133339" cy="742331"/>
            <a:chOff x="1650476" y="2582394"/>
            <a:chExt cx="1133339" cy="742331"/>
          </a:xfrm>
        </p:grpSpPr>
        <p:sp>
          <p:nvSpPr>
            <p:cNvPr id="120" name="Rectangle 119"/>
            <p:cNvSpPr/>
            <p:nvPr/>
          </p:nvSpPr>
          <p:spPr>
            <a:xfrm>
              <a:off x="2073126" y="2922586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697514" y="294544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729801" y="3227386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2079316" y="3181667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872307" y="308973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2225526" y="2974206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849914" y="299706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1882201" y="3279006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2231716" y="3233287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2024707" y="3080887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2225526" y="2772646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1849914" y="279550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882201" y="3077446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332207" y="3008867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2024707" y="293979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2377926" y="2824266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2002314" y="284712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650476" y="3108912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384116" y="3083347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177107" y="2930947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427106" y="2732334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051494" y="2755193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083781" y="3037134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433296" y="299141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226287" y="2899483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579506" y="2783954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2203894" y="2806813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2236181" y="3088754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2585696" y="304303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2378687" y="289063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2579506" y="2582394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203894" y="2605253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236181" y="2887194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2686187" y="281861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378687" y="2749543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731906" y="2634014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2356294" y="2656873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2004456" y="2918660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2738096" y="289309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2531087" y="2740695"/>
              <a:ext cx="45719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2" name="ZoneTexte 161"/>
          <p:cNvSpPr txBox="1"/>
          <p:nvPr/>
        </p:nvSpPr>
        <p:spPr>
          <a:xfrm>
            <a:off x="2398423" y="3233894"/>
            <a:ext cx="1233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Smart </a:t>
            </a:r>
            <a:r>
              <a:rPr lang="fr-FR" sz="2400" b="1" dirty="0" err="1" smtClean="0"/>
              <a:t>Dust</a:t>
            </a:r>
            <a:endParaRPr lang="fr-FR" sz="2400" dirty="0"/>
          </a:p>
        </p:txBody>
      </p:sp>
      <p:pic>
        <p:nvPicPr>
          <p:cNvPr id="172" name="Image 171" descr="HE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732" y="5469848"/>
            <a:ext cx="2200048" cy="1464352"/>
          </a:xfrm>
          <a:prstGeom prst="rect">
            <a:avLst/>
          </a:prstGeom>
        </p:spPr>
      </p:pic>
      <p:sp>
        <p:nvSpPr>
          <p:cNvPr id="177" name="ZoneTexte 176"/>
          <p:cNvSpPr txBox="1"/>
          <p:nvPr/>
        </p:nvSpPr>
        <p:spPr>
          <a:xfrm>
            <a:off x="6378577" y="5353022"/>
            <a:ext cx="3167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Cars </a:t>
            </a:r>
            <a:r>
              <a:rPr lang="fr-FR" sz="2400" b="1" dirty="0" err="1" smtClean="0"/>
              <a:t>Floating</a:t>
            </a:r>
            <a:r>
              <a:rPr lang="fr-FR" sz="2400" b="1" dirty="0" smtClean="0"/>
              <a:t> Data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32038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Sensor</a:t>
            </a:r>
            <a:r>
              <a:rPr lang="fr-FR" dirty="0" smtClean="0"/>
              <a:t> Networks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85969"/>
          </a:xfrm>
        </p:spPr>
        <p:txBody>
          <a:bodyPr/>
          <a:lstStyle/>
          <a:p>
            <a:r>
              <a:rPr lang="fr-FR" u="sng" dirty="0" smtClean="0"/>
              <a:t>DISRUPTION</a:t>
            </a:r>
            <a:r>
              <a:rPr lang="fr-FR" dirty="0" smtClean="0"/>
              <a:t>: </a:t>
            </a:r>
            <a:r>
              <a:rPr lang="fr-FR" dirty="0" err="1" smtClean="0"/>
              <a:t>same</a:t>
            </a:r>
            <a:r>
              <a:rPr lang="fr-FR" dirty="0" smtClean="0"/>
              <a:t> as ad hoc networks, plus </a:t>
            </a:r>
            <a:r>
              <a:rPr lang="fr-FR" dirty="0" err="1" smtClean="0"/>
              <a:t>stringent</a:t>
            </a:r>
            <a:r>
              <a:rPr lang="fr-FR" dirty="0" smtClean="0"/>
              <a:t> CPU, </a:t>
            </a:r>
            <a:r>
              <a:rPr lang="fr-FR" dirty="0" err="1" smtClean="0"/>
              <a:t>memory</a:t>
            </a:r>
            <a:r>
              <a:rPr lang="fr-FR" dirty="0" smtClean="0"/>
              <a:t>, frame-size and power management </a:t>
            </a:r>
            <a:r>
              <a:rPr lang="fr-FR" dirty="0" err="1" smtClean="0"/>
              <a:t>constraints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725675" y="3345857"/>
            <a:ext cx="40113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err="1" smtClean="0"/>
              <a:t>Typically</a:t>
            </a:r>
            <a:r>
              <a:rPr lang="fr-FR" dirty="0" smtClean="0"/>
              <a:t> 8-16 bits micro-</a:t>
            </a:r>
            <a:r>
              <a:rPr lang="fr-FR" dirty="0" err="1" smtClean="0"/>
              <a:t>controllers</a:t>
            </a:r>
            <a:r>
              <a:rPr lang="fr-FR" dirty="0" smtClean="0"/>
              <a:t>, a few </a:t>
            </a:r>
            <a:r>
              <a:rPr lang="fr-FR" dirty="0" err="1" smtClean="0"/>
              <a:t>kB</a:t>
            </a:r>
            <a:r>
              <a:rPr lang="fr-FR" dirty="0" smtClean="0"/>
              <a:t> of RAM, a few 10kB of ROM, </a:t>
            </a:r>
            <a:r>
              <a:rPr lang="fr-FR" dirty="0" err="1" smtClean="0"/>
              <a:t>slightly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the first computers on the ARPANET!</a:t>
            </a:r>
          </a:p>
          <a:p>
            <a:pPr marL="285750" indent="-285750">
              <a:buFont typeface="Arial"/>
              <a:buChar char="•"/>
            </a:pP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Agressive </a:t>
            </a:r>
            <a:r>
              <a:rPr lang="fr-FR" dirty="0" err="1" smtClean="0"/>
              <a:t>sleep</a:t>
            </a:r>
            <a:r>
              <a:rPr lang="fr-FR" dirty="0" smtClean="0"/>
              <a:t> modes, </a:t>
            </a:r>
            <a:r>
              <a:rPr lang="fr-FR" dirty="0" err="1" smtClean="0"/>
              <a:t>duty</a:t>
            </a:r>
            <a:r>
              <a:rPr lang="fr-FR" dirty="0" smtClean="0"/>
              <a:t> cycles</a:t>
            </a:r>
          </a:p>
          <a:p>
            <a:pPr marL="285750" indent="-285750">
              <a:buFont typeface="Arial"/>
              <a:buChar char="•"/>
            </a:pPr>
            <a:endParaRPr lang="fr-FR" dirty="0"/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IEEE 802.15.4 </a:t>
            </a:r>
            <a:r>
              <a:rPr lang="fr-FR" dirty="0" err="1" smtClean="0"/>
              <a:t>payload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81 octets(IPv6 MTU </a:t>
            </a:r>
            <a:r>
              <a:rPr lang="fr-FR" dirty="0" err="1" smtClean="0"/>
              <a:t>is</a:t>
            </a:r>
            <a:r>
              <a:rPr lang="fr-FR" dirty="0" smtClean="0"/>
              <a:t> 1280 octets)</a:t>
            </a:r>
          </a:p>
          <a:p>
            <a:pPr marL="285750" indent="-285750">
              <a:buFont typeface="Arial"/>
              <a:buChar char="•"/>
            </a:pPr>
            <a:endParaRPr lang="fr-FR" dirty="0"/>
          </a:p>
          <a:p>
            <a:pPr marL="285750" indent="-285750">
              <a:buFont typeface="Arial"/>
              <a:buChar char="•"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5" name="Image 4" descr="Honeywell_DDP516_System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118" y="2653413"/>
            <a:ext cx="2861881" cy="2706522"/>
          </a:xfrm>
          <a:prstGeom prst="rect">
            <a:avLst/>
          </a:prstGeom>
        </p:spPr>
      </p:pic>
      <p:pic>
        <p:nvPicPr>
          <p:cNvPr id="6" name="Image 5" descr="mo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108" y="3677440"/>
            <a:ext cx="1365164" cy="121499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79734" y="6097897"/>
            <a:ext cx="664307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err="1"/>
              <a:t>Even</a:t>
            </a:r>
            <a:r>
              <a:rPr lang="fr-FR" sz="3200" dirty="0"/>
              <a:t> MANET </a:t>
            </a:r>
            <a:r>
              <a:rPr lang="fr-FR" sz="3200" dirty="0" err="1" smtClean="0"/>
              <a:t>protocols</a:t>
            </a:r>
            <a:r>
              <a:rPr lang="fr-FR" sz="3200" dirty="0" smtClean="0"/>
              <a:t> </a:t>
            </a:r>
            <a:r>
              <a:rPr lang="fr-FR" sz="3200" dirty="0" err="1"/>
              <a:t>don’t</a:t>
            </a:r>
            <a:r>
              <a:rPr lang="fr-FR" sz="3200" dirty="0"/>
              <a:t> fit </a:t>
            </a:r>
            <a:r>
              <a:rPr lang="fr-FR" sz="3200" dirty="0" err="1"/>
              <a:t>as-</a:t>
            </a:r>
            <a:r>
              <a:rPr lang="fr-FR" sz="3200" dirty="0" err="1" smtClean="0"/>
              <a:t>is</a:t>
            </a:r>
            <a:r>
              <a:rPr lang="fr-FR" sz="3200" dirty="0" smtClean="0"/>
              <a:t>!!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858078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Routing</a:t>
            </a:r>
            <a:r>
              <a:rPr lang="fr-FR" dirty="0" smtClean="0"/>
              <a:t> in </a:t>
            </a:r>
            <a:r>
              <a:rPr lang="fr-FR" dirty="0" err="1" smtClean="0"/>
              <a:t>Sensor</a:t>
            </a:r>
            <a:r>
              <a:rPr lang="fr-FR" dirty="0" smtClean="0"/>
              <a:t> Networks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88784"/>
          </a:xfrm>
        </p:spPr>
        <p:txBody>
          <a:bodyPr>
            <a:normAutofit fontScale="92500"/>
          </a:bodyPr>
          <a:lstStyle/>
          <a:p>
            <a:r>
              <a:rPr lang="fr-FR" dirty="0" err="1" smtClean="0"/>
              <a:t>Assumptions</a:t>
            </a:r>
            <a:r>
              <a:rPr lang="fr-FR" dirty="0" smtClean="0"/>
              <a:t> on data </a:t>
            </a:r>
            <a:r>
              <a:rPr lang="fr-FR" dirty="0" err="1" smtClean="0"/>
              <a:t>traffic</a:t>
            </a:r>
            <a:r>
              <a:rPr lang="fr-FR" dirty="0" smtClean="0"/>
              <a:t> and </a:t>
            </a:r>
            <a:r>
              <a:rPr lang="fr-FR" dirty="0" err="1" smtClean="0"/>
              <a:t>mobility</a:t>
            </a:r>
            <a:r>
              <a:rPr lang="fr-FR" dirty="0" smtClean="0"/>
              <a:t> patterns </a:t>
            </a:r>
            <a:r>
              <a:rPr lang="fr-FR" dirty="0" err="1" smtClean="0"/>
              <a:t>led</a:t>
            </a:r>
            <a:r>
              <a:rPr lang="fr-FR" dirty="0" smtClean="0"/>
              <a:t> to </a:t>
            </a:r>
            <a:r>
              <a:rPr lang="fr-FR" dirty="0" err="1" smtClean="0"/>
              <a:t>tree-based</a:t>
            </a:r>
            <a:r>
              <a:rPr lang="fr-FR" dirty="0" smtClean="0"/>
              <a:t> IPv6 </a:t>
            </a:r>
            <a:r>
              <a:rPr lang="fr-FR" dirty="0" err="1" smtClean="0"/>
              <a:t>routing</a:t>
            </a:r>
            <a:r>
              <a:rPr lang="fr-FR" dirty="0" smtClean="0"/>
              <a:t> standard-to-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b="1" dirty="0" smtClean="0"/>
              <a:t>RPL</a:t>
            </a:r>
          </a:p>
        </p:txBody>
      </p:sp>
      <p:sp>
        <p:nvSpPr>
          <p:cNvPr id="4" name="Ellipse 3"/>
          <p:cNvSpPr/>
          <p:nvPr/>
        </p:nvSpPr>
        <p:spPr>
          <a:xfrm>
            <a:off x="3922713" y="33734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5" name="Ellipse 4"/>
          <p:cNvSpPr/>
          <p:nvPr/>
        </p:nvSpPr>
        <p:spPr>
          <a:xfrm>
            <a:off x="4608513" y="2840052"/>
            <a:ext cx="381000" cy="3810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R</a:t>
            </a:r>
          </a:p>
        </p:txBody>
      </p:sp>
      <p:sp>
        <p:nvSpPr>
          <p:cNvPr id="6" name="Ellipse 5"/>
          <p:cNvSpPr/>
          <p:nvPr/>
        </p:nvSpPr>
        <p:spPr>
          <a:xfrm>
            <a:off x="4265613" y="41354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7" name="Ellipse 6"/>
          <p:cNvSpPr/>
          <p:nvPr/>
        </p:nvSpPr>
        <p:spPr>
          <a:xfrm>
            <a:off x="4743450" y="3484577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" name="Ellipse 7"/>
          <p:cNvSpPr/>
          <p:nvPr/>
        </p:nvSpPr>
        <p:spPr>
          <a:xfrm>
            <a:off x="5276850" y="45466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" name="Ellipse 8"/>
          <p:cNvSpPr/>
          <p:nvPr/>
        </p:nvSpPr>
        <p:spPr>
          <a:xfrm>
            <a:off x="3486150" y="47371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S</a:t>
            </a:r>
          </a:p>
        </p:txBody>
      </p:sp>
      <p:sp>
        <p:nvSpPr>
          <p:cNvPr id="10" name="Ellipse 9"/>
          <p:cNvSpPr/>
          <p:nvPr/>
        </p:nvSpPr>
        <p:spPr>
          <a:xfrm>
            <a:off x="3352800" y="39449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" name="Ellipse 10"/>
          <p:cNvSpPr/>
          <p:nvPr/>
        </p:nvSpPr>
        <p:spPr>
          <a:xfrm>
            <a:off x="4799013" y="49276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D</a:t>
            </a:r>
          </a:p>
        </p:txBody>
      </p:sp>
      <p:sp>
        <p:nvSpPr>
          <p:cNvPr id="12" name="Ellipse 11"/>
          <p:cNvSpPr/>
          <p:nvPr/>
        </p:nvSpPr>
        <p:spPr>
          <a:xfrm>
            <a:off x="4189413" y="50625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3" name="Ellipse 12"/>
          <p:cNvSpPr/>
          <p:nvPr/>
        </p:nvSpPr>
        <p:spPr>
          <a:xfrm>
            <a:off x="5370513" y="3865577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cxnSp>
        <p:nvCxnSpPr>
          <p:cNvPr id="14" name="Connecteur droit 13"/>
          <p:cNvCxnSpPr>
            <a:stCxn id="4" idx="7"/>
            <a:endCxn id="5" idx="3"/>
          </p:cNvCxnSpPr>
          <p:nvPr/>
        </p:nvCxnSpPr>
        <p:spPr>
          <a:xfrm rot="5400000" flipH="1" flipV="1">
            <a:off x="4325144" y="3088496"/>
            <a:ext cx="263525" cy="417513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10" idx="7"/>
            <a:endCxn id="4" idx="3"/>
          </p:cNvCxnSpPr>
          <p:nvPr/>
        </p:nvCxnSpPr>
        <p:spPr>
          <a:xfrm rot="5400000" flipH="1" flipV="1">
            <a:off x="3678238" y="3698890"/>
            <a:ext cx="301625" cy="301625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>
            <a:stCxn id="6" idx="0"/>
            <a:endCxn id="4" idx="4"/>
          </p:cNvCxnSpPr>
          <p:nvPr/>
        </p:nvCxnSpPr>
        <p:spPr>
          <a:xfrm rot="16200000" flipV="1">
            <a:off x="4094163" y="3773502"/>
            <a:ext cx="381000" cy="342900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stCxn id="12" idx="0"/>
            <a:endCxn id="6" idx="4"/>
          </p:cNvCxnSpPr>
          <p:nvPr/>
        </p:nvCxnSpPr>
        <p:spPr>
          <a:xfrm rot="5400000" flipH="1" flipV="1">
            <a:off x="4144963" y="4751402"/>
            <a:ext cx="546100" cy="7620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9" idx="0"/>
            <a:endCxn id="10" idx="4"/>
          </p:cNvCxnSpPr>
          <p:nvPr/>
        </p:nvCxnSpPr>
        <p:spPr>
          <a:xfrm rot="16200000" flipV="1">
            <a:off x="3404393" y="4464859"/>
            <a:ext cx="411163" cy="133350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12" idx="2"/>
            <a:endCxn id="9" idx="5"/>
          </p:cNvCxnSpPr>
          <p:nvPr/>
        </p:nvCxnSpPr>
        <p:spPr>
          <a:xfrm rot="10800000">
            <a:off x="3811588" y="5062552"/>
            <a:ext cx="379412" cy="19050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2" idx="5"/>
            <a:endCxn id="11" idx="2"/>
          </p:cNvCxnSpPr>
          <p:nvPr/>
        </p:nvCxnSpPr>
        <p:spPr>
          <a:xfrm rot="5400000" flipH="1" flipV="1">
            <a:off x="4521994" y="5110971"/>
            <a:ext cx="269875" cy="2841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6" idx="5"/>
            <a:endCxn id="11" idx="0"/>
          </p:cNvCxnSpPr>
          <p:nvPr/>
        </p:nvCxnSpPr>
        <p:spPr>
          <a:xfrm rot="16200000" flipH="1">
            <a:off x="4557712" y="4494228"/>
            <a:ext cx="466725" cy="400050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stCxn id="13" idx="4"/>
            <a:endCxn id="8" idx="0"/>
          </p:cNvCxnSpPr>
          <p:nvPr/>
        </p:nvCxnSpPr>
        <p:spPr>
          <a:xfrm rot="5400000">
            <a:off x="5364956" y="4348971"/>
            <a:ext cx="300038" cy="95250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6" idx="7"/>
            <a:endCxn id="7" idx="3"/>
          </p:cNvCxnSpPr>
          <p:nvPr/>
        </p:nvCxnSpPr>
        <p:spPr>
          <a:xfrm rot="5400000" flipH="1" flipV="1">
            <a:off x="4504532" y="3896533"/>
            <a:ext cx="381000" cy="2079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13" idx="2"/>
            <a:endCxn id="7" idx="5"/>
          </p:cNvCxnSpPr>
          <p:nvPr/>
        </p:nvCxnSpPr>
        <p:spPr>
          <a:xfrm rot="10800000">
            <a:off x="5068888" y="3810015"/>
            <a:ext cx="301625" cy="246062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7" idx="1"/>
            <a:endCxn id="5" idx="4"/>
          </p:cNvCxnSpPr>
          <p:nvPr/>
        </p:nvCxnSpPr>
        <p:spPr>
          <a:xfrm rot="5400000" flipH="1" flipV="1">
            <a:off x="4640263" y="3381390"/>
            <a:ext cx="319087" cy="1587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stCxn id="11" idx="7"/>
            <a:endCxn id="8" idx="3"/>
          </p:cNvCxnSpPr>
          <p:nvPr/>
        </p:nvCxnSpPr>
        <p:spPr>
          <a:xfrm rot="5400000" flipH="1" flipV="1">
            <a:off x="5172869" y="4823633"/>
            <a:ext cx="111125" cy="2079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6" idx="2"/>
            <a:endCxn id="10" idx="5"/>
          </p:cNvCxnSpPr>
          <p:nvPr/>
        </p:nvCxnSpPr>
        <p:spPr>
          <a:xfrm rot="10800000">
            <a:off x="3678238" y="4270390"/>
            <a:ext cx="587375" cy="5556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13" idx="3"/>
            <a:endCxn id="6" idx="6"/>
          </p:cNvCxnSpPr>
          <p:nvPr/>
        </p:nvCxnSpPr>
        <p:spPr>
          <a:xfrm rot="5400000">
            <a:off x="4969669" y="3867959"/>
            <a:ext cx="134937" cy="78105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orme libre 28"/>
          <p:cNvSpPr/>
          <p:nvPr/>
        </p:nvSpPr>
        <p:spPr>
          <a:xfrm>
            <a:off x="3352800" y="3602052"/>
            <a:ext cx="1457325" cy="1427163"/>
          </a:xfrm>
          <a:custGeom>
            <a:avLst/>
            <a:gdLst>
              <a:gd name="connsiteX0" fmla="*/ 360948 w 1590842"/>
              <a:gd name="connsiteY0" fmla="*/ 1361351 h 1601983"/>
              <a:gd name="connsiteX1" fmla="*/ 66842 w 1590842"/>
              <a:gd name="connsiteY1" fmla="*/ 599351 h 1601983"/>
              <a:gd name="connsiteX2" fmla="*/ 762000 w 1590842"/>
              <a:gd name="connsiteY2" fmla="*/ 24509 h 1601983"/>
              <a:gd name="connsiteX3" fmla="*/ 1176421 w 1590842"/>
              <a:gd name="connsiteY3" fmla="*/ 746404 h 1601983"/>
              <a:gd name="connsiteX4" fmla="*/ 1590842 w 1590842"/>
              <a:gd name="connsiteY4" fmla="*/ 1601983 h 1601983"/>
              <a:gd name="connsiteX5" fmla="*/ 1590842 w 1590842"/>
              <a:gd name="connsiteY5" fmla="*/ 1601983 h 1601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842" h="1601983">
                <a:moveTo>
                  <a:pt x="360948" y="1361351"/>
                </a:moveTo>
                <a:cubicBezTo>
                  <a:pt x="180474" y="1091754"/>
                  <a:pt x="0" y="822158"/>
                  <a:pt x="66842" y="599351"/>
                </a:cubicBezTo>
                <a:cubicBezTo>
                  <a:pt x="133684" y="376544"/>
                  <a:pt x="577070" y="0"/>
                  <a:pt x="762000" y="24509"/>
                </a:cubicBezTo>
                <a:cubicBezTo>
                  <a:pt x="946930" y="49018"/>
                  <a:pt x="1038281" y="483492"/>
                  <a:pt x="1176421" y="746404"/>
                </a:cubicBezTo>
                <a:cubicBezTo>
                  <a:pt x="1314561" y="1009316"/>
                  <a:pt x="1590842" y="1601983"/>
                  <a:pt x="1590842" y="1601983"/>
                </a:cubicBezTo>
                <a:lnTo>
                  <a:pt x="1590842" y="1601983"/>
                </a:lnTo>
              </a:path>
            </a:pathLst>
          </a:custGeom>
          <a:ln w="50800">
            <a:solidFill>
              <a:srgbClr val="FF0000"/>
            </a:solidFill>
            <a:tailEnd type="diamond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30" name="Ellipse 29"/>
          <p:cNvSpPr/>
          <p:nvPr/>
        </p:nvSpPr>
        <p:spPr>
          <a:xfrm>
            <a:off x="857250" y="33734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31" name="Ellipse 30"/>
          <p:cNvSpPr/>
          <p:nvPr/>
        </p:nvSpPr>
        <p:spPr>
          <a:xfrm>
            <a:off x="1543050" y="2840052"/>
            <a:ext cx="381000" cy="3810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R</a:t>
            </a:r>
          </a:p>
        </p:txBody>
      </p:sp>
      <p:sp>
        <p:nvSpPr>
          <p:cNvPr id="32" name="Ellipse 31"/>
          <p:cNvSpPr/>
          <p:nvPr/>
        </p:nvSpPr>
        <p:spPr>
          <a:xfrm>
            <a:off x="1200150" y="41354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33" name="Ellipse 32"/>
          <p:cNvSpPr/>
          <p:nvPr/>
        </p:nvSpPr>
        <p:spPr>
          <a:xfrm>
            <a:off x="1677988" y="3484577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34" name="Ellipse 33"/>
          <p:cNvSpPr/>
          <p:nvPr/>
        </p:nvSpPr>
        <p:spPr>
          <a:xfrm>
            <a:off x="2211388" y="45466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35" name="Ellipse 34"/>
          <p:cNvSpPr/>
          <p:nvPr/>
        </p:nvSpPr>
        <p:spPr>
          <a:xfrm>
            <a:off x="420688" y="47371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S</a:t>
            </a:r>
          </a:p>
        </p:txBody>
      </p:sp>
      <p:sp>
        <p:nvSpPr>
          <p:cNvPr id="36" name="Ellipse 35"/>
          <p:cNvSpPr/>
          <p:nvPr/>
        </p:nvSpPr>
        <p:spPr>
          <a:xfrm>
            <a:off x="287338" y="39449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37" name="Ellipse 36"/>
          <p:cNvSpPr/>
          <p:nvPr/>
        </p:nvSpPr>
        <p:spPr>
          <a:xfrm>
            <a:off x="1733550" y="49276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D</a:t>
            </a:r>
          </a:p>
        </p:txBody>
      </p:sp>
      <p:sp>
        <p:nvSpPr>
          <p:cNvPr id="38" name="Ellipse 37"/>
          <p:cNvSpPr/>
          <p:nvPr/>
        </p:nvSpPr>
        <p:spPr>
          <a:xfrm>
            <a:off x="1123950" y="50625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39" name="Ellipse 38"/>
          <p:cNvSpPr/>
          <p:nvPr/>
        </p:nvSpPr>
        <p:spPr>
          <a:xfrm>
            <a:off x="2305050" y="3865577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cxnSp>
        <p:nvCxnSpPr>
          <p:cNvPr id="40" name="Connecteur droit 39"/>
          <p:cNvCxnSpPr>
            <a:stCxn id="30" idx="7"/>
            <a:endCxn id="31" idx="3"/>
          </p:cNvCxnSpPr>
          <p:nvPr/>
        </p:nvCxnSpPr>
        <p:spPr>
          <a:xfrm rot="5400000" flipH="1" flipV="1">
            <a:off x="1258888" y="3089290"/>
            <a:ext cx="263525" cy="415925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36" idx="7"/>
            <a:endCxn id="30" idx="3"/>
          </p:cNvCxnSpPr>
          <p:nvPr/>
        </p:nvCxnSpPr>
        <p:spPr>
          <a:xfrm rot="5400000" flipH="1" flipV="1">
            <a:off x="611981" y="3699684"/>
            <a:ext cx="301625" cy="300038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stCxn id="32" idx="0"/>
            <a:endCxn id="30" idx="4"/>
          </p:cNvCxnSpPr>
          <p:nvPr/>
        </p:nvCxnSpPr>
        <p:spPr>
          <a:xfrm rot="16200000" flipV="1">
            <a:off x="1028700" y="3773502"/>
            <a:ext cx="381000" cy="342900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38" idx="0"/>
            <a:endCxn id="32" idx="4"/>
          </p:cNvCxnSpPr>
          <p:nvPr/>
        </p:nvCxnSpPr>
        <p:spPr>
          <a:xfrm rot="5400000" flipH="1" flipV="1">
            <a:off x="1079500" y="4751402"/>
            <a:ext cx="546100" cy="7620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35" idx="0"/>
            <a:endCxn id="36" idx="4"/>
          </p:cNvCxnSpPr>
          <p:nvPr/>
        </p:nvCxnSpPr>
        <p:spPr>
          <a:xfrm rot="16200000" flipV="1">
            <a:off x="338931" y="4464859"/>
            <a:ext cx="411163" cy="133350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38" idx="2"/>
            <a:endCxn id="35" idx="5"/>
          </p:cNvCxnSpPr>
          <p:nvPr/>
        </p:nvCxnSpPr>
        <p:spPr>
          <a:xfrm rot="10800000">
            <a:off x="746125" y="5062552"/>
            <a:ext cx="377825" cy="19050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38" idx="5"/>
            <a:endCxn id="37" idx="2"/>
          </p:cNvCxnSpPr>
          <p:nvPr/>
        </p:nvCxnSpPr>
        <p:spPr>
          <a:xfrm rot="5400000" flipH="1" flipV="1">
            <a:off x="1456531" y="5110972"/>
            <a:ext cx="269875" cy="28416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32" idx="5"/>
            <a:endCxn id="37" idx="0"/>
          </p:cNvCxnSpPr>
          <p:nvPr/>
        </p:nvCxnSpPr>
        <p:spPr>
          <a:xfrm rot="16200000" flipH="1">
            <a:off x="1491456" y="4495022"/>
            <a:ext cx="466725" cy="398462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39" idx="4"/>
            <a:endCxn id="34" idx="0"/>
          </p:cNvCxnSpPr>
          <p:nvPr/>
        </p:nvCxnSpPr>
        <p:spPr>
          <a:xfrm rot="5400000">
            <a:off x="2298700" y="4349765"/>
            <a:ext cx="300038" cy="93662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32" idx="7"/>
            <a:endCxn id="33" idx="3"/>
          </p:cNvCxnSpPr>
          <p:nvPr/>
        </p:nvCxnSpPr>
        <p:spPr>
          <a:xfrm rot="5400000" flipH="1" flipV="1">
            <a:off x="1439069" y="3896534"/>
            <a:ext cx="381000" cy="20796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39" idx="2"/>
            <a:endCxn id="33" idx="5"/>
          </p:cNvCxnSpPr>
          <p:nvPr/>
        </p:nvCxnSpPr>
        <p:spPr>
          <a:xfrm rot="10800000">
            <a:off x="2003425" y="3810015"/>
            <a:ext cx="301625" cy="246062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>
            <a:stCxn id="33" idx="1"/>
            <a:endCxn id="31" idx="4"/>
          </p:cNvCxnSpPr>
          <p:nvPr/>
        </p:nvCxnSpPr>
        <p:spPr>
          <a:xfrm rot="5400000" flipH="1" flipV="1">
            <a:off x="1574800" y="3381390"/>
            <a:ext cx="319087" cy="1588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37" idx="7"/>
            <a:endCxn id="34" idx="3"/>
          </p:cNvCxnSpPr>
          <p:nvPr/>
        </p:nvCxnSpPr>
        <p:spPr>
          <a:xfrm rot="5400000" flipH="1" flipV="1">
            <a:off x="2107406" y="4823634"/>
            <a:ext cx="111125" cy="20796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32" idx="2"/>
            <a:endCxn id="36" idx="5"/>
          </p:cNvCxnSpPr>
          <p:nvPr/>
        </p:nvCxnSpPr>
        <p:spPr>
          <a:xfrm rot="10800000">
            <a:off x="612775" y="4270390"/>
            <a:ext cx="587375" cy="5556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39" idx="3"/>
            <a:endCxn id="32" idx="6"/>
          </p:cNvCxnSpPr>
          <p:nvPr/>
        </p:nvCxnSpPr>
        <p:spPr>
          <a:xfrm rot="5400000">
            <a:off x="1903413" y="3868752"/>
            <a:ext cx="134937" cy="7794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ZoneTexte 84"/>
          <p:cNvSpPr txBox="1">
            <a:spLocks noChangeArrowheads="1"/>
          </p:cNvSpPr>
          <p:nvPr/>
        </p:nvSpPr>
        <p:spPr bwMode="auto">
          <a:xfrm>
            <a:off x="990600" y="5583252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800" b="1"/>
              <a:t>DAG</a:t>
            </a:r>
          </a:p>
        </p:txBody>
      </p:sp>
      <p:sp>
        <p:nvSpPr>
          <p:cNvPr id="82" name="ZoneTexte 85"/>
          <p:cNvSpPr txBox="1">
            <a:spLocks noChangeArrowheads="1"/>
          </p:cNvSpPr>
          <p:nvPr/>
        </p:nvSpPr>
        <p:spPr bwMode="auto">
          <a:xfrm>
            <a:off x="3429000" y="5583252"/>
            <a:ext cx="2386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800" b="1"/>
              <a:t>Path with basic RPL</a:t>
            </a:r>
          </a:p>
        </p:txBody>
      </p:sp>
      <p:sp>
        <p:nvSpPr>
          <p:cNvPr id="85" name="ZoneTexte 84"/>
          <p:cNvSpPr txBox="1"/>
          <p:nvPr/>
        </p:nvSpPr>
        <p:spPr>
          <a:xfrm>
            <a:off x="5886256" y="2888984"/>
            <a:ext cx="3257744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Several</a:t>
            </a:r>
            <a:r>
              <a:rPr lang="fr-FR" sz="2400" dirty="0" smtClean="0"/>
              <a:t> limitations, </a:t>
            </a:r>
            <a:r>
              <a:rPr lang="fr-FR" sz="2400" dirty="0" err="1" smtClean="0"/>
              <a:t>especially</a:t>
            </a:r>
            <a:r>
              <a:rPr lang="fr-FR" sz="2400" dirty="0" smtClean="0"/>
              <a:t> in Home/Building Automation</a:t>
            </a:r>
          </a:p>
          <a:p>
            <a:endParaRPr lang="fr-FR" sz="1100" dirty="0"/>
          </a:p>
          <a:p>
            <a:pPr marL="342900" indent="-342900">
              <a:buFont typeface="Arial"/>
              <a:buChar char="•"/>
            </a:pPr>
            <a:r>
              <a:rPr lang="fr-FR" sz="2400" dirty="0" smtClean="0"/>
              <a:t>Longer </a:t>
            </a:r>
            <a:r>
              <a:rPr lang="fr-FR" sz="2400" dirty="0" err="1" smtClean="0"/>
              <a:t>paths</a:t>
            </a:r>
            <a:endParaRPr lang="fr-FR" sz="2400" dirty="0" smtClean="0"/>
          </a:p>
          <a:p>
            <a:pPr marL="342900" indent="-342900">
              <a:buFont typeface="Arial"/>
              <a:buChar char="•"/>
            </a:pPr>
            <a:r>
              <a:rPr lang="fr-FR" sz="2400" dirty="0" smtClean="0"/>
              <a:t>Congestion </a:t>
            </a:r>
            <a:r>
              <a:rPr lang="fr-FR" sz="2400" dirty="0" err="1" smtClean="0"/>
              <a:t>near</a:t>
            </a:r>
            <a:r>
              <a:rPr lang="fr-FR" sz="2400" dirty="0" smtClean="0"/>
              <a:t> </a:t>
            </a:r>
            <a:r>
              <a:rPr lang="fr-FR" sz="2400" dirty="0" err="1" smtClean="0"/>
              <a:t>root</a:t>
            </a:r>
            <a:endParaRPr lang="fr-FR" sz="2400" dirty="0" smtClean="0"/>
          </a:p>
        </p:txBody>
      </p:sp>
      <p:sp>
        <p:nvSpPr>
          <p:cNvPr id="56" name="Rectangle 55"/>
          <p:cNvSpPr/>
          <p:nvPr/>
        </p:nvSpPr>
        <p:spPr>
          <a:xfrm>
            <a:off x="5886254" y="5049873"/>
            <a:ext cx="3257745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err="1"/>
              <a:t>T.Clausen</a:t>
            </a:r>
            <a:r>
              <a:rPr lang="fr-FR" i="1" dirty="0"/>
              <a:t>, </a:t>
            </a:r>
            <a:r>
              <a:rPr lang="fr-FR" i="1" dirty="0" err="1"/>
              <a:t>J,Yi</a:t>
            </a:r>
            <a:r>
              <a:rPr lang="fr-FR" i="1" dirty="0"/>
              <a:t>, A. Colin de </a:t>
            </a:r>
            <a:r>
              <a:rPr lang="fr-FR" i="1" dirty="0" err="1"/>
              <a:t>Verdiere</a:t>
            </a:r>
            <a:r>
              <a:rPr lang="fr-FR" i="1" dirty="0"/>
              <a:t>, U. </a:t>
            </a:r>
            <a:r>
              <a:rPr lang="fr-FR" i="1" dirty="0" err="1"/>
              <a:t>Herberg</a:t>
            </a:r>
            <a:r>
              <a:rPr lang="fr-FR" i="1" dirty="0"/>
              <a:t>.</a:t>
            </a:r>
          </a:p>
          <a:p>
            <a:r>
              <a:rPr lang="fr-FR" i="1" dirty="0" smtClean="0"/>
              <a:t>“</a:t>
            </a:r>
            <a:r>
              <a:rPr lang="fr-FR" i="1" dirty="0" err="1"/>
              <a:t>Experiences</a:t>
            </a:r>
            <a:r>
              <a:rPr lang="fr-FR" i="1" dirty="0"/>
              <a:t> </a:t>
            </a:r>
            <a:r>
              <a:rPr lang="fr-FR" i="1" dirty="0" err="1"/>
              <a:t>with</a:t>
            </a:r>
            <a:r>
              <a:rPr lang="fr-FR" i="1" dirty="0"/>
              <a:t> RPL: IPv6 </a:t>
            </a:r>
            <a:r>
              <a:rPr lang="fr-FR" i="1" dirty="0" err="1"/>
              <a:t>Routing</a:t>
            </a:r>
            <a:r>
              <a:rPr lang="fr-FR" i="1" dirty="0"/>
              <a:t> Protocol for </a:t>
            </a:r>
            <a:r>
              <a:rPr lang="fr-FR" i="1" dirty="0" err="1"/>
              <a:t>Low</a:t>
            </a:r>
            <a:r>
              <a:rPr lang="fr-FR" i="1" dirty="0"/>
              <a:t> power and </a:t>
            </a:r>
            <a:r>
              <a:rPr lang="fr-FR" i="1" dirty="0" err="1"/>
              <a:t>Lossy</a:t>
            </a:r>
            <a:r>
              <a:rPr lang="fr-FR" i="1" dirty="0"/>
              <a:t> Networks”, Internet-</a:t>
            </a:r>
            <a:r>
              <a:rPr lang="fr-FR" i="1" dirty="0" err="1"/>
              <a:t>Draft</a:t>
            </a:r>
            <a:r>
              <a:rPr lang="fr-FR" i="1" dirty="0"/>
              <a:t>, March 2012. </a:t>
            </a:r>
          </a:p>
        </p:txBody>
      </p:sp>
    </p:spTree>
    <p:extLst>
      <p:ext uri="{BB962C8B-B14F-4D97-AF65-F5344CB8AC3E}">
        <p14:creationId xmlns:p14="http://schemas.microsoft.com/office/powerpoint/2010/main" val="334401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Routing</a:t>
            </a:r>
            <a:r>
              <a:rPr lang="fr-FR" dirty="0" smtClean="0"/>
              <a:t> in </a:t>
            </a:r>
            <a:r>
              <a:rPr lang="fr-FR" dirty="0" err="1" smtClean="0"/>
              <a:t>Sensor</a:t>
            </a:r>
            <a:r>
              <a:rPr lang="fr-FR" dirty="0" smtClean="0"/>
              <a:t> Networks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P2P-RPL: extension for on-</a:t>
            </a:r>
            <a:r>
              <a:rPr lang="fr-FR" dirty="0" err="1" smtClean="0"/>
              <a:t>demand</a:t>
            </a:r>
            <a:r>
              <a:rPr lang="fr-FR" dirty="0" smtClean="0"/>
              <a:t> efficient </a:t>
            </a:r>
            <a:r>
              <a:rPr lang="fr-FR" dirty="0" err="1" smtClean="0"/>
              <a:t>sensor</a:t>
            </a:r>
            <a:r>
              <a:rPr lang="fr-FR" dirty="0" smtClean="0"/>
              <a:t>-to-</a:t>
            </a:r>
            <a:r>
              <a:rPr lang="fr-FR" dirty="0" err="1" smtClean="0"/>
              <a:t>sensor</a:t>
            </a:r>
            <a:r>
              <a:rPr lang="fr-FR" dirty="0"/>
              <a:t> </a:t>
            </a:r>
            <a:r>
              <a:rPr lang="fr-FR" dirty="0" err="1" smtClean="0"/>
              <a:t>routing</a:t>
            </a:r>
            <a:endParaRPr lang="fr-FR" dirty="0" smtClean="0"/>
          </a:p>
        </p:txBody>
      </p:sp>
      <p:sp>
        <p:nvSpPr>
          <p:cNvPr id="4" name="Ellipse 3"/>
          <p:cNvSpPr/>
          <p:nvPr/>
        </p:nvSpPr>
        <p:spPr>
          <a:xfrm>
            <a:off x="870281" y="33734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5" name="Ellipse 4"/>
          <p:cNvSpPr/>
          <p:nvPr/>
        </p:nvSpPr>
        <p:spPr>
          <a:xfrm>
            <a:off x="1556081" y="2840052"/>
            <a:ext cx="381000" cy="3810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R</a:t>
            </a:r>
          </a:p>
        </p:txBody>
      </p:sp>
      <p:sp>
        <p:nvSpPr>
          <p:cNvPr id="6" name="Ellipse 5"/>
          <p:cNvSpPr/>
          <p:nvPr/>
        </p:nvSpPr>
        <p:spPr>
          <a:xfrm>
            <a:off x="1213181" y="41354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7" name="Ellipse 6"/>
          <p:cNvSpPr/>
          <p:nvPr/>
        </p:nvSpPr>
        <p:spPr>
          <a:xfrm>
            <a:off x="1691018" y="3484577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" name="Ellipse 7"/>
          <p:cNvSpPr/>
          <p:nvPr/>
        </p:nvSpPr>
        <p:spPr>
          <a:xfrm>
            <a:off x="2224418" y="45466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9" name="Ellipse 8"/>
          <p:cNvSpPr/>
          <p:nvPr/>
        </p:nvSpPr>
        <p:spPr>
          <a:xfrm>
            <a:off x="433718" y="47371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S</a:t>
            </a:r>
          </a:p>
        </p:txBody>
      </p:sp>
      <p:sp>
        <p:nvSpPr>
          <p:cNvPr id="10" name="Ellipse 9"/>
          <p:cNvSpPr/>
          <p:nvPr/>
        </p:nvSpPr>
        <p:spPr>
          <a:xfrm>
            <a:off x="300368" y="39449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1" name="Ellipse 10"/>
          <p:cNvSpPr/>
          <p:nvPr/>
        </p:nvSpPr>
        <p:spPr>
          <a:xfrm>
            <a:off x="1746581" y="49276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D</a:t>
            </a:r>
          </a:p>
        </p:txBody>
      </p:sp>
      <p:sp>
        <p:nvSpPr>
          <p:cNvPr id="12" name="Ellipse 11"/>
          <p:cNvSpPr/>
          <p:nvPr/>
        </p:nvSpPr>
        <p:spPr>
          <a:xfrm>
            <a:off x="1136981" y="50625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13" name="Ellipse 12"/>
          <p:cNvSpPr/>
          <p:nvPr/>
        </p:nvSpPr>
        <p:spPr>
          <a:xfrm>
            <a:off x="2318081" y="3865577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cxnSp>
        <p:nvCxnSpPr>
          <p:cNvPr id="14" name="Connecteur droit 13"/>
          <p:cNvCxnSpPr>
            <a:stCxn id="4" idx="7"/>
            <a:endCxn id="5" idx="3"/>
          </p:cNvCxnSpPr>
          <p:nvPr/>
        </p:nvCxnSpPr>
        <p:spPr>
          <a:xfrm rot="5400000" flipH="1" flipV="1">
            <a:off x="1272712" y="3088496"/>
            <a:ext cx="263525" cy="417513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10" idx="7"/>
            <a:endCxn id="4" idx="3"/>
          </p:cNvCxnSpPr>
          <p:nvPr/>
        </p:nvCxnSpPr>
        <p:spPr>
          <a:xfrm rot="5400000" flipH="1" flipV="1">
            <a:off x="625806" y="3698890"/>
            <a:ext cx="301625" cy="301625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>
            <a:stCxn id="6" idx="0"/>
            <a:endCxn id="4" idx="4"/>
          </p:cNvCxnSpPr>
          <p:nvPr/>
        </p:nvCxnSpPr>
        <p:spPr>
          <a:xfrm rot="16200000" flipV="1">
            <a:off x="1041731" y="3773502"/>
            <a:ext cx="381000" cy="342900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stCxn id="12" idx="0"/>
            <a:endCxn id="6" idx="4"/>
          </p:cNvCxnSpPr>
          <p:nvPr/>
        </p:nvCxnSpPr>
        <p:spPr>
          <a:xfrm rot="5400000" flipH="1" flipV="1">
            <a:off x="1092531" y="4751402"/>
            <a:ext cx="546100" cy="7620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9" idx="0"/>
            <a:endCxn id="10" idx="4"/>
          </p:cNvCxnSpPr>
          <p:nvPr/>
        </p:nvCxnSpPr>
        <p:spPr>
          <a:xfrm rot="16200000" flipV="1">
            <a:off x="351961" y="4464859"/>
            <a:ext cx="411163" cy="133350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12" idx="2"/>
            <a:endCxn id="9" idx="5"/>
          </p:cNvCxnSpPr>
          <p:nvPr/>
        </p:nvCxnSpPr>
        <p:spPr>
          <a:xfrm rot="10800000">
            <a:off x="759156" y="5062552"/>
            <a:ext cx="379412" cy="19050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2" idx="5"/>
            <a:endCxn id="11" idx="2"/>
          </p:cNvCxnSpPr>
          <p:nvPr/>
        </p:nvCxnSpPr>
        <p:spPr>
          <a:xfrm rot="5400000" flipH="1" flipV="1">
            <a:off x="1469562" y="5110971"/>
            <a:ext cx="269875" cy="2841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6" idx="5"/>
            <a:endCxn id="11" idx="0"/>
          </p:cNvCxnSpPr>
          <p:nvPr/>
        </p:nvCxnSpPr>
        <p:spPr>
          <a:xfrm rot="16200000" flipH="1">
            <a:off x="1505280" y="4494228"/>
            <a:ext cx="466725" cy="400050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stCxn id="13" idx="4"/>
            <a:endCxn id="8" idx="0"/>
          </p:cNvCxnSpPr>
          <p:nvPr/>
        </p:nvCxnSpPr>
        <p:spPr>
          <a:xfrm rot="5400000">
            <a:off x="2312524" y="4348971"/>
            <a:ext cx="300038" cy="95250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6" idx="7"/>
            <a:endCxn id="7" idx="3"/>
          </p:cNvCxnSpPr>
          <p:nvPr/>
        </p:nvCxnSpPr>
        <p:spPr>
          <a:xfrm rot="5400000" flipH="1" flipV="1">
            <a:off x="1452100" y="3896533"/>
            <a:ext cx="381000" cy="2079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13" idx="2"/>
            <a:endCxn id="7" idx="5"/>
          </p:cNvCxnSpPr>
          <p:nvPr/>
        </p:nvCxnSpPr>
        <p:spPr>
          <a:xfrm rot="10800000">
            <a:off x="2016456" y="3810015"/>
            <a:ext cx="301625" cy="246062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7" idx="1"/>
            <a:endCxn id="5" idx="4"/>
          </p:cNvCxnSpPr>
          <p:nvPr/>
        </p:nvCxnSpPr>
        <p:spPr>
          <a:xfrm rot="5400000" flipH="1" flipV="1">
            <a:off x="1587831" y="3381390"/>
            <a:ext cx="319087" cy="1587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stCxn id="11" idx="7"/>
            <a:endCxn id="8" idx="3"/>
          </p:cNvCxnSpPr>
          <p:nvPr/>
        </p:nvCxnSpPr>
        <p:spPr>
          <a:xfrm rot="5400000" flipH="1" flipV="1">
            <a:off x="2120437" y="4823633"/>
            <a:ext cx="111125" cy="2079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6" idx="2"/>
            <a:endCxn id="10" idx="5"/>
          </p:cNvCxnSpPr>
          <p:nvPr/>
        </p:nvCxnSpPr>
        <p:spPr>
          <a:xfrm rot="10800000">
            <a:off x="625806" y="4270390"/>
            <a:ext cx="587375" cy="5556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13" idx="3"/>
            <a:endCxn id="6" idx="6"/>
          </p:cNvCxnSpPr>
          <p:nvPr/>
        </p:nvCxnSpPr>
        <p:spPr>
          <a:xfrm rot="5400000">
            <a:off x="1917237" y="3867959"/>
            <a:ext cx="134937" cy="78105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orme libre 28"/>
          <p:cNvSpPr/>
          <p:nvPr/>
        </p:nvSpPr>
        <p:spPr>
          <a:xfrm>
            <a:off x="300368" y="3602052"/>
            <a:ext cx="1457325" cy="1427163"/>
          </a:xfrm>
          <a:custGeom>
            <a:avLst/>
            <a:gdLst>
              <a:gd name="connsiteX0" fmla="*/ 360948 w 1590842"/>
              <a:gd name="connsiteY0" fmla="*/ 1361351 h 1601983"/>
              <a:gd name="connsiteX1" fmla="*/ 66842 w 1590842"/>
              <a:gd name="connsiteY1" fmla="*/ 599351 h 1601983"/>
              <a:gd name="connsiteX2" fmla="*/ 762000 w 1590842"/>
              <a:gd name="connsiteY2" fmla="*/ 24509 h 1601983"/>
              <a:gd name="connsiteX3" fmla="*/ 1176421 w 1590842"/>
              <a:gd name="connsiteY3" fmla="*/ 746404 h 1601983"/>
              <a:gd name="connsiteX4" fmla="*/ 1590842 w 1590842"/>
              <a:gd name="connsiteY4" fmla="*/ 1601983 h 1601983"/>
              <a:gd name="connsiteX5" fmla="*/ 1590842 w 1590842"/>
              <a:gd name="connsiteY5" fmla="*/ 1601983 h 1601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842" h="1601983">
                <a:moveTo>
                  <a:pt x="360948" y="1361351"/>
                </a:moveTo>
                <a:cubicBezTo>
                  <a:pt x="180474" y="1091754"/>
                  <a:pt x="0" y="822158"/>
                  <a:pt x="66842" y="599351"/>
                </a:cubicBezTo>
                <a:cubicBezTo>
                  <a:pt x="133684" y="376544"/>
                  <a:pt x="577070" y="0"/>
                  <a:pt x="762000" y="24509"/>
                </a:cubicBezTo>
                <a:cubicBezTo>
                  <a:pt x="946930" y="49018"/>
                  <a:pt x="1038281" y="483492"/>
                  <a:pt x="1176421" y="746404"/>
                </a:cubicBezTo>
                <a:cubicBezTo>
                  <a:pt x="1314561" y="1009316"/>
                  <a:pt x="1590842" y="1601983"/>
                  <a:pt x="1590842" y="1601983"/>
                </a:cubicBezTo>
                <a:lnTo>
                  <a:pt x="1590842" y="1601983"/>
                </a:lnTo>
              </a:path>
            </a:pathLst>
          </a:custGeom>
          <a:ln w="50800">
            <a:solidFill>
              <a:srgbClr val="FF0000"/>
            </a:solidFill>
            <a:tailEnd type="diamond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55" name="Ellipse 54"/>
          <p:cNvSpPr/>
          <p:nvPr/>
        </p:nvSpPr>
        <p:spPr>
          <a:xfrm>
            <a:off x="3918281" y="33734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56" name="Ellipse 55"/>
          <p:cNvSpPr/>
          <p:nvPr/>
        </p:nvSpPr>
        <p:spPr>
          <a:xfrm>
            <a:off x="4604081" y="2840052"/>
            <a:ext cx="381000" cy="381000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R</a:t>
            </a:r>
          </a:p>
        </p:txBody>
      </p:sp>
      <p:sp>
        <p:nvSpPr>
          <p:cNvPr id="57" name="Ellipse 56"/>
          <p:cNvSpPr/>
          <p:nvPr/>
        </p:nvSpPr>
        <p:spPr>
          <a:xfrm>
            <a:off x="4261181" y="41354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58" name="Ellipse 57"/>
          <p:cNvSpPr/>
          <p:nvPr/>
        </p:nvSpPr>
        <p:spPr>
          <a:xfrm>
            <a:off x="4739018" y="3484577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59" name="Ellipse 58"/>
          <p:cNvSpPr/>
          <p:nvPr/>
        </p:nvSpPr>
        <p:spPr>
          <a:xfrm>
            <a:off x="5272418" y="45466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60" name="Ellipse 59"/>
          <p:cNvSpPr/>
          <p:nvPr/>
        </p:nvSpPr>
        <p:spPr>
          <a:xfrm>
            <a:off x="3481718" y="47371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S</a:t>
            </a:r>
          </a:p>
        </p:txBody>
      </p:sp>
      <p:sp>
        <p:nvSpPr>
          <p:cNvPr id="61" name="Ellipse 60"/>
          <p:cNvSpPr/>
          <p:nvPr/>
        </p:nvSpPr>
        <p:spPr>
          <a:xfrm>
            <a:off x="3348368" y="39449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62" name="Ellipse 61"/>
          <p:cNvSpPr/>
          <p:nvPr/>
        </p:nvSpPr>
        <p:spPr>
          <a:xfrm>
            <a:off x="4794581" y="4927615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/>
              <a:t>D</a:t>
            </a:r>
          </a:p>
        </p:txBody>
      </p:sp>
      <p:sp>
        <p:nvSpPr>
          <p:cNvPr id="63" name="Ellipse 62"/>
          <p:cNvSpPr/>
          <p:nvPr/>
        </p:nvSpPr>
        <p:spPr>
          <a:xfrm>
            <a:off x="4184981" y="5062552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64" name="Ellipse 63"/>
          <p:cNvSpPr/>
          <p:nvPr/>
        </p:nvSpPr>
        <p:spPr>
          <a:xfrm>
            <a:off x="5405768" y="3865577"/>
            <a:ext cx="381000" cy="381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cxnSp>
        <p:nvCxnSpPr>
          <p:cNvPr id="65" name="Connecteur droit 64"/>
          <p:cNvCxnSpPr>
            <a:stCxn id="55" idx="7"/>
            <a:endCxn id="56" idx="3"/>
          </p:cNvCxnSpPr>
          <p:nvPr/>
        </p:nvCxnSpPr>
        <p:spPr>
          <a:xfrm rot="5400000" flipH="1" flipV="1">
            <a:off x="4320712" y="3088496"/>
            <a:ext cx="263525" cy="417513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61" idx="7"/>
            <a:endCxn id="55" idx="3"/>
          </p:cNvCxnSpPr>
          <p:nvPr/>
        </p:nvCxnSpPr>
        <p:spPr>
          <a:xfrm rot="5400000" flipH="1" flipV="1">
            <a:off x="3673806" y="3698890"/>
            <a:ext cx="301625" cy="301625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>
            <a:stCxn id="57" idx="0"/>
            <a:endCxn id="55" idx="4"/>
          </p:cNvCxnSpPr>
          <p:nvPr/>
        </p:nvCxnSpPr>
        <p:spPr>
          <a:xfrm rot="16200000" flipV="1">
            <a:off x="4089731" y="3773502"/>
            <a:ext cx="381000" cy="342900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>
            <a:stCxn id="63" idx="0"/>
            <a:endCxn id="57" idx="4"/>
          </p:cNvCxnSpPr>
          <p:nvPr/>
        </p:nvCxnSpPr>
        <p:spPr>
          <a:xfrm rot="5400000" flipH="1" flipV="1">
            <a:off x="4140531" y="4751402"/>
            <a:ext cx="546100" cy="7620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>
            <a:stCxn id="60" idx="0"/>
            <a:endCxn id="61" idx="4"/>
          </p:cNvCxnSpPr>
          <p:nvPr/>
        </p:nvCxnSpPr>
        <p:spPr>
          <a:xfrm rot="16200000" flipV="1">
            <a:off x="3399961" y="4464859"/>
            <a:ext cx="411163" cy="133350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63" idx="2"/>
            <a:endCxn id="60" idx="5"/>
          </p:cNvCxnSpPr>
          <p:nvPr/>
        </p:nvCxnSpPr>
        <p:spPr>
          <a:xfrm rot="10800000">
            <a:off x="3807156" y="5062552"/>
            <a:ext cx="379412" cy="19050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>
            <a:stCxn id="63" idx="5"/>
            <a:endCxn id="62" idx="2"/>
          </p:cNvCxnSpPr>
          <p:nvPr/>
        </p:nvCxnSpPr>
        <p:spPr>
          <a:xfrm rot="5400000" flipH="1" flipV="1">
            <a:off x="4517562" y="5110971"/>
            <a:ext cx="269875" cy="2841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stCxn id="57" idx="5"/>
            <a:endCxn id="62" idx="0"/>
          </p:cNvCxnSpPr>
          <p:nvPr/>
        </p:nvCxnSpPr>
        <p:spPr>
          <a:xfrm rot="16200000" flipH="1">
            <a:off x="4553280" y="4494228"/>
            <a:ext cx="466725" cy="400050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>
            <a:endCxn id="59" idx="0"/>
          </p:cNvCxnSpPr>
          <p:nvPr/>
        </p:nvCxnSpPr>
        <p:spPr>
          <a:xfrm rot="5400000">
            <a:off x="5360524" y="4348971"/>
            <a:ext cx="300038" cy="95250"/>
          </a:xfrm>
          <a:prstGeom prst="line">
            <a:avLst/>
          </a:prstGeom>
          <a:ln>
            <a:solidFill>
              <a:schemeClr val="tx1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>
            <a:stCxn id="57" idx="7"/>
            <a:endCxn id="58" idx="3"/>
          </p:cNvCxnSpPr>
          <p:nvPr/>
        </p:nvCxnSpPr>
        <p:spPr>
          <a:xfrm rot="5400000" flipH="1" flipV="1">
            <a:off x="4500100" y="3896533"/>
            <a:ext cx="381000" cy="2079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>
            <a:endCxn id="58" idx="5"/>
          </p:cNvCxnSpPr>
          <p:nvPr/>
        </p:nvCxnSpPr>
        <p:spPr>
          <a:xfrm rot="10800000">
            <a:off x="5064456" y="3810015"/>
            <a:ext cx="301625" cy="246062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>
            <a:stCxn id="58" idx="1"/>
            <a:endCxn id="56" idx="4"/>
          </p:cNvCxnSpPr>
          <p:nvPr/>
        </p:nvCxnSpPr>
        <p:spPr>
          <a:xfrm rot="5400000" flipH="1" flipV="1">
            <a:off x="4635831" y="3381390"/>
            <a:ext cx="319087" cy="1587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>
            <a:stCxn id="62" idx="7"/>
            <a:endCxn id="59" idx="3"/>
          </p:cNvCxnSpPr>
          <p:nvPr/>
        </p:nvCxnSpPr>
        <p:spPr>
          <a:xfrm rot="5400000" flipH="1" flipV="1">
            <a:off x="5168437" y="4823633"/>
            <a:ext cx="111125" cy="207963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57" idx="2"/>
            <a:endCxn id="61" idx="5"/>
          </p:cNvCxnSpPr>
          <p:nvPr/>
        </p:nvCxnSpPr>
        <p:spPr>
          <a:xfrm rot="10800000">
            <a:off x="3673806" y="4270390"/>
            <a:ext cx="587375" cy="55562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>
            <a:endCxn id="57" idx="6"/>
          </p:cNvCxnSpPr>
          <p:nvPr/>
        </p:nvCxnSpPr>
        <p:spPr>
          <a:xfrm rot="5400000">
            <a:off x="4965237" y="3867959"/>
            <a:ext cx="134937" cy="78105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Forme libre 79"/>
          <p:cNvSpPr/>
          <p:nvPr/>
        </p:nvSpPr>
        <p:spPr>
          <a:xfrm>
            <a:off x="3676981" y="5089540"/>
            <a:ext cx="1341437" cy="227012"/>
          </a:xfrm>
          <a:custGeom>
            <a:avLst/>
            <a:gdLst>
              <a:gd name="connsiteX0" fmla="*/ 0 w 1341299"/>
              <a:gd name="connsiteY0" fmla="*/ 0 h 227263"/>
              <a:gd name="connsiteX1" fmla="*/ 748632 w 1341299"/>
              <a:gd name="connsiteY1" fmla="*/ 147053 h 227263"/>
              <a:gd name="connsiteX2" fmla="*/ 1256632 w 1341299"/>
              <a:gd name="connsiteY2" fmla="*/ 200527 h 227263"/>
              <a:gd name="connsiteX3" fmla="*/ 1256632 w 1341299"/>
              <a:gd name="connsiteY3" fmla="*/ 227263 h 22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1299" h="227263">
                <a:moveTo>
                  <a:pt x="0" y="0"/>
                </a:moveTo>
                <a:cubicBezTo>
                  <a:pt x="269596" y="56816"/>
                  <a:pt x="539193" y="113632"/>
                  <a:pt x="748632" y="147053"/>
                </a:cubicBezTo>
                <a:cubicBezTo>
                  <a:pt x="958071" y="180474"/>
                  <a:pt x="1171965" y="187159"/>
                  <a:pt x="1256632" y="200527"/>
                </a:cubicBezTo>
                <a:cubicBezTo>
                  <a:pt x="1341299" y="213895"/>
                  <a:pt x="1298965" y="220579"/>
                  <a:pt x="1256632" y="227263"/>
                </a:cubicBezTo>
              </a:path>
            </a:pathLst>
          </a:custGeom>
          <a:ln w="50800">
            <a:solidFill>
              <a:srgbClr val="008000"/>
            </a:solidFill>
            <a:tailEnd type="diamond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sz="1800"/>
          </a:p>
        </p:txBody>
      </p:sp>
      <p:sp>
        <p:nvSpPr>
          <p:cNvPr id="82" name="ZoneTexte 85"/>
          <p:cNvSpPr txBox="1">
            <a:spLocks noChangeArrowheads="1"/>
          </p:cNvSpPr>
          <p:nvPr/>
        </p:nvSpPr>
        <p:spPr bwMode="auto">
          <a:xfrm>
            <a:off x="376568" y="5583252"/>
            <a:ext cx="2386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800" b="1" dirty="0" err="1"/>
              <a:t>Path</a:t>
            </a:r>
            <a:r>
              <a:rPr lang="fr-FR" sz="1800" b="1" dirty="0"/>
              <a:t> </a:t>
            </a:r>
            <a:r>
              <a:rPr lang="fr-FR" sz="1800" b="1" dirty="0" err="1"/>
              <a:t>with</a:t>
            </a:r>
            <a:r>
              <a:rPr lang="fr-FR" sz="1800" b="1" dirty="0"/>
              <a:t> basic RPL</a:t>
            </a:r>
          </a:p>
        </p:txBody>
      </p:sp>
      <p:sp>
        <p:nvSpPr>
          <p:cNvPr id="83" name="ZoneTexte 86"/>
          <p:cNvSpPr txBox="1">
            <a:spLocks noChangeArrowheads="1"/>
          </p:cNvSpPr>
          <p:nvPr/>
        </p:nvSpPr>
        <p:spPr bwMode="auto">
          <a:xfrm>
            <a:off x="3790010" y="5491475"/>
            <a:ext cx="13319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800" b="1" dirty="0" err="1"/>
              <a:t>Path</a:t>
            </a:r>
            <a:r>
              <a:rPr lang="fr-FR" sz="1800" b="1" dirty="0"/>
              <a:t> </a:t>
            </a:r>
            <a:r>
              <a:rPr lang="fr-FR" sz="1800" b="1" dirty="0" err="1"/>
              <a:t>with</a:t>
            </a:r>
            <a:r>
              <a:rPr lang="fr-FR" sz="1800" b="1" dirty="0"/>
              <a:t> P2P extension</a:t>
            </a:r>
          </a:p>
        </p:txBody>
      </p:sp>
      <p:sp>
        <p:nvSpPr>
          <p:cNvPr id="84" name="ZoneTexte 83"/>
          <p:cNvSpPr txBox="1"/>
          <p:nvPr/>
        </p:nvSpPr>
        <p:spPr>
          <a:xfrm>
            <a:off x="5886255" y="2888984"/>
            <a:ext cx="3134191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Based</a:t>
            </a:r>
            <a:r>
              <a:rPr lang="fr-FR" sz="2400" dirty="0" smtClean="0"/>
              <a:t> on </a:t>
            </a:r>
            <a:r>
              <a:rPr lang="fr-FR" sz="2400" dirty="0" err="1" smtClean="0"/>
              <a:t>reactive</a:t>
            </a:r>
            <a:r>
              <a:rPr lang="fr-FR" sz="2400" dirty="0" smtClean="0"/>
              <a:t> </a:t>
            </a:r>
            <a:r>
              <a:rPr lang="fr-FR" sz="2400" dirty="0" err="1" smtClean="0"/>
              <a:t>tech</a:t>
            </a:r>
            <a:r>
              <a:rPr lang="fr-FR" sz="2400" dirty="0" smtClean="0"/>
              <a:t>.</a:t>
            </a:r>
          </a:p>
          <a:p>
            <a:endParaRPr lang="fr-FR" sz="1100" dirty="0" smtClean="0"/>
          </a:p>
          <a:p>
            <a:endParaRPr lang="fr-FR" sz="1100" dirty="0"/>
          </a:p>
          <a:p>
            <a:pPr marL="342900" indent="-342900">
              <a:buFont typeface="Arial"/>
              <a:buChar char="•"/>
            </a:pPr>
            <a:r>
              <a:rPr lang="fr-FR" sz="2400" dirty="0" err="1" smtClean="0"/>
              <a:t>Path</a:t>
            </a:r>
            <a:r>
              <a:rPr lang="fr-FR" sz="2400" dirty="0" smtClean="0"/>
              <a:t> </a:t>
            </a:r>
            <a:r>
              <a:rPr lang="fr-FR" sz="2400" dirty="0" err="1" smtClean="0"/>
              <a:t>request</a:t>
            </a:r>
            <a:r>
              <a:rPr lang="fr-FR" sz="2400" dirty="0" smtClean="0"/>
              <a:t> </a:t>
            </a:r>
            <a:r>
              <a:rPr lang="fr-FR" sz="2400" dirty="0" err="1" smtClean="0"/>
              <a:t>dissem</a:t>
            </a:r>
            <a:r>
              <a:rPr lang="fr-FR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fr-FR" sz="2400" dirty="0" err="1" smtClean="0"/>
              <a:t>Path</a:t>
            </a:r>
            <a:r>
              <a:rPr lang="fr-FR" sz="2400" dirty="0" smtClean="0"/>
              <a:t> </a:t>
            </a:r>
            <a:r>
              <a:rPr lang="fr-FR" sz="2400" dirty="0" err="1" smtClean="0"/>
              <a:t>reply</a:t>
            </a:r>
            <a:r>
              <a:rPr lang="fr-FR" sz="2400" dirty="0" smtClean="0"/>
              <a:t> unicast</a:t>
            </a:r>
          </a:p>
        </p:txBody>
      </p:sp>
      <p:sp>
        <p:nvSpPr>
          <p:cNvPr id="85" name="ZoneTexte 84"/>
          <p:cNvSpPr txBox="1"/>
          <p:nvPr/>
        </p:nvSpPr>
        <p:spPr>
          <a:xfrm>
            <a:off x="5840694" y="5232644"/>
            <a:ext cx="33344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latin typeface="Arial Narrow"/>
                <a:cs typeface="Arial Narrow"/>
              </a:rPr>
              <a:t>M. Goyal, E. Baccelli, et al., ‘</a:t>
            </a:r>
            <a:r>
              <a:rPr lang="fr-FR" i="1" dirty="0" err="1" smtClean="0">
                <a:latin typeface="Arial Narrow"/>
                <a:cs typeface="Arial Narrow"/>
              </a:rPr>
              <a:t>Reactive</a:t>
            </a:r>
            <a:r>
              <a:rPr lang="fr-FR" i="1" dirty="0" smtClean="0">
                <a:latin typeface="Arial Narrow"/>
                <a:cs typeface="Arial Narrow"/>
              </a:rPr>
              <a:t> </a:t>
            </a:r>
            <a:r>
              <a:rPr lang="fr-FR" i="1" dirty="0" err="1" smtClean="0">
                <a:latin typeface="Arial Narrow"/>
                <a:cs typeface="Arial Narrow"/>
              </a:rPr>
              <a:t>Discovery</a:t>
            </a:r>
            <a:r>
              <a:rPr lang="fr-FR" i="1" dirty="0" smtClean="0">
                <a:latin typeface="Arial Narrow"/>
                <a:cs typeface="Arial Narrow"/>
              </a:rPr>
              <a:t> of Point-to-Point Routes in </a:t>
            </a:r>
            <a:r>
              <a:rPr lang="fr-FR" i="1" dirty="0" err="1" smtClean="0">
                <a:latin typeface="Arial Narrow"/>
                <a:cs typeface="Arial Narrow"/>
              </a:rPr>
              <a:t>Low</a:t>
            </a:r>
            <a:r>
              <a:rPr lang="fr-FR" i="1" dirty="0" smtClean="0">
                <a:latin typeface="Arial Narrow"/>
                <a:cs typeface="Arial Narrow"/>
              </a:rPr>
              <a:t> Power and </a:t>
            </a:r>
            <a:r>
              <a:rPr lang="fr-FR" i="1" dirty="0" err="1" smtClean="0">
                <a:latin typeface="Arial Narrow"/>
                <a:cs typeface="Arial Narrow"/>
              </a:rPr>
              <a:t>Lossy</a:t>
            </a:r>
            <a:r>
              <a:rPr lang="fr-FR" i="1" dirty="0" smtClean="0">
                <a:latin typeface="Arial Narrow"/>
                <a:cs typeface="Arial Narrow"/>
              </a:rPr>
              <a:t> Networks’, IETF Internet </a:t>
            </a:r>
            <a:r>
              <a:rPr lang="fr-FR" i="1" dirty="0" err="1" smtClean="0">
                <a:latin typeface="Arial Narrow"/>
                <a:cs typeface="Arial Narrow"/>
              </a:rPr>
              <a:t>Draft</a:t>
            </a:r>
            <a:r>
              <a:rPr lang="fr-FR" i="1" dirty="0" smtClean="0">
                <a:latin typeface="Arial Narrow"/>
                <a:cs typeface="Arial Narrow"/>
              </a:rPr>
              <a:t>, 2012.</a:t>
            </a:r>
            <a:endParaRPr lang="fr-FR" i="1" dirty="0">
              <a:latin typeface="Arial Narrow"/>
              <a:cs typeface="Arial Narrow"/>
            </a:endParaRPr>
          </a:p>
        </p:txBody>
      </p:sp>
      <p:pic>
        <p:nvPicPr>
          <p:cNvPr id="86" name="Picture 4" descr="ietf-logo_550x3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05150" y="6121841"/>
            <a:ext cx="915296" cy="5507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5967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P2P-RPL </a:t>
            </a:r>
            <a:r>
              <a:rPr lang="fr-FR" dirty="0" err="1" smtClean="0"/>
              <a:t>Implementation</a:t>
            </a:r>
            <a:r>
              <a:rPr lang="fr-FR" dirty="0" smtClean="0"/>
              <a:t> &amp; </a:t>
            </a:r>
            <a:r>
              <a:rPr lang="fr-FR" dirty="0" err="1" smtClean="0"/>
              <a:t>Experiments</a:t>
            </a:r>
            <a:endParaRPr lang="fr-FR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39" y="5709488"/>
            <a:ext cx="5579554" cy="1143000"/>
          </a:xfrm>
        </p:spPr>
        <p:txBody>
          <a:bodyPr/>
          <a:lstStyle/>
          <a:p>
            <a:pPr marL="457200" lvl="1" indent="0" eaLnBrk="1" hangingPunct="1">
              <a:buFont typeface="Arial" charset="0"/>
              <a:buNone/>
              <a:defRPr/>
            </a:pPr>
            <a:r>
              <a:rPr lang="en-US" dirty="0" smtClean="0">
                <a:ea typeface="+mn-ea"/>
              </a:rPr>
              <a:t>Significant path length reduction</a:t>
            </a:r>
          </a:p>
          <a:p>
            <a:pPr eaLnBrk="1" hangingPunct="1">
              <a:defRPr/>
            </a:pPr>
            <a:endParaRPr lang="en-US" dirty="0" smtClean="0">
              <a:ea typeface="+mn-ea"/>
              <a:cs typeface="+mn-cs"/>
            </a:endParaRPr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dirty="0" smtClean="0">
              <a:ea typeface="+mn-ea"/>
            </a:endParaRPr>
          </a:p>
          <a:p>
            <a:pPr eaLnBrk="1" hangingPunct="1">
              <a:defRPr/>
            </a:pPr>
            <a:endParaRPr lang="en-US" dirty="0">
              <a:ea typeface="+mn-ea"/>
              <a:cs typeface="+mn-cs"/>
            </a:endParaRPr>
          </a:p>
          <a:p>
            <a:pPr lvl="1" eaLnBrk="1" hangingPunct="1">
              <a:defRPr/>
            </a:pPr>
            <a:endParaRPr lang="en-US" dirty="0" smtClean="0">
              <a:ea typeface="+mn-ea"/>
            </a:endParaRPr>
          </a:p>
        </p:txBody>
      </p:sp>
      <p:pic>
        <p:nvPicPr>
          <p:cNvPr id="5" name="Image 4" descr="plot-route_length-6-9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208952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551994" y="5715000"/>
            <a:ext cx="396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buFont typeface="Arial" charset="0"/>
              <a:buNone/>
              <a:defRPr/>
            </a:pPr>
            <a:r>
              <a:rPr lang="en-US" dirty="0" smtClean="0">
                <a:ea typeface="+mn-ea"/>
              </a:rPr>
              <a:t>Significant traffic reduction near root</a:t>
            </a:r>
          </a:p>
          <a:p>
            <a:pPr eaLnBrk="1" hangingPunct="1">
              <a:defRPr/>
            </a:pPr>
            <a:endParaRPr lang="en-US" dirty="0" smtClean="0">
              <a:ea typeface="+mn-ea"/>
              <a:cs typeface="+mn-cs"/>
            </a:endParaRPr>
          </a:p>
          <a:p>
            <a:pPr marL="457200" lvl="1" indent="0" eaLnBrk="1" hangingPunct="1">
              <a:buFont typeface="Arial" charset="0"/>
              <a:buNone/>
              <a:defRPr/>
            </a:pPr>
            <a:endParaRPr lang="en-US" dirty="0" smtClean="0">
              <a:ea typeface="+mn-ea"/>
            </a:endParaRPr>
          </a:p>
          <a:p>
            <a:pPr eaLnBrk="1" hangingPunct="1">
              <a:defRPr/>
            </a:pPr>
            <a:endParaRPr lang="en-US" dirty="0" smtClean="0">
              <a:ea typeface="+mn-ea"/>
              <a:cs typeface="+mn-cs"/>
            </a:endParaRPr>
          </a:p>
          <a:p>
            <a:pPr lvl="1" eaLnBrk="1" hangingPunct="1">
              <a:defRPr/>
            </a:pPr>
            <a:endParaRPr lang="en-US" dirty="0" smtClean="0">
              <a:ea typeface="+mn-ea"/>
            </a:endParaRPr>
          </a:p>
        </p:txBody>
      </p:sp>
      <p:pic>
        <p:nvPicPr>
          <p:cNvPr id="7" name="Image 3" descr="traverse-roo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0" y="2132752"/>
            <a:ext cx="4978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74257" y="1438952"/>
            <a:ext cx="794681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 smtClean="0"/>
              <a:t>Senslab</a:t>
            </a:r>
            <a:r>
              <a:rPr lang="en-US" dirty="0" smtClean="0"/>
              <a:t> </a:t>
            </a:r>
            <a:r>
              <a:rPr lang="en-US" dirty="0" err="1" smtClean="0"/>
              <a:t>testbed</a:t>
            </a:r>
            <a:r>
              <a:rPr lang="en-US" dirty="0" smtClean="0"/>
              <a:t> in Lille </a:t>
            </a:r>
          </a:p>
          <a:p>
            <a:pPr marL="0" indent="0">
              <a:buNone/>
              <a:defRPr/>
            </a:pPr>
            <a:r>
              <a:rPr lang="en-US" dirty="0" smtClean="0"/>
              <a:t>(MSP430-based, 802.15.4 at 2,4GHz)</a:t>
            </a:r>
          </a:p>
          <a:p>
            <a:pPr>
              <a:defRPr/>
            </a:pPr>
            <a:endParaRPr lang="en-US" dirty="0" smtClean="0"/>
          </a:p>
          <a:p>
            <a:pPr marL="457200" lvl="1" indent="0">
              <a:buFont typeface="Arial" charset="0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34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&amp; Perspectives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5252" y="1600201"/>
            <a:ext cx="8686800" cy="2378996"/>
          </a:xfrm>
        </p:spPr>
        <p:txBody>
          <a:bodyPr>
            <a:normAutofit/>
          </a:bodyPr>
          <a:lstStyle/>
          <a:p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novel</a:t>
            </a:r>
            <a:r>
              <a:rPr lang="fr-FR" dirty="0"/>
              <a:t>/</a:t>
            </a:r>
            <a:r>
              <a:rPr lang="fr-FR" dirty="0" err="1" smtClean="0"/>
              <a:t>updated</a:t>
            </a:r>
            <a:r>
              <a:rPr lang="fr-FR" dirty="0" smtClean="0"/>
              <a:t> IPv6/v4 </a:t>
            </a:r>
            <a:r>
              <a:rPr lang="fr-FR" dirty="0" err="1" smtClean="0"/>
              <a:t>protocols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endParaRPr lang="fr-FR" dirty="0" smtClean="0"/>
          </a:p>
          <a:p>
            <a:pPr lvl="3"/>
            <a:r>
              <a:rPr lang="fr-FR" dirty="0" smtClean="0"/>
              <a:t>Standard DTN </a:t>
            </a:r>
            <a:r>
              <a:rPr lang="fr-FR" dirty="0" err="1" smtClean="0"/>
              <a:t>routing</a:t>
            </a:r>
            <a:endParaRPr lang="fr-FR" dirty="0" smtClean="0"/>
          </a:p>
          <a:p>
            <a:pPr lvl="3"/>
            <a:r>
              <a:rPr lang="fr-FR" dirty="0" smtClean="0"/>
              <a:t>Standard IP </a:t>
            </a:r>
            <a:r>
              <a:rPr lang="fr-FR" dirty="0" err="1" smtClean="0"/>
              <a:t>autoconfiguration</a:t>
            </a:r>
            <a:r>
              <a:rPr lang="fr-FR" dirty="0" smtClean="0"/>
              <a:t> on MANET</a:t>
            </a:r>
          </a:p>
          <a:p>
            <a:pPr lvl="3"/>
            <a:r>
              <a:rPr lang="fr-FR" dirty="0" smtClean="0"/>
              <a:t>Standard </a:t>
            </a:r>
            <a:r>
              <a:rPr lang="fr-FR" dirty="0" err="1" smtClean="0"/>
              <a:t>sensor</a:t>
            </a:r>
            <a:r>
              <a:rPr lang="fr-FR" dirty="0" smtClean="0"/>
              <a:t> network </a:t>
            </a:r>
            <a:r>
              <a:rPr lang="fr-FR" dirty="0" err="1" smtClean="0"/>
              <a:t>routing</a:t>
            </a:r>
            <a:endParaRPr lang="fr-FR" dirty="0" smtClean="0"/>
          </a:p>
          <a:p>
            <a:pPr lvl="3"/>
            <a:r>
              <a:rPr lang="fr-FR" dirty="0" smtClean="0"/>
              <a:t>…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6753857" y="4333496"/>
            <a:ext cx="2719105" cy="2640399"/>
          </a:xfrm>
          <a:prstGeom prst="ellipse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Design &amp; </a:t>
            </a:r>
            <a:r>
              <a:rPr lang="fr-FR" sz="2800" dirty="0" err="1" smtClean="0"/>
              <a:t>Standardize</a:t>
            </a:r>
            <a:endParaRPr lang="fr-FR" sz="2800" dirty="0"/>
          </a:p>
        </p:txBody>
      </p:sp>
      <p:sp>
        <p:nvSpPr>
          <p:cNvPr id="5" name="Ellipse 4"/>
          <p:cNvSpPr/>
          <p:nvPr/>
        </p:nvSpPr>
        <p:spPr>
          <a:xfrm>
            <a:off x="5485430" y="2862118"/>
            <a:ext cx="2114007" cy="2095560"/>
          </a:xfrm>
          <a:prstGeom prst="ellipse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err="1" smtClean="0"/>
              <a:t>Analyze</a:t>
            </a:r>
            <a:r>
              <a:rPr lang="fr-FR" sz="2800" dirty="0" smtClean="0"/>
              <a:t> &amp; Model</a:t>
            </a:r>
          </a:p>
          <a:p>
            <a:pPr algn="ctr"/>
            <a:endParaRPr lang="fr-FR" sz="2800" dirty="0"/>
          </a:p>
        </p:txBody>
      </p:sp>
      <p:sp>
        <p:nvSpPr>
          <p:cNvPr id="6" name="Ellipse 5"/>
          <p:cNvSpPr/>
          <p:nvPr/>
        </p:nvSpPr>
        <p:spPr>
          <a:xfrm>
            <a:off x="3783560" y="4432872"/>
            <a:ext cx="2929039" cy="2906292"/>
          </a:xfrm>
          <a:prstGeom prst="ellipse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err="1" smtClean="0"/>
              <a:t>Implement</a:t>
            </a:r>
            <a:r>
              <a:rPr lang="fr-FR" sz="2800" dirty="0" smtClean="0"/>
              <a:t>,</a:t>
            </a:r>
          </a:p>
          <a:p>
            <a:pPr algn="ctr"/>
            <a:r>
              <a:rPr lang="fr-FR" sz="2800" dirty="0" err="1" smtClean="0"/>
              <a:t>Simulate</a:t>
            </a:r>
            <a:endParaRPr lang="fr-FR" sz="2800" dirty="0" smtClean="0"/>
          </a:p>
          <a:p>
            <a:pPr algn="ctr"/>
            <a:r>
              <a:rPr lang="fr-FR" sz="2800" dirty="0" smtClean="0"/>
              <a:t>&amp; </a:t>
            </a:r>
            <a:r>
              <a:rPr lang="fr-FR" sz="2800" dirty="0" err="1" smtClean="0"/>
              <a:t>Experiment</a:t>
            </a:r>
            <a:endParaRPr lang="fr-FR" sz="2800" dirty="0"/>
          </a:p>
        </p:txBody>
      </p:sp>
      <p:sp>
        <p:nvSpPr>
          <p:cNvPr id="7" name="Double flèche horizontale 6"/>
          <p:cNvSpPr/>
          <p:nvPr/>
        </p:nvSpPr>
        <p:spPr>
          <a:xfrm rot="19281274">
            <a:off x="5566675" y="4305713"/>
            <a:ext cx="1164914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Double flèche horizontale 7"/>
          <p:cNvSpPr/>
          <p:nvPr/>
        </p:nvSpPr>
        <p:spPr>
          <a:xfrm>
            <a:off x="6107874" y="5118672"/>
            <a:ext cx="1209449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Double flèche horizontale 8"/>
          <p:cNvSpPr/>
          <p:nvPr/>
        </p:nvSpPr>
        <p:spPr>
          <a:xfrm rot="2467068">
            <a:off x="6711465" y="4286783"/>
            <a:ext cx="1192682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624306" y="3788127"/>
            <a:ext cx="377554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/>
              <a:t>These</a:t>
            </a:r>
            <a:r>
              <a:rPr lang="fr-FR" sz="3200" dirty="0" smtClean="0"/>
              <a:t> new standards </a:t>
            </a:r>
            <a:r>
              <a:rPr lang="fr-FR" sz="3200" dirty="0" err="1" smtClean="0"/>
              <a:t>should</a:t>
            </a:r>
            <a:r>
              <a:rPr lang="fr-FR" sz="3200" dirty="0" smtClean="0"/>
              <a:t> </a:t>
            </a:r>
            <a:r>
              <a:rPr lang="fr-FR" sz="3200" dirty="0" err="1" smtClean="0"/>
              <a:t>be</a:t>
            </a:r>
            <a:r>
              <a:rPr lang="fr-FR" sz="3200" dirty="0" smtClean="0"/>
              <a:t> </a:t>
            </a:r>
            <a:r>
              <a:rPr lang="fr-FR" sz="3200" dirty="0" err="1" smtClean="0"/>
              <a:t>optimized</a:t>
            </a:r>
            <a:r>
              <a:rPr lang="fr-FR" sz="3200" dirty="0" smtClean="0"/>
              <a:t>  </a:t>
            </a:r>
            <a:r>
              <a:rPr lang="fr-FR" sz="3200" dirty="0" err="1" smtClean="0"/>
              <a:t>through</a:t>
            </a:r>
            <a:r>
              <a:rPr lang="fr-FR" sz="3200" dirty="0" smtClean="0"/>
              <a:t> </a:t>
            </a:r>
            <a:r>
              <a:rPr lang="fr-FR" sz="3200" dirty="0" err="1" smtClean="0"/>
              <a:t>virtous</a:t>
            </a:r>
            <a:r>
              <a:rPr lang="fr-FR" sz="3200" dirty="0" smtClean="0"/>
              <a:t> cycles </a:t>
            </a:r>
            <a:r>
              <a:rPr lang="fr-FR" sz="3200" dirty="0" err="1" smtClean="0"/>
              <a:t>such</a:t>
            </a:r>
            <a:r>
              <a:rPr lang="fr-FR" sz="3200" dirty="0" smtClean="0"/>
              <a:t> as: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2570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… </a:t>
            </a:r>
            <a:r>
              <a:rPr lang="fr-FR" dirty="0" err="1" smtClean="0"/>
              <a:t>Towards</a:t>
            </a:r>
            <a:r>
              <a:rPr lang="fr-FR" dirty="0" smtClean="0"/>
              <a:t> Wireless </a:t>
            </a:r>
            <a:r>
              <a:rPr lang="fr-FR" dirty="0" err="1"/>
              <a:t>P</a:t>
            </a:r>
            <a:r>
              <a:rPr lang="fr-FR" dirty="0" err="1" smtClean="0"/>
              <a:t>rosumers</a:t>
            </a:r>
            <a:endParaRPr lang="fr-FR" dirty="0"/>
          </a:p>
        </p:txBody>
      </p:sp>
      <p:cxnSp>
        <p:nvCxnSpPr>
          <p:cNvPr id="10" name="Connecteur droit 9"/>
          <p:cNvCxnSpPr/>
          <p:nvPr/>
        </p:nvCxnSpPr>
        <p:spPr>
          <a:xfrm rot="16200000" flipV="1">
            <a:off x="906623" y="4035267"/>
            <a:ext cx="939799" cy="20351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0800000" flipV="1">
            <a:off x="1447800" y="4114800"/>
            <a:ext cx="871668" cy="51117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5400000">
            <a:off x="653004" y="3307812"/>
            <a:ext cx="2133600" cy="5471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Image 27" descr="phon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873250"/>
            <a:ext cx="342900" cy="698500"/>
          </a:xfrm>
          <a:prstGeom prst="rect">
            <a:avLst/>
          </a:prstGeom>
        </p:spPr>
      </p:pic>
      <p:pic>
        <p:nvPicPr>
          <p:cNvPr id="31" name="Image 30" descr="phone 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607" y="3482975"/>
            <a:ext cx="279400" cy="698500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2079213" y="4461406"/>
            <a:ext cx="10605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Cellular</a:t>
            </a:r>
          </a:p>
          <a:p>
            <a:r>
              <a:rPr lang="fr-FR" dirty="0" err="1" smtClean="0"/>
              <a:t>wireless</a:t>
            </a:r>
            <a:r>
              <a:rPr lang="fr-FR" dirty="0" smtClean="0"/>
              <a:t> </a:t>
            </a:r>
          </a:p>
          <a:p>
            <a:r>
              <a:rPr lang="fr-FR" dirty="0" smtClean="0"/>
              <a:t>networks</a:t>
            </a:r>
            <a:endParaRPr lang="fr-FR" dirty="0"/>
          </a:p>
        </p:txBody>
      </p:sp>
      <p:pic>
        <p:nvPicPr>
          <p:cNvPr id="39" name="Image 38" descr="phone 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00" y="2597150"/>
            <a:ext cx="292100" cy="711200"/>
          </a:xfrm>
          <a:prstGeom prst="rect">
            <a:avLst/>
          </a:prstGeom>
        </p:spPr>
      </p:pic>
      <p:cxnSp>
        <p:nvCxnSpPr>
          <p:cNvPr id="40" name="Connecteur droit 39"/>
          <p:cNvCxnSpPr/>
          <p:nvPr/>
        </p:nvCxnSpPr>
        <p:spPr>
          <a:xfrm rot="16200000" flipV="1">
            <a:off x="307976" y="3467101"/>
            <a:ext cx="1289049" cy="99060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4873956" y="4465096"/>
            <a:ext cx="1415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Spontaneous</a:t>
            </a:r>
            <a:endParaRPr lang="fr-FR" dirty="0" smtClean="0"/>
          </a:p>
          <a:p>
            <a:r>
              <a:rPr lang="fr-FR" dirty="0" err="1" smtClean="0"/>
              <a:t>wireless</a:t>
            </a:r>
            <a:endParaRPr lang="fr-FR" dirty="0" smtClean="0"/>
          </a:p>
          <a:p>
            <a:r>
              <a:rPr lang="fr-FR" dirty="0" smtClean="0"/>
              <a:t>networks</a:t>
            </a:r>
            <a:endParaRPr lang="fr-FR" dirty="0"/>
          </a:p>
        </p:txBody>
      </p:sp>
      <p:cxnSp>
        <p:nvCxnSpPr>
          <p:cNvPr id="63" name="Connecteur droit 62"/>
          <p:cNvCxnSpPr/>
          <p:nvPr/>
        </p:nvCxnSpPr>
        <p:spPr>
          <a:xfrm rot="5400000">
            <a:off x="5119688" y="2792412"/>
            <a:ext cx="1374775" cy="635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>
            <a:off x="6553200" y="3244850"/>
            <a:ext cx="825500" cy="48895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5740399" y="3841750"/>
            <a:ext cx="1257300" cy="93980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 rot="10800000" flipH="1" flipV="1">
            <a:off x="5740400" y="3644900"/>
            <a:ext cx="1498600" cy="19685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V="1">
            <a:off x="5803900" y="3187700"/>
            <a:ext cx="825500" cy="45720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6604000" y="2943225"/>
            <a:ext cx="1441450" cy="1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>
            <a:stCxn id="78" idx="3"/>
          </p:cNvCxnSpPr>
          <p:nvPr/>
        </p:nvCxnSpPr>
        <p:spPr>
          <a:xfrm flipV="1">
            <a:off x="6134100" y="4997451"/>
            <a:ext cx="990599" cy="85089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 flipV="1">
            <a:off x="7296150" y="3187700"/>
            <a:ext cx="749300" cy="69850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 flipV="1">
            <a:off x="7080251" y="4886325"/>
            <a:ext cx="1104899" cy="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7219950" y="4010026"/>
            <a:ext cx="1466850" cy="17144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>
            <a:off x="7239000" y="4010027"/>
            <a:ext cx="946150" cy="77152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>
            <a:off x="6997699" y="5132597"/>
            <a:ext cx="1187451" cy="715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rot="16200000" flipV="1">
            <a:off x="7765256" y="5428456"/>
            <a:ext cx="820737" cy="1905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6" name="Image 75" descr="phon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3492500"/>
            <a:ext cx="342900" cy="698500"/>
          </a:xfrm>
          <a:prstGeom prst="rect">
            <a:avLst/>
          </a:prstGeom>
        </p:spPr>
      </p:pic>
      <p:pic>
        <p:nvPicPr>
          <p:cNvPr id="78" name="Image 77" descr="phon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5499100"/>
            <a:ext cx="342900" cy="698500"/>
          </a:xfrm>
          <a:prstGeom prst="rect">
            <a:avLst/>
          </a:prstGeom>
        </p:spPr>
      </p:pic>
      <p:pic>
        <p:nvPicPr>
          <p:cNvPr id="79" name="Image 78" descr="phone 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0750" y="3841750"/>
            <a:ext cx="292100" cy="711200"/>
          </a:xfrm>
          <a:prstGeom prst="rect">
            <a:avLst/>
          </a:prstGeom>
        </p:spPr>
      </p:pic>
      <p:pic>
        <p:nvPicPr>
          <p:cNvPr id="80" name="Image 79" descr="phon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50" y="5543550"/>
            <a:ext cx="342900" cy="698500"/>
          </a:xfrm>
          <a:prstGeom prst="rect">
            <a:avLst/>
          </a:prstGeom>
        </p:spPr>
      </p:pic>
      <p:pic>
        <p:nvPicPr>
          <p:cNvPr id="81" name="Image 80" descr="phone 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3295650"/>
            <a:ext cx="279400" cy="698500"/>
          </a:xfrm>
          <a:prstGeom prst="rect">
            <a:avLst/>
          </a:prstGeom>
        </p:spPr>
      </p:pic>
      <p:pic>
        <p:nvPicPr>
          <p:cNvPr id="82" name="Image 81" descr="phone 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5450" y="4483100"/>
            <a:ext cx="292100" cy="711200"/>
          </a:xfrm>
          <a:prstGeom prst="rect">
            <a:avLst/>
          </a:prstGeom>
        </p:spPr>
      </p:pic>
      <p:cxnSp>
        <p:nvCxnSpPr>
          <p:cNvPr id="84" name="Connecteur droit 83"/>
          <p:cNvCxnSpPr>
            <a:endCxn id="85" idx="1"/>
          </p:cNvCxnSpPr>
          <p:nvPr/>
        </p:nvCxnSpPr>
        <p:spPr>
          <a:xfrm flipV="1">
            <a:off x="5791200" y="1854200"/>
            <a:ext cx="2057400" cy="29210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5" name="Image 84" descr="phone 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8600" y="1498600"/>
            <a:ext cx="292100" cy="711200"/>
          </a:xfrm>
          <a:prstGeom prst="rect">
            <a:avLst/>
          </a:prstGeom>
        </p:spPr>
      </p:pic>
      <p:cxnSp>
        <p:nvCxnSpPr>
          <p:cNvPr id="87" name="Connecteur droit 86"/>
          <p:cNvCxnSpPr/>
          <p:nvPr/>
        </p:nvCxnSpPr>
        <p:spPr>
          <a:xfrm rot="16200000" flipH="1">
            <a:off x="5761040" y="2151062"/>
            <a:ext cx="835023" cy="74929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8" name="Image 87" descr="phone 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500" y="2597150"/>
            <a:ext cx="279400" cy="698500"/>
          </a:xfrm>
          <a:prstGeom prst="rect">
            <a:avLst/>
          </a:prstGeom>
        </p:spPr>
      </p:pic>
      <p:sp>
        <p:nvSpPr>
          <p:cNvPr id="90" name="Arc 89"/>
          <p:cNvSpPr/>
          <p:nvPr/>
        </p:nvSpPr>
        <p:spPr>
          <a:xfrm>
            <a:off x="1317106" y="4729587"/>
            <a:ext cx="350519" cy="609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Arc 90"/>
          <p:cNvSpPr/>
          <p:nvPr/>
        </p:nvSpPr>
        <p:spPr>
          <a:xfrm>
            <a:off x="1469506" y="4653387"/>
            <a:ext cx="350519" cy="609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Arc 91"/>
          <p:cNvSpPr/>
          <p:nvPr/>
        </p:nvSpPr>
        <p:spPr>
          <a:xfrm rot="12786163">
            <a:off x="1272244" y="4454741"/>
            <a:ext cx="350519" cy="609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Arc 92"/>
          <p:cNvSpPr/>
          <p:nvPr/>
        </p:nvSpPr>
        <p:spPr>
          <a:xfrm rot="12786163">
            <a:off x="1088505" y="4424787"/>
            <a:ext cx="350519" cy="609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Cube 93"/>
          <p:cNvSpPr/>
          <p:nvPr/>
        </p:nvSpPr>
        <p:spPr>
          <a:xfrm>
            <a:off x="966175" y="5166426"/>
            <a:ext cx="883713" cy="679381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Rectangle 96"/>
          <p:cNvSpPr/>
          <p:nvPr/>
        </p:nvSpPr>
        <p:spPr>
          <a:xfrm>
            <a:off x="918813" y="5373509"/>
            <a:ext cx="9815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Router</a:t>
            </a:r>
          </a:p>
        </p:txBody>
      </p:sp>
      <p:cxnSp>
        <p:nvCxnSpPr>
          <p:cNvPr id="98" name="Connecteur droit 97"/>
          <p:cNvCxnSpPr/>
          <p:nvPr/>
        </p:nvCxnSpPr>
        <p:spPr>
          <a:xfrm rot="5400000" flipH="1" flipV="1">
            <a:off x="1246938" y="5072487"/>
            <a:ext cx="381001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275270" y="2133692"/>
            <a:ext cx="1814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User </a:t>
            </a:r>
            <a:r>
              <a:rPr lang="fr-FR" dirty="0" err="1" smtClean="0"/>
              <a:t>terminals</a:t>
            </a:r>
            <a:endParaRPr lang="fr-FR" dirty="0" smtClean="0"/>
          </a:p>
        </p:txBody>
      </p:sp>
      <p:sp>
        <p:nvSpPr>
          <p:cNvPr id="100" name="ZoneTexte 99"/>
          <p:cNvSpPr txBox="1"/>
          <p:nvPr/>
        </p:nvSpPr>
        <p:spPr>
          <a:xfrm>
            <a:off x="516107" y="2503024"/>
            <a:ext cx="1372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Consumers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01" name="ZoneTexte 100"/>
          <p:cNvSpPr txBox="1"/>
          <p:nvPr/>
        </p:nvSpPr>
        <p:spPr>
          <a:xfrm>
            <a:off x="859749" y="5845807"/>
            <a:ext cx="12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Producers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02" name="ZoneTexte 101"/>
          <p:cNvSpPr txBox="1"/>
          <p:nvPr/>
        </p:nvSpPr>
        <p:spPr>
          <a:xfrm>
            <a:off x="6629400" y="2168228"/>
            <a:ext cx="132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</a:t>
            </a:r>
            <a:r>
              <a:rPr lang="fr-FR" dirty="0" err="1" smtClean="0"/>
              <a:t>Prosumers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103" name="Image 102" descr="iphone-drawin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738" y="1417638"/>
            <a:ext cx="812123" cy="806062"/>
          </a:xfrm>
          <a:prstGeom prst="rect">
            <a:avLst/>
          </a:prstGeom>
        </p:spPr>
      </p:pic>
      <p:pic>
        <p:nvPicPr>
          <p:cNvPr id="104" name="Image 103" descr="iphone-drawin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20" y="2939985"/>
            <a:ext cx="812123" cy="806062"/>
          </a:xfrm>
          <a:prstGeom prst="rect">
            <a:avLst/>
          </a:prstGeom>
        </p:spPr>
      </p:pic>
      <p:pic>
        <p:nvPicPr>
          <p:cNvPr id="105" name="Image 104" descr="iphone-drawin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640" y="2514600"/>
            <a:ext cx="812123" cy="806062"/>
          </a:xfrm>
          <a:prstGeom prst="rect">
            <a:avLst/>
          </a:prstGeom>
        </p:spPr>
      </p:pic>
      <p:pic>
        <p:nvPicPr>
          <p:cNvPr id="106" name="Image 105" descr="iphone-drawin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637" y="4578674"/>
            <a:ext cx="812123" cy="80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48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Spontaneous</a:t>
            </a:r>
            <a:r>
              <a:rPr lang="fr-FR" dirty="0" smtClean="0"/>
              <a:t> Wireless Networking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Self-</a:t>
            </a:r>
            <a:r>
              <a:rPr lang="fr-FR" dirty="0" err="1" smtClean="0"/>
              <a:t>organized</a:t>
            </a:r>
            <a:r>
              <a:rPr lang="fr-FR" dirty="0" smtClean="0"/>
              <a:t> </a:t>
            </a:r>
            <a:r>
              <a:rPr lang="fr-FR" dirty="0" err="1" smtClean="0"/>
              <a:t>wireless</a:t>
            </a:r>
            <a:r>
              <a:rPr lang="fr-FR" dirty="0" smtClean="0"/>
              <a:t> networking, multi-hop, </a:t>
            </a:r>
            <a:r>
              <a:rPr lang="fr-FR" dirty="0" err="1" smtClean="0"/>
              <a:t>with</a:t>
            </a:r>
            <a:r>
              <a:rPr lang="fr-FR" dirty="0" smtClean="0"/>
              <a:t> or </a:t>
            </a:r>
            <a:r>
              <a:rPr lang="fr-FR" dirty="0" err="1" smtClean="0"/>
              <a:t>without</a:t>
            </a:r>
            <a:r>
              <a:rPr lang="fr-FR" dirty="0" smtClean="0"/>
              <a:t> help </a:t>
            </a:r>
            <a:r>
              <a:rPr lang="fr-FR" dirty="0" err="1" smtClean="0"/>
              <a:t>from</a:t>
            </a:r>
            <a:r>
              <a:rPr lang="fr-FR" dirty="0" smtClean="0"/>
              <a:t> infrastructure. </a:t>
            </a:r>
          </a:p>
        </p:txBody>
      </p:sp>
      <p:pic>
        <p:nvPicPr>
          <p:cNvPr id="5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467" y="4784122"/>
            <a:ext cx="3336925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0" descr="MadH_S3_B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155" y="2555212"/>
            <a:ext cx="2665413" cy="250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3776663"/>
            <a:ext cx="2316163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711877" y="3029795"/>
            <a:ext cx="42394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smtClean="0"/>
              <a:t>Ad hoc networks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Wireless </a:t>
            </a:r>
            <a:r>
              <a:rPr lang="fr-FR" dirty="0" err="1" smtClean="0"/>
              <a:t>Mesh</a:t>
            </a:r>
            <a:r>
              <a:rPr lang="fr-FR" dirty="0" smtClean="0"/>
              <a:t> networks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Sensor</a:t>
            </a:r>
            <a:r>
              <a:rPr lang="fr-FR" dirty="0" smtClean="0"/>
              <a:t>/</a:t>
            </a:r>
            <a:r>
              <a:rPr lang="fr-FR" dirty="0" err="1" smtClean="0"/>
              <a:t>actuator</a:t>
            </a:r>
            <a:r>
              <a:rPr lang="fr-FR" dirty="0" smtClean="0"/>
              <a:t> networks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Opportunistic</a:t>
            </a:r>
            <a:r>
              <a:rPr lang="fr-FR" dirty="0" smtClean="0"/>
              <a:t> networks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Vehicular</a:t>
            </a:r>
            <a:r>
              <a:rPr lang="fr-FR" dirty="0" smtClean="0"/>
              <a:t> Networks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0676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IP &amp; </a:t>
            </a:r>
            <a:r>
              <a:rPr lang="fr-FR" dirty="0" err="1" smtClean="0"/>
              <a:t>Spontaneous</a:t>
            </a:r>
            <a:r>
              <a:rPr lang="fr-FR" dirty="0" smtClean="0"/>
              <a:t> Wireless Networks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Most </a:t>
            </a:r>
            <a:r>
              <a:rPr lang="fr-FR" dirty="0" err="1" smtClean="0"/>
              <a:t>protocols</a:t>
            </a:r>
            <a:r>
              <a:rPr lang="fr-FR" dirty="0" smtClean="0"/>
              <a:t> in the IPv4 or IPv6 suite </a:t>
            </a:r>
            <a:r>
              <a:rPr lang="fr-FR" dirty="0" err="1" smtClean="0"/>
              <a:t>designed</a:t>
            </a:r>
            <a:r>
              <a:rPr lang="fr-FR" dirty="0" smtClean="0"/>
              <a:t> </a:t>
            </a:r>
            <a:r>
              <a:rPr lang="fr-FR" dirty="0" err="1" smtClean="0"/>
              <a:t>w.r.t</a:t>
            </a:r>
            <a:r>
              <a:rPr lang="fr-FR" dirty="0" smtClean="0"/>
              <a:t>.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assumptions</a:t>
            </a:r>
            <a:endParaRPr lang="fr-FR" dirty="0" smtClean="0"/>
          </a:p>
          <a:p>
            <a:pPr lvl="3"/>
            <a:endParaRPr lang="fr-FR" dirty="0" smtClean="0"/>
          </a:p>
          <a:p>
            <a:pPr lvl="3"/>
            <a:r>
              <a:rPr lang="fr-FR" dirty="0" smtClean="0"/>
              <a:t>High-</a:t>
            </a:r>
            <a:r>
              <a:rPr lang="fr-FR" dirty="0" err="1" smtClean="0"/>
              <a:t>Definition</a:t>
            </a:r>
            <a:r>
              <a:rPr lang="fr-FR" dirty="0" smtClean="0"/>
              <a:t> IP links </a:t>
            </a:r>
          </a:p>
          <a:p>
            <a:pPr lvl="3"/>
            <a:r>
              <a:rPr lang="fr-FR" dirty="0" smtClean="0"/>
              <a:t>End-to-end </a:t>
            </a:r>
            <a:r>
              <a:rPr lang="fr-FR" dirty="0" err="1" smtClean="0"/>
              <a:t>connectivity</a:t>
            </a:r>
            <a:r>
              <a:rPr lang="fr-FR" dirty="0" smtClean="0"/>
              <a:t> </a:t>
            </a:r>
            <a:r>
              <a:rPr lang="fr-FR" dirty="0" err="1" smtClean="0"/>
              <a:t>exists</a:t>
            </a:r>
            <a:endParaRPr lang="fr-FR" dirty="0" smtClean="0"/>
          </a:p>
          <a:p>
            <a:pPr lvl="3"/>
            <a:r>
              <a:rPr lang="fr-FR" dirty="0" err="1" smtClean="0"/>
              <a:t>Routers</a:t>
            </a:r>
            <a:r>
              <a:rPr lang="fr-FR" dirty="0" smtClean="0"/>
              <a:t> are </a:t>
            </a:r>
            <a:r>
              <a:rPr lang="fr-FR" dirty="0" err="1" smtClean="0"/>
              <a:t>always</a:t>
            </a:r>
            <a:r>
              <a:rPr lang="fr-FR" dirty="0" smtClean="0"/>
              <a:t> on, if not </a:t>
            </a:r>
            <a:r>
              <a:rPr lang="fr-FR" dirty="0" err="1" smtClean="0"/>
              <a:t>dead</a:t>
            </a:r>
            <a:endParaRPr lang="fr-FR" dirty="0" smtClean="0"/>
          </a:p>
          <a:p>
            <a:pPr lvl="3"/>
            <a:r>
              <a:rPr lang="fr-FR" dirty="0" err="1" smtClean="0"/>
              <a:t>Routers</a:t>
            </a:r>
            <a:r>
              <a:rPr lang="fr-FR" dirty="0" smtClean="0"/>
              <a:t> have </a:t>
            </a:r>
            <a:r>
              <a:rPr lang="fr-FR" dirty="0" err="1" smtClean="0"/>
              <a:t>reasonable</a:t>
            </a:r>
            <a:r>
              <a:rPr lang="fr-FR" dirty="0" smtClean="0"/>
              <a:t> </a:t>
            </a:r>
            <a:r>
              <a:rPr lang="fr-FR" dirty="0" err="1" smtClean="0"/>
              <a:t>memory</a:t>
            </a:r>
            <a:r>
              <a:rPr lang="fr-FR" dirty="0" smtClean="0"/>
              <a:t>, CPU, power</a:t>
            </a:r>
          </a:p>
          <a:p>
            <a:pPr lvl="3"/>
            <a:r>
              <a:rPr lang="fr-FR" dirty="0" smtClean="0"/>
              <a:t>Frame sizes are not </a:t>
            </a:r>
            <a:r>
              <a:rPr lang="fr-FR" dirty="0" err="1" smtClean="0"/>
              <a:t>unreasonably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endParaRPr lang="fr-FR" dirty="0" smtClean="0"/>
          </a:p>
          <a:p>
            <a:pPr lvl="3"/>
            <a:endParaRPr lang="fr-FR" dirty="0" smtClean="0"/>
          </a:p>
          <a:p>
            <a:r>
              <a:rPr lang="fr-FR" dirty="0" smtClean="0"/>
              <a:t>Most </a:t>
            </a:r>
            <a:r>
              <a:rPr lang="fr-FR" dirty="0" err="1" smtClean="0"/>
              <a:t>spontaneous</a:t>
            </a:r>
            <a:r>
              <a:rPr lang="fr-FR" dirty="0" smtClean="0"/>
              <a:t> </a:t>
            </a:r>
            <a:r>
              <a:rPr lang="fr-FR" dirty="0" err="1" smtClean="0"/>
              <a:t>wireless</a:t>
            </a:r>
            <a:r>
              <a:rPr lang="fr-FR" dirty="0" smtClean="0"/>
              <a:t> networks break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assumptions</a:t>
            </a:r>
            <a:r>
              <a:rPr lang="fr-FR" dirty="0"/>
              <a:t> </a:t>
            </a:r>
            <a:r>
              <a:rPr lang="fr-FR" dirty="0" smtClean="0"/>
              <a:t>=&gt; </a:t>
            </a:r>
            <a:r>
              <a:rPr lang="fr-FR" dirty="0" err="1" smtClean="0"/>
              <a:t>need</a:t>
            </a:r>
            <a:r>
              <a:rPr lang="fr-FR" dirty="0" smtClean="0"/>
              <a:t> for new standards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240719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IETF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59338"/>
          </a:xfrm>
        </p:spPr>
        <p:txBody>
          <a:bodyPr/>
          <a:lstStyle/>
          <a:p>
            <a:r>
              <a:rPr lang="fr-FR" b="1" dirty="0" smtClean="0"/>
              <a:t>IETF = Internet</a:t>
            </a:r>
            <a:r>
              <a:rPr lang="fr-FR" dirty="0" smtClean="0"/>
              <a:t> Engineering </a:t>
            </a:r>
            <a:r>
              <a:rPr lang="fr-FR" dirty="0" err="1" smtClean="0"/>
              <a:t>Task</a:t>
            </a:r>
            <a:r>
              <a:rPr lang="fr-FR" dirty="0" smtClean="0"/>
              <a:t> Force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131133" y="2995462"/>
            <a:ext cx="29346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/>
              <a:t>Standardization</a:t>
            </a:r>
            <a:endParaRPr lang="fr-FR" sz="3200" dirty="0" smtClean="0"/>
          </a:p>
          <a:p>
            <a:pPr marL="914400" lvl="1" indent="-457200">
              <a:buFont typeface="Arial"/>
              <a:buChar char="•"/>
            </a:pPr>
            <a:r>
              <a:rPr lang="fr-FR" sz="2400" dirty="0" smtClean="0"/>
              <a:t>New </a:t>
            </a:r>
            <a:r>
              <a:rPr lang="fr-FR" sz="2400" dirty="0" err="1" smtClean="0"/>
              <a:t>domains</a:t>
            </a:r>
            <a:endParaRPr lang="fr-FR" sz="2400" dirty="0" smtClean="0"/>
          </a:p>
          <a:p>
            <a:pPr marL="914400" lvl="1" indent="-457200">
              <a:buFont typeface="Arial"/>
              <a:buChar char="•"/>
            </a:pPr>
            <a:r>
              <a:rPr lang="fr-FR" sz="2400" dirty="0" smtClean="0"/>
              <a:t>Compatibility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6189752" y="4718888"/>
            <a:ext cx="29346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Maintenance</a:t>
            </a:r>
          </a:p>
          <a:p>
            <a:pPr marL="800100" lvl="1" indent="-342900">
              <a:buFont typeface="Arial"/>
              <a:buChar char="•"/>
            </a:pPr>
            <a:r>
              <a:rPr lang="fr-FR" sz="2400" dirty="0" err="1" smtClean="0"/>
              <a:t>Legacy</a:t>
            </a:r>
            <a:endParaRPr lang="fr-FR" sz="2400" dirty="0" smtClean="0"/>
          </a:p>
          <a:p>
            <a:pPr marL="800100" lvl="1" indent="-342900">
              <a:buFont typeface="Arial"/>
              <a:buChar char="•"/>
            </a:pPr>
            <a:r>
              <a:rPr lang="fr-FR" sz="2400" dirty="0" smtClean="0"/>
              <a:t>Compatibility</a:t>
            </a:r>
          </a:p>
        </p:txBody>
      </p:sp>
      <p:sp>
        <p:nvSpPr>
          <p:cNvPr id="7" name="Ellipse 6"/>
          <p:cNvSpPr/>
          <p:nvPr/>
        </p:nvSpPr>
        <p:spPr>
          <a:xfrm>
            <a:off x="2498285" y="2845994"/>
            <a:ext cx="2719105" cy="2640399"/>
          </a:xfrm>
          <a:prstGeom prst="ellipse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Internet </a:t>
            </a:r>
            <a:r>
              <a:rPr lang="fr-FR" sz="2800" dirty="0" err="1" smtClean="0"/>
              <a:t>Protocols</a:t>
            </a:r>
            <a:endParaRPr lang="fr-FR" sz="2800" dirty="0"/>
          </a:p>
        </p:txBody>
      </p:sp>
      <p:sp>
        <p:nvSpPr>
          <p:cNvPr id="8" name="Double flèche horizontale 7"/>
          <p:cNvSpPr/>
          <p:nvPr/>
        </p:nvSpPr>
        <p:spPr>
          <a:xfrm rot="1512292">
            <a:off x="4595424" y="4447805"/>
            <a:ext cx="1594306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Double flèche horizontale 8"/>
          <p:cNvSpPr/>
          <p:nvPr/>
        </p:nvSpPr>
        <p:spPr>
          <a:xfrm rot="20282414">
            <a:off x="4556584" y="3403127"/>
            <a:ext cx="1581862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Double flèche horizontale 10"/>
          <p:cNvSpPr/>
          <p:nvPr/>
        </p:nvSpPr>
        <p:spPr>
          <a:xfrm rot="1512292">
            <a:off x="1523979" y="3250509"/>
            <a:ext cx="1594306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Double flèche horizontale 11"/>
          <p:cNvSpPr/>
          <p:nvPr/>
        </p:nvSpPr>
        <p:spPr>
          <a:xfrm rot="20282414">
            <a:off x="1563771" y="4346969"/>
            <a:ext cx="1581862" cy="68580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92814" y="2839844"/>
            <a:ext cx="12001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/>
              <a:t>Users</a:t>
            </a:r>
            <a:endParaRPr lang="fr-FR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86156" y="4367529"/>
            <a:ext cx="1856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Multiple </a:t>
            </a:r>
            <a:r>
              <a:rPr lang="fr-FR" sz="3200" dirty="0" err="1"/>
              <a:t>v</a:t>
            </a:r>
            <a:r>
              <a:rPr lang="fr-FR" sz="3200" dirty="0" err="1" smtClean="0"/>
              <a:t>endors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905626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IETF Standards?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Specifications</a:t>
            </a:r>
            <a:r>
              <a:rPr lang="fr-FR" dirty="0" smtClean="0"/>
              <a:t> in documents </a:t>
            </a:r>
            <a:r>
              <a:rPr lang="fr-FR" dirty="0" err="1" smtClean="0"/>
              <a:t>called</a:t>
            </a:r>
            <a:r>
              <a:rPr lang="fr-FR" dirty="0" smtClean="0"/>
              <a:t> </a:t>
            </a:r>
            <a:r>
              <a:rPr lang="fr-FR" dirty="0" err="1" smtClean="0"/>
              <a:t>Request</a:t>
            </a:r>
            <a:r>
              <a:rPr lang="fr-FR" dirty="0" smtClean="0"/>
              <a:t> For </a:t>
            </a:r>
            <a:r>
              <a:rPr lang="fr-FR" dirty="0" err="1" smtClean="0"/>
              <a:t>Comments</a:t>
            </a:r>
            <a:r>
              <a:rPr lang="fr-FR" dirty="0" smtClean="0"/>
              <a:t>: </a:t>
            </a:r>
            <a:r>
              <a:rPr lang="fr-FR" b="1" dirty="0" smtClean="0"/>
              <a:t>RFC</a:t>
            </a:r>
          </a:p>
          <a:p>
            <a:pPr lvl="1"/>
            <a:r>
              <a:rPr lang="fr-FR" dirty="0" smtClean="0"/>
              <a:t> for instance TCP </a:t>
            </a:r>
            <a:r>
              <a:rPr lang="fr-FR" dirty="0" err="1" smtClean="0"/>
              <a:t>was</a:t>
            </a:r>
            <a:r>
              <a:rPr lang="fr-FR" dirty="0" smtClean="0"/>
              <a:t> first </a:t>
            </a:r>
            <a:r>
              <a:rPr lang="fr-FR" dirty="0" err="1" smtClean="0"/>
              <a:t>specified</a:t>
            </a:r>
            <a:r>
              <a:rPr lang="fr-FR" dirty="0" smtClean="0"/>
              <a:t> in RFC 793</a:t>
            </a:r>
          </a:p>
          <a:p>
            <a:endParaRPr lang="fr-FR" dirty="0"/>
          </a:p>
          <a:p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becoming</a:t>
            </a:r>
            <a:r>
              <a:rPr lang="fr-FR" dirty="0" smtClean="0"/>
              <a:t> an RFC, a </a:t>
            </a:r>
            <a:r>
              <a:rPr lang="fr-FR" dirty="0" err="1" smtClean="0"/>
              <a:t>specification</a:t>
            </a:r>
            <a:r>
              <a:rPr lang="fr-FR" dirty="0" smtClean="0"/>
              <a:t> must mature as an </a:t>
            </a:r>
            <a:r>
              <a:rPr lang="fr-FR" b="1" dirty="0" smtClean="0"/>
              <a:t>Internet </a:t>
            </a:r>
            <a:r>
              <a:rPr lang="fr-FR" b="1" dirty="0" err="1" smtClean="0"/>
              <a:t>Draft</a:t>
            </a:r>
            <a:endParaRPr lang="fr-FR" b="1" dirty="0" smtClean="0"/>
          </a:p>
          <a:p>
            <a:pPr lvl="1"/>
            <a:r>
              <a:rPr lang="fr-FR" dirty="0" smtClean="0"/>
              <a:t>Not all </a:t>
            </a:r>
            <a:r>
              <a:rPr lang="fr-FR" dirty="0" err="1" smtClean="0"/>
              <a:t>drafts</a:t>
            </a:r>
            <a:r>
              <a:rPr lang="fr-FR" dirty="0" smtClean="0"/>
              <a:t> </a:t>
            </a:r>
            <a:r>
              <a:rPr lang="fr-FR" dirty="0" err="1" smtClean="0"/>
              <a:t>become</a:t>
            </a:r>
            <a:r>
              <a:rPr lang="fr-FR" dirty="0" smtClean="0"/>
              <a:t> an RFC</a:t>
            </a:r>
          </a:p>
          <a:p>
            <a:pPr lvl="1"/>
            <a:r>
              <a:rPr lang="fr-FR" dirty="0" smtClean="0"/>
              <a:t>Multiple </a:t>
            </a:r>
            <a:r>
              <a:rPr lang="fr-FR" dirty="0" err="1" smtClean="0"/>
              <a:t>draft</a:t>
            </a:r>
            <a:r>
              <a:rPr lang="fr-FR" dirty="0" smtClean="0"/>
              <a:t> stages </a:t>
            </a:r>
            <a:r>
              <a:rPr lang="fr-FR" dirty="0" err="1" smtClean="0"/>
              <a:t>until</a:t>
            </a:r>
            <a:r>
              <a:rPr lang="fr-FR" dirty="0" smtClean="0"/>
              <a:t> RFC </a:t>
            </a:r>
            <a:r>
              <a:rPr lang="fr-FR" dirty="0" err="1" smtClean="0"/>
              <a:t>status</a:t>
            </a:r>
            <a:endParaRPr lang="fr-FR" dirty="0" smtClean="0"/>
          </a:p>
          <a:p>
            <a:pPr lvl="1"/>
            <a:r>
              <a:rPr lang="fr-FR" dirty="0" smtClean="0"/>
              <a:t>RFC </a:t>
            </a:r>
            <a:r>
              <a:rPr lang="fr-FR" dirty="0" err="1" smtClean="0"/>
              <a:t>completion</a:t>
            </a:r>
            <a:r>
              <a:rPr lang="fr-FR" dirty="0"/>
              <a:t>-</a:t>
            </a:r>
            <a:r>
              <a:rPr lang="fr-FR" dirty="0" smtClean="0"/>
              <a:t>time unit = </a:t>
            </a:r>
            <a:r>
              <a:rPr lang="fr-FR" dirty="0" err="1" smtClean="0"/>
              <a:t>year</a:t>
            </a:r>
            <a:r>
              <a:rPr lang="fr-FR" dirty="0" smtClean="0"/>
              <a:t>(s)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07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RFC </a:t>
            </a:r>
            <a:r>
              <a:rPr lang="fr-FR" dirty="0" err="1" smtClean="0"/>
              <a:t>authors</a:t>
            </a:r>
            <a:r>
              <a:rPr lang="fr-FR" dirty="0" smtClean="0"/>
              <a:t> over the </a:t>
            </a:r>
            <a:r>
              <a:rPr lang="fr-FR" dirty="0" err="1" smtClean="0"/>
              <a:t>Years</a:t>
            </a:r>
            <a:endParaRPr lang="fr-FR" dirty="0"/>
          </a:p>
        </p:txBody>
      </p:sp>
      <p:pic>
        <p:nvPicPr>
          <p:cNvPr id="4" name="Image 3" descr="countrydistrhist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144000" cy="447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15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makes</a:t>
            </a:r>
            <a:r>
              <a:rPr lang="fr-FR" dirty="0" smtClean="0"/>
              <a:t> a good standard?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‘good </a:t>
            </a:r>
            <a:r>
              <a:rPr lang="fr-FR" dirty="0" err="1" smtClean="0"/>
              <a:t>idea</a:t>
            </a:r>
            <a:r>
              <a:rPr lang="fr-FR" dirty="0" smtClean="0"/>
              <a:t>’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always</a:t>
            </a:r>
            <a:r>
              <a:rPr lang="fr-FR" dirty="0" smtClean="0"/>
              <a:t> a good </a:t>
            </a:r>
            <a:r>
              <a:rPr lang="fr-FR" dirty="0" err="1" smtClean="0"/>
              <a:t>idea</a:t>
            </a:r>
            <a:r>
              <a:rPr lang="fr-FR" dirty="0" smtClean="0"/>
              <a:t>         (i.e. compatibility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legacy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Be conservative in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do, </a:t>
            </a:r>
            <a:r>
              <a:rPr lang="fr-FR" dirty="0" err="1" smtClean="0"/>
              <a:t>liberal</a:t>
            </a:r>
            <a:r>
              <a:rPr lang="fr-FR" dirty="0" smtClean="0"/>
              <a:t> in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accept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others</a:t>
            </a:r>
            <a:r>
              <a:rPr lang="fr-FR" dirty="0" smtClean="0"/>
              <a:t> (J. Postel </a:t>
            </a:r>
            <a:r>
              <a:rPr lang="fr-FR" dirty="0" err="1" smtClean="0"/>
              <a:t>principle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err="1" smtClean="0"/>
              <a:t>Robustness</a:t>
            </a:r>
            <a:r>
              <a:rPr lang="fr-FR" dirty="0" smtClean="0"/>
              <a:t> </a:t>
            </a:r>
            <a:r>
              <a:rPr lang="fr-FR" dirty="0" err="1" smtClean="0"/>
              <a:t>even</a:t>
            </a:r>
            <a:r>
              <a:rPr lang="fr-FR" dirty="0" smtClean="0"/>
              <a:t> in </a:t>
            </a:r>
            <a:r>
              <a:rPr lang="fr-FR" dirty="0" err="1" smtClean="0"/>
              <a:t>extreme</a:t>
            </a:r>
            <a:r>
              <a:rPr lang="fr-FR" dirty="0" smtClean="0"/>
              <a:t> case (</a:t>
            </a:r>
            <a:r>
              <a:rPr lang="fr-FR" dirty="0" err="1" smtClean="0"/>
              <a:t>eg</a:t>
            </a:r>
            <a:r>
              <a:rPr lang="fr-FR" dirty="0" smtClean="0"/>
              <a:t> TCP)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8796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9818</TotalTime>
  <Words>1550</Words>
  <Application>Microsoft Macintosh PowerPoint</Application>
  <PresentationFormat>Présentation à l'écran (4:3)</PresentationFormat>
  <Paragraphs>247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HiPERCOM Standardization Activities at the IETF</vt:lpstr>
      <vt:lpstr>IP: From Wired to Wireless…</vt:lpstr>
      <vt:lpstr>… Towards Wireless Prosumers</vt:lpstr>
      <vt:lpstr>Spontaneous Wireless Networking</vt:lpstr>
      <vt:lpstr>IP &amp; Spontaneous Wireless Networks</vt:lpstr>
      <vt:lpstr>The IETF</vt:lpstr>
      <vt:lpstr>IETF Standards?</vt:lpstr>
      <vt:lpstr>RFC authors over the Years</vt:lpstr>
      <vt:lpstr>What makes a good standard?</vt:lpstr>
      <vt:lpstr>Recent HiPERCOM RFCs</vt:lpstr>
      <vt:lpstr>Mature HiPERCOM Internet Drafts</vt:lpstr>
      <vt:lpstr>New HiPERCOM Internet Drafts</vt:lpstr>
      <vt:lpstr>Agenda</vt:lpstr>
      <vt:lpstr>IP Links: the atoms of the Internet</vt:lpstr>
      <vt:lpstr>Wireless Ad Hoc &amp; Mesh Networks</vt:lpstr>
      <vt:lpstr>Routing in Ad Hoc and Mesh Networks</vt:lpstr>
      <vt:lpstr>OSPF extension for Hybrid Networks</vt:lpstr>
      <vt:lpstr>Autoconfiguration in Ad Hoc &amp; Mesh Networks</vt:lpstr>
      <vt:lpstr>Agenda</vt:lpstr>
      <vt:lpstr>Internet of Things</vt:lpstr>
      <vt:lpstr>Sensor Networks</vt:lpstr>
      <vt:lpstr>Routing in Sensor Networks</vt:lpstr>
      <vt:lpstr>Routing in Sensor Networks</vt:lpstr>
      <vt:lpstr>P2P-RPL Implementation &amp; Experiments</vt:lpstr>
      <vt:lpstr>Conclusion &amp; Perspectives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Baccelli</dc:creator>
  <cp:lastModifiedBy>Emmanuel Baccelli</cp:lastModifiedBy>
  <cp:revision>107</cp:revision>
  <dcterms:created xsi:type="dcterms:W3CDTF">2012-03-12T10:49:34Z</dcterms:created>
  <dcterms:modified xsi:type="dcterms:W3CDTF">2012-03-22T13:41:21Z</dcterms:modified>
</cp:coreProperties>
</file>