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Default Extension="emf" ContentType="image/x-emf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embeddings/oleObject2.bin" ContentType="application/vnd.openxmlformats-officedocument.oleObject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vml" ContentType="application/vnd.openxmlformats-officedocument.vmlDrawing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672" r:id="rId1"/>
  </p:sldMasterIdLst>
  <p:notesMasterIdLst>
    <p:notesMasterId r:id="rId15"/>
  </p:notesMasterIdLst>
  <p:handoutMasterIdLst>
    <p:handoutMasterId r:id="rId16"/>
  </p:handoutMasterIdLst>
  <p:sldIdLst>
    <p:sldId id="483" r:id="rId2"/>
    <p:sldId id="494" r:id="rId3"/>
    <p:sldId id="511" r:id="rId4"/>
    <p:sldId id="512" r:id="rId5"/>
    <p:sldId id="496" r:id="rId6"/>
    <p:sldId id="513" r:id="rId7"/>
    <p:sldId id="514" r:id="rId8"/>
    <p:sldId id="515" r:id="rId9"/>
    <p:sldId id="516" r:id="rId10"/>
    <p:sldId id="517" r:id="rId11"/>
    <p:sldId id="518" r:id="rId12"/>
    <p:sldId id="519" r:id="rId13"/>
    <p:sldId id="520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Times New Roman" pitchFamily="18" charset="0"/>
        <a:ea typeface="ヒラギノ明朝 Pro W3" pitchFamily="-112" charset="-128"/>
        <a:cs typeface="+mn-cs"/>
        <a:sym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Times New Roman" pitchFamily="18" charset="0"/>
        <a:ea typeface="ヒラギノ明朝 Pro W3" pitchFamily="-112" charset="-128"/>
        <a:cs typeface="+mn-cs"/>
        <a:sym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Times New Roman" pitchFamily="18" charset="0"/>
        <a:ea typeface="ヒラギノ明朝 Pro W3" pitchFamily="-112" charset="-128"/>
        <a:cs typeface="+mn-cs"/>
        <a:sym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Times New Roman" pitchFamily="18" charset="0"/>
        <a:ea typeface="ヒラギノ明朝 Pro W3" pitchFamily="-112" charset="-128"/>
        <a:cs typeface="+mn-cs"/>
        <a:sym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Times New Roman" pitchFamily="18" charset="0"/>
        <a:ea typeface="ヒラギノ明朝 Pro W3" pitchFamily="-112" charset="-128"/>
        <a:cs typeface="+mn-cs"/>
        <a:sym typeface="Times New Roman" pitchFamily="18" charset="0"/>
      </a:defRPr>
    </a:lvl5pPr>
    <a:lvl6pPr marL="2286000" algn="l" defTabSz="914400" rtl="0" eaLnBrk="1" latinLnBrk="0" hangingPunct="1">
      <a:defRPr sz="2400" kern="1200">
        <a:solidFill>
          <a:srgbClr val="000000"/>
        </a:solidFill>
        <a:latin typeface="Times New Roman" pitchFamily="18" charset="0"/>
        <a:ea typeface="ヒラギノ明朝 Pro W3" pitchFamily="-112" charset="-128"/>
        <a:cs typeface="+mn-cs"/>
        <a:sym typeface="Times New Roman" pitchFamily="18" charset="0"/>
      </a:defRPr>
    </a:lvl6pPr>
    <a:lvl7pPr marL="2743200" algn="l" defTabSz="914400" rtl="0" eaLnBrk="1" latinLnBrk="0" hangingPunct="1">
      <a:defRPr sz="2400" kern="1200">
        <a:solidFill>
          <a:srgbClr val="000000"/>
        </a:solidFill>
        <a:latin typeface="Times New Roman" pitchFamily="18" charset="0"/>
        <a:ea typeface="ヒラギノ明朝 Pro W3" pitchFamily="-112" charset="-128"/>
        <a:cs typeface="+mn-cs"/>
        <a:sym typeface="Times New Roman" pitchFamily="18" charset="0"/>
      </a:defRPr>
    </a:lvl7pPr>
    <a:lvl8pPr marL="3200400" algn="l" defTabSz="914400" rtl="0" eaLnBrk="1" latinLnBrk="0" hangingPunct="1">
      <a:defRPr sz="2400" kern="1200">
        <a:solidFill>
          <a:srgbClr val="000000"/>
        </a:solidFill>
        <a:latin typeface="Times New Roman" pitchFamily="18" charset="0"/>
        <a:ea typeface="ヒラギノ明朝 Pro W3" pitchFamily="-112" charset="-128"/>
        <a:cs typeface="+mn-cs"/>
        <a:sym typeface="Times New Roman" pitchFamily="18" charset="0"/>
      </a:defRPr>
    </a:lvl8pPr>
    <a:lvl9pPr marL="3657600" algn="l" defTabSz="914400" rtl="0" eaLnBrk="1" latinLnBrk="0" hangingPunct="1">
      <a:defRPr sz="2400" kern="1200">
        <a:solidFill>
          <a:srgbClr val="000000"/>
        </a:solidFill>
        <a:latin typeface="Times New Roman" pitchFamily="18" charset="0"/>
        <a:ea typeface="ヒラギノ明朝 Pro W3" pitchFamily="-112" charset="-128"/>
        <a:cs typeface="+mn-cs"/>
        <a:sym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FFFFD4"/>
    <a:srgbClr val="FFDEBE"/>
    <a:srgbClr val="E9FFEA"/>
    <a:srgbClr val="F0FFFF"/>
    <a:srgbClr val="FFFBE7"/>
    <a:srgbClr val="00863D"/>
    <a:srgbClr val="FF0000"/>
    <a:srgbClr val="FF6600"/>
    <a:srgbClr val="66FF66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Style moyen 1 - Accentuation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Comments="0">
  <p:normalViewPr horzBarState="maximized">
    <p:restoredLeft sz="17559" autoAdjust="0"/>
    <p:restoredTop sz="95732" autoAdjust="0"/>
  </p:normalViewPr>
  <p:slideViewPr>
    <p:cSldViewPr snapToObjects="1">
      <p:cViewPr varScale="1">
        <p:scale>
          <a:sx n="115" d="100"/>
          <a:sy n="115" d="100"/>
        </p:scale>
        <p:origin x="-60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3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1" d="100"/>
        <a:sy n="141" d="100"/>
      </p:scale>
      <p:origin x="0" y="0"/>
    </p:cViewPr>
  </p:sorterViewPr>
  <p:notesViewPr>
    <p:cSldViewPr>
      <p:cViewPr varScale="1">
        <p:scale>
          <a:sx n="102" d="100"/>
          <a:sy n="102" d="100"/>
        </p:scale>
        <p:origin x="-3200" y="-12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315D63-EB4E-4708-9824-CF8F50A051C3}" type="datetimeFigureOut">
              <a:rPr lang="fr-FR" smtClean="0"/>
              <a:pPr/>
              <a:t>23/03/12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7A005E-7AB2-4BA2-9AB1-0AF5C74E5B69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80110811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34000"/>
              </a:lnSpc>
              <a:defRPr sz="1200">
                <a:ea typeface="ヒラギノ明朝 Pro W3" pitchFamily="-112" charset="-128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34000"/>
              </a:lnSpc>
              <a:defRPr sz="1200">
                <a:ea typeface="ヒラギノ明朝 Pro W3" pitchFamily="-112" charset="-128"/>
                <a:cs typeface="+mn-cs"/>
              </a:defRPr>
            </a:lvl1pPr>
          </a:lstStyle>
          <a:p>
            <a:pPr>
              <a:defRPr/>
            </a:pPr>
            <a:fld id="{F483F03D-9948-4F42-99D5-8D5010D4A6E5}" type="datetime1">
              <a:rPr lang="fr-FR"/>
              <a:pPr>
                <a:defRPr/>
              </a:pPr>
              <a:t>23/03/12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fr-FR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en-US" noProof="0" smtClean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34000"/>
              </a:lnSpc>
              <a:defRPr sz="1200">
                <a:ea typeface="ヒラギノ明朝 Pro W3" pitchFamily="-112" charset="-128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34000"/>
              </a:lnSpc>
              <a:defRPr sz="1200">
                <a:ea typeface="ヒラギノ明朝 Pro W3" pitchFamily="-112" charset="-128"/>
                <a:cs typeface="+mn-cs"/>
              </a:defRPr>
            </a:lvl1pPr>
          </a:lstStyle>
          <a:p>
            <a:pPr>
              <a:defRPr/>
            </a:pPr>
            <a:fld id="{6AF3D7E8-3FA7-4E98-B0F4-7C6B43E7A3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7497069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ＭＳ Ｐゴシック" pitchFamily="-112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F483F03D-9948-4F42-99D5-8D5010D4A6E5}" type="datetime1">
              <a:rPr lang="fr-FR" smtClean="0"/>
              <a:pPr>
                <a:defRPr/>
              </a:pPr>
              <a:t>23/03/12</a:t>
            </a:fld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AF3D7E8-3FA7-4E98-B0F4-7C6B43E7A31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201385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en-US" smtClean="0">
                <a:ea typeface="ＭＳ Ｐゴシック"/>
                <a:cs typeface="ＭＳ Ｐゴシック"/>
              </a:rPr>
              <a:t>LDPC Gallager 1963</a:t>
            </a:r>
          </a:p>
          <a:p>
            <a:r>
              <a:rPr lang="en-US" smtClean="0">
                <a:ea typeface="ＭＳ Ｐゴシック"/>
                <a:cs typeface="ＭＳ Ｐゴシック"/>
              </a:rPr>
              <a:t>Chaque équation définit une contrainte</a:t>
            </a:r>
          </a:p>
          <a:p>
            <a:r>
              <a:rPr lang="en-US" smtClean="0">
                <a:ea typeface="ＭＳ Ｐゴシック"/>
                <a:cs typeface="ＭＳ Ｐゴシック"/>
              </a:rPr>
              <a:t>Cas binaire: somme Xor</a:t>
            </a:r>
          </a:p>
        </p:txBody>
      </p:sp>
      <p:sp>
        <p:nvSpPr>
          <p:cNvPr id="24579" name="Espace réservé de la date 3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51AAEAC-6679-44F8-A1BE-403B936765F3}" type="datetime1">
              <a:rPr lang="fr-FR" smtClean="0">
                <a:ea typeface="ヒラギノ明朝 Pro W3"/>
                <a:cs typeface="ヒラギノ明朝 Pro W3"/>
              </a:rPr>
              <a:pPr/>
              <a:t>23/03/12</a:t>
            </a:fld>
            <a:endParaRPr lang="en-US" smtClean="0">
              <a:ea typeface="ヒラギノ明朝 Pro W3"/>
              <a:cs typeface="ヒラギノ明朝 Pro W3"/>
            </a:endParaRPr>
          </a:p>
        </p:txBody>
      </p:sp>
      <p:sp>
        <p:nvSpPr>
          <p:cNvPr id="24580" name="Espace réservé du numéro de diapositive 4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3728250-256C-41F5-841D-C7EB06584C8E}" type="slidenum">
              <a:rPr lang="en-US" smtClean="0">
                <a:ea typeface="ヒラギノ明朝 Pro W3"/>
                <a:cs typeface="ヒラギノ明朝 Pro W3"/>
              </a:rPr>
              <a:pPr/>
              <a:t>5</a:t>
            </a:fld>
            <a:endParaRPr lang="en-US" smtClean="0">
              <a:ea typeface="ヒラギノ明朝 Pro W3"/>
              <a:cs typeface="ヒラギノ明朝 Pro W3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5829300"/>
            <a:ext cx="914400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Times New Roman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280988" y="1600200"/>
            <a:ext cx="7878762" cy="1371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 anchor="b" anchorCtr="1">
            <a:prstTxWarp prst="textNoShape">
              <a:avLst/>
            </a:prstTxWarp>
          </a:bodyPr>
          <a:lstStyle/>
          <a:p>
            <a:pPr>
              <a:defRPr/>
            </a:pPr>
            <a:endParaRPr lang="en-GB" i="0">
              <a:latin typeface="Times New Roman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6525" y="4445000"/>
            <a:ext cx="6400800" cy="1651000"/>
          </a:xfrm>
        </p:spPr>
        <p:txBody>
          <a:bodyPr/>
          <a:lstStyle>
            <a:lvl1pPr marL="0" indent="0" algn="ctr">
              <a:buFont typeface="Wingdings" pitchFamily="-112" charset="2"/>
              <a:buNone/>
              <a:defRPr/>
            </a:lvl1pPr>
          </a:lstStyle>
          <a:p>
            <a:r>
              <a:rPr lang="fr-FR" smtClean="0"/>
              <a:t>Cliquez pour modifier le style des sous-titres du masque</a:t>
            </a:r>
            <a:endParaRPr lang="en-GB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03263" y="2286000"/>
            <a:ext cx="7737475" cy="1535113"/>
          </a:xfrm>
        </p:spPr>
        <p:txBody>
          <a:bodyPr/>
          <a:lstStyle>
            <a:lvl1pPr algn="ctr">
              <a:defRPr sz="6000"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pic>
        <p:nvPicPr>
          <p:cNvPr id="3" name="Image 2" descr="INRIA_CHERCHEURS_FR_RVB_lowres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6588224" y="5949280"/>
            <a:ext cx="2535936" cy="914400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732588" y="79375"/>
            <a:ext cx="2160587" cy="6589713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0825" y="79375"/>
            <a:ext cx="6329363" cy="6589713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1_Titre et conten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Font typeface="Courier New" pitchFamily="49" charset="0"/>
              <a:buChar char="o"/>
              <a:defRPr/>
            </a:lvl2pPr>
            <a:lvl3pPr>
              <a:buFont typeface="Courier New" pitchFamily="49" charset="0"/>
              <a:buChar char="o"/>
              <a:defRPr/>
            </a:lvl3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714348" y="0"/>
            <a:ext cx="8061325" cy="520700"/>
          </a:xfrm>
        </p:spPr>
        <p:txBody>
          <a:bodyPr/>
          <a:lstStyle/>
          <a:p>
            <a:r>
              <a:rPr lang="fr-FR" dirty="0" smtClean="0"/>
              <a:t>Cliquez pour modifier le style du titre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DF71988-9731-5645-88C3-FB7BE9D510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0825" y="765175"/>
            <a:ext cx="4244975" cy="5903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765175"/>
            <a:ext cx="4244975" cy="5903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765175"/>
            <a:ext cx="8642350" cy="57118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Presentation in English</a:t>
            </a:r>
          </a:p>
          <a:p>
            <a:pPr lvl="1"/>
            <a:r>
              <a:rPr lang="fr-FR"/>
              <a:t>Subtitle</a:t>
            </a:r>
          </a:p>
          <a:p>
            <a:pPr lvl="2"/>
            <a:r>
              <a:rPr lang="fr-FR"/>
              <a:t>Sub-sub</a:t>
            </a:r>
          </a:p>
          <a:p>
            <a:pPr lvl="3"/>
            <a:r>
              <a:rPr lang="fr-FR"/>
              <a:t>sub-sub-sub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50825" y="79375"/>
            <a:ext cx="8642350" cy="482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&lt;Titre&gt;</a:t>
            </a:r>
            <a:r>
              <a:rPr lang="en-US"/>
              <a:t> </a:t>
            </a: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5829300"/>
            <a:ext cx="914400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Times New Roman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>
          <a:xfrm>
            <a:off x="6934200" y="647700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fld id="{6DF71988-9731-5645-88C3-FB7BE9D5101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50" r:id="rId12"/>
  </p:sldLayoutIdLst>
  <p:transition/>
  <p:hf hdr="0" dt="0"/>
  <p:txStyles>
    <p:titleStyle>
      <a:lvl1pPr algn="l" defTabSz="873125" rtl="0" eaLnBrk="1" fontAlgn="base" hangingPunct="1">
        <a:spcBef>
          <a:spcPct val="0"/>
        </a:spcBef>
        <a:spcAft>
          <a:spcPct val="0"/>
        </a:spcAft>
        <a:defRPr sz="3200" b="1" i="1">
          <a:solidFill>
            <a:srgbClr val="FF66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ＭＳ Ｐゴシック" pitchFamily="-112" charset="-128"/>
          <a:cs typeface="ＭＳ Ｐゴシック" pitchFamily="-112" charset="-128"/>
        </a:defRPr>
      </a:lvl1pPr>
      <a:lvl2pPr algn="l" defTabSz="873125" rtl="0" eaLnBrk="1" fontAlgn="base" hangingPunct="1">
        <a:spcBef>
          <a:spcPct val="0"/>
        </a:spcBef>
        <a:spcAft>
          <a:spcPct val="0"/>
        </a:spcAft>
        <a:defRPr sz="3200" b="1" i="1">
          <a:solidFill>
            <a:srgbClr val="FF6600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2pPr>
      <a:lvl3pPr algn="l" defTabSz="873125" rtl="0" eaLnBrk="1" fontAlgn="base" hangingPunct="1">
        <a:spcBef>
          <a:spcPct val="0"/>
        </a:spcBef>
        <a:spcAft>
          <a:spcPct val="0"/>
        </a:spcAft>
        <a:defRPr sz="3200" b="1" i="1">
          <a:solidFill>
            <a:srgbClr val="FF6600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3pPr>
      <a:lvl4pPr algn="l" defTabSz="873125" rtl="0" eaLnBrk="1" fontAlgn="base" hangingPunct="1">
        <a:spcBef>
          <a:spcPct val="0"/>
        </a:spcBef>
        <a:spcAft>
          <a:spcPct val="0"/>
        </a:spcAft>
        <a:defRPr sz="3200" b="1" i="1">
          <a:solidFill>
            <a:srgbClr val="FF6600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4pPr>
      <a:lvl5pPr algn="l" defTabSz="873125" rtl="0" eaLnBrk="1" fontAlgn="base" hangingPunct="1">
        <a:spcBef>
          <a:spcPct val="0"/>
        </a:spcBef>
        <a:spcAft>
          <a:spcPct val="0"/>
        </a:spcAft>
        <a:defRPr sz="3200" b="1" i="1">
          <a:solidFill>
            <a:srgbClr val="FF6600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l" defTabSz="873125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FF"/>
          </a:solidFill>
          <a:latin typeface="Arial" pitchFamily="-112" charset="0"/>
        </a:defRPr>
      </a:lvl6pPr>
      <a:lvl7pPr marL="914400" algn="l" defTabSz="873125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FF"/>
          </a:solidFill>
          <a:latin typeface="Arial" pitchFamily="-112" charset="0"/>
        </a:defRPr>
      </a:lvl7pPr>
      <a:lvl8pPr marL="1371600" algn="l" defTabSz="873125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FF"/>
          </a:solidFill>
          <a:latin typeface="Arial" pitchFamily="-112" charset="0"/>
        </a:defRPr>
      </a:lvl8pPr>
      <a:lvl9pPr marL="1828800" algn="l" defTabSz="873125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FF"/>
          </a:solidFill>
          <a:latin typeface="Arial" pitchFamily="-112" charset="0"/>
        </a:defRPr>
      </a:lvl9pPr>
    </p:titleStyle>
    <p:bodyStyle>
      <a:lvl1pPr marL="328613" indent="-328613" algn="l" defTabSz="873125" rtl="0" eaLnBrk="1" fontAlgn="base" hangingPunct="1">
        <a:spcBef>
          <a:spcPct val="20000"/>
        </a:spcBef>
        <a:spcAft>
          <a:spcPct val="0"/>
        </a:spcAft>
        <a:buClr>
          <a:srgbClr val="FF9900"/>
        </a:buClr>
        <a:buSzPct val="100000"/>
        <a:buFont typeface="Wingdings" pitchFamily="27" charset="2"/>
        <a:buChar char="l"/>
        <a:defRPr sz="2800">
          <a:solidFill>
            <a:srgbClr val="0000FF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709613" indent="-273050" algn="l" defTabSz="873125" rtl="0" eaLnBrk="1" fontAlgn="base" hangingPunct="1">
        <a:spcBef>
          <a:spcPct val="20000"/>
        </a:spcBef>
        <a:spcAft>
          <a:spcPct val="0"/>
        </a:spcAft>
        <a:buClr>
          <a:srgbClr val="FF9900"/>
        </a:buClr>
        <a:buSzPct val="100000"/>
        <a:buFont typeface="Monotype Sorts" pitchFamily="27" charset="2"/>
        <a:buChar char="m"/>
        <a:defRPr sz="2400">
          <a:solidFill>
            <a:schemeClr val="tx1"/>
          </a:solidFill>
          <a:latin typeface="+mn-lt"/>
          <a:ea typeface="ＭＳ Ｐゴシック" pitchFamily="-112" charset="-128"/>
        </a:defRPr>
      </a:lvl2pPr>
      <a:lvl3pPr marL="1090613" indent="-217488" algn="l" defTabSz="873125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Font typeface="Monotype Sorts" pitchFamily="27" charset="2"/>
        <a:buChar char="m"/>
        <a:defRPr sz="2000" b="1">
          <a:solidFill>
            <a:schemeClr val="tx1"/>
          </a:solidFill>
          <a:latin typeface="+mn-lt"/>
          <a:ea typeface="ＭＳ Ｐゴシック" pitchFamily="-112" charset="-128"/>
        </a:defRPr>
      </a:lvl3pPr>
      <a:lvl4pPr marL="1527175" indent="-219075" algn="l" defTabSz="873125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2000">
          <a:solidFill>
            <a:schemeClr val="tx1"/>
          </a:solidFill>
          <a:latin typeface="Helvetica" pitchFamily="-112" charset="0"/>
          <a:ea typeface="ＭＳ Ｐゴシック" pitchFamily="-112" charset="-128"/>
        </a:defRPr>
      </a:lvl4pPr>
      <a:lvl5pPr marL="1963738" indent="-217488" algn="l" defTabSz="873125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1300">
          <a:solidFill>
            <a:schemeClr val="tx1"/>
          </a:solidFill>
          <a:latin typeface="Helvetica" pitchFamily="-112" charset="0"/>
          <a:ea typeface="ＭＳ Ｐゴシック" pitchFamily="-112" charset="-128"/>
        </a:defRPr>
      </a:lvl5pPr>
      <a:lvl6pPr marL="2420938" indent="-217488" algn="l" defTabSz="873125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1300">
          <a:solidFill>
            <a:schemeClr val="tx1"/>
          </a:solidFill>
          <a:latin typeface="Helvetica" pitchFamily="-112" charset="0"/>
          <a:ea typeface="ＭＳ Ｐゴシック" pitchFamily="-112" charset="-128"/>
        </a:defRPr>
      </a:lvl6pPr>
      <a:lvl7pPr marL="2878138" indent="-217488" algn="l" defTabSz="873125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1300">
          <a:solidFill>
            <a:schemeClr val="tx1"/>
          </a:solidFill>
          <a:latin typeface="Helvetica" pitchFamily="-112" charset="0"/>
          <a:ea typeface="ＭＳ Ｐゴシック" pitchFamily="-112" charset="-128"/>
        </a:defRPr>
      </a:lvl7pPr>
      <a:lvl8pPr marL="3335338" indent="-217488" algn="l" defTabSz="873125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1300">
          <a:solidFill>
            <a:schemeClr val="tx1"/>
          </a:solidFill>
          <a:latin typeface="Helvetica" pitchFamily="-112" charset="0"/>
          <a:ea typeface="ＭＳ Ｐゴシック" pitchFamily="-112" charset="-128"/>
        </a:defRPr>
      </a:lvl8pPr>
      <a:lvl9pPr marL="3792538" indent="-217488" algn="l" defTabSz="873125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1300">
          <a:solidFill>
            <a:schemeClr val="tx1"/>
          </a:solidFill>
          <a:latin typeface="Helvetica" pitchFamily="-112" charset="0"/>
          <a:ea typeface="ＭＳ Ｐゴシック" pitchFamily="-112" charset="-128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2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openfec.org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5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050032"/>
            <a:ext cx="7737475" cy="2667000"/>
          </a:xfrm>
        </p:spPr>
        <p:txBody>
          <a:bodyPr/>
          <a:lstStyle/>
          <a:p>
            <a:r>
              <a:rPr lang="en-US" sz="4800" dirty="0" smtClean="0"/>
              <a:t>Application Level-</a:t>
            </a:r>
            <a:br>
              <a:rPr lang="en-US" sz="4800" dirty="0" smtClean="0"/>
            </a:br>
            <a:r>
              <a:rPr lang="en-US" sz="4800" dirty="0" smtClean="0"/>
              <a:t>FEC @ </a:t>
            </a:r>
            <a:r>
              <a:rPr lang="en-US" sz="4800" dirty="0" err="1" smtClean="0"/>
              <a:t>Planète</a:t>
            </a:r>
            <a:endParaRPr lang="en-US" sz="48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88032" y="4586312"/>
            <a:ext cx="7772400" cy="1651000"/>
          </a:xfrm>
        </p:spPr>
        <p:txBody>
          <a:bodyPr/>
          <a:lstStyle/>
          <a:p>
            <a:r>
              <a:rPr lang="fr-FR" dirty="0" smtClean="0"/>
              <a:t>Vincent Roca</a:t>
            </a:r>
          </a:p>
          <a:p>
            <a:r>
              <a:rPr lang="fr-FR" dirty="0" smtClean="0"/>
              <a:t>March 23</a:t>
            </a:r>
            <a:r>
              <a:rPr lang="fr-FR" baseline="30000" dirty="0" smtClean="0"/>
              <a:t>rd</a:t>
            </a:r>
            <a:r>
              <a:rPr lang="fr-FR" dirty="0" smtClean="0"/>
              <a:t>, 2012</a:t>
            </a:r>
            <a:endParaRPr lang="fr-F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Quasi-Cyclic LDPC codes… (cont’)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band width should we use?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r>
              <a:rPr lang="en-US" dirty="0" smtClean="0"/>
              <a:t>3 cases considered (k is an input parameter)</a:t>
            </a:r>
          </a:p>
          <a:p>
            <a:pPr lvl="2"/>
            <a:r>
              <a:rPr lang="en-US" dirty="0" smtClean="0"/>
              <a:t>q = </a:t>
            </a:r>
            <a:r>
              <a:rPr lang="en-US" dirty="0" err="1" smtClean="0"/>
              <a:t>cst</a:t>
            </a:r>
            <a:r>
              <a:rPr lang="en-US" dirty="0" smtClean="0"/>
              <a:t>		theoretical ML complexity = O(k)</a:t>
            </a:r>
          </a:p>
          <a:p>
            <a:pPr lvl="2"/>
            <a:r>
              <a:rPr lang="en-US" dirty="0" smtClean="0"/>
              <a:t>q = O(√k)		theoretical ML complexity = O(k √k)</a:t>
            </a:r>
          </a:p>
          <a:p>
            <a:pPr lvl="2"/>
            <a:r>
              <a:rPr lang="en-US" dirty="0" smtClean="0"/>
              <a:t>q = O(k)		theoretical ML complexity = O(k</a:t>
            </a:r>
            <a:r>
              <a:rPr lang="en-US" baseline="30000" dirty="0" smtClean="0"/>
              <a:t>2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71988-9731-5645-88C3-FB7BE9D5101C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5" name="Object 5"/>
          <p:cNvGraphicFramePr>
            <a:graphicFrameLocks noChangeAspect="1"/>
          </p:cNvGraphicFramePr>
          <p:nvPr/>
        </p:nvGraphicFramePr>
        <p:xfrm>
          <a:off x="1547813" y="1809750"/>
          <a:ext cx="3857625" cy="1690688"/>
        </p:xfrm>
        <a:graphic>
          <a:graphicData uri="http://schemas.openxmlformats.org/presentationml/2006/ole">
            <p:oleObj spid="_x0000_s10269" name="Acrobat Document" r:id="rId3" imgW="12331700" imgH="5410200" progId="">
              <p:embed/>
            </p:oleObj>
          </a:graphicData>
        </a:graphic>
      </p:graphicFrame>
      <p:cxnSp>
        <p:nvCxnSpPr>
          <p:cNvPr id="6" name="Connecteur droit avec flèche 99"/>
          <p:cNvCxnSpPr>
            <a:cxnSpLocks noChangeShapeType="1"/>
          </p:cNvCxnSpPr>
          <p:nvPr/>
        </p:nvCxnSpPr>
        <p:spPr bwMode="auto">
          <a:xfrm flipH="1">
            <a:off x="3995738" y="2084388"/>
            <a:ext cx="1512887" cy="528637"/>
          </a:xfrm>
          <a:prstGeom prst="straightConnector1">
            <a:avLst/>
          </a:prstGeom>
          <a:noFill/>
          <a:ln w="38100">
            <a:solidFill>
              <a:schemeClr val="accent2"/>
            </a:solidFill>
            <a:round/>
            <a:headEnd/>
            <a:tailEnd type="arrow" w="med" len="med"/>
          </a:ln>
        </p:spPr>
      </p:cxnSp>
      <p:sp>
        <p:nvSpPr>
          <p:cNvPr id="7" name="ZoneTexte 31"/>
          <p:cNvSpPr txBox="1">
            <a:spLocks noChangeArrowheads="1"/>
          </p:cNvSpPr>
          <p:nvPr/>
        </p:nvSpPr>
        <p:spPr bwMode="auto">
          <a:xfrm>
            <a:off x="5580112" y="1713002"/>
            <a:ext cx="323678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+mn-lt"/>
              </a:rPr>
              <a:t>band width is </a:t>
            </a:r>
            <a:r>
              <a:rPr lang="en-US" sz="2000" b="1" dirty="0" smtClean="0">
                <a:solidFill>
                  <a:srgbClr val="660066"/>
                </a:solidFill>
                <a:latin typeface="+mn-lt"/>
              </a:rPr>
              <a:t>q = (M+1)</a:t>
            </a:r>
            <a:r>
              <a:rPr lang="en-US" sz="2000" b="1" dirty="0">
                <a:solidFill>
                  <a:srgbClr val="660066"/>
                </a:solidFill>
              </a:rPr>
              <a:t> </a:t>
            </a:r>
            <a:r>
              <a:rPr lang="en-US" sz="2000" b="1" dirty="0" err="1" smtClean="0">
                <a:solidFill>
                  <a:srgbClr val="660066"/>
                </a:solidFill>
              </a:rPr>
              <a:t>n</a:t>
            </a:r>
            <a:r>
              <a:rPr lang="en-US" sz="2000" b="1" baseline="-25000" dirty="0" err="1" smtClean="0">
                <a:solidFill>
                  <a:srgbClr val="660066"/>
                </a:solidFill>
              </a:rPr>
              <a:t>B</a:t>
            </a:r>
            <a:r>
              <a:rPr lang="en-US" sz="2000" b="1" dirty="0" smtClean="0">
                <a:solidFill>
                  <a:srgbClr val="660066"/>
                </a:solidFill>
                <a:latin typeface="+mn-lt"/>
              </a:rPr>
              <a:t> </a:t>
            </a:r>
          </a:p>
          <a:p>
            <a:r>
              <a:rPr lang="en-US" sz="2000" dirty="0" smtClean="0">
                <a:latin typeface="+mn-lt"/>
              </a:rPr>
              <a:t>where M = max{</a:t>
            </a:r>
            <a:r>
              <a:rPr lang="en-US" sz="2000" dirty="0" err="1" smtClean="0">
                <a:latin typeface="+mn-lt"/>
              </a:rPr>
              <a:t>b</a:t>
            </a:r>
            <a:r>
              <a:rPr lang="en-US" sz="2000" baseline="-25000" dirty="0" err="1" smtClean="0">
                <a:latin typeface="+mn-lt"/>
              </a:rPr>
              <a:t>i,j</a:t>
            </a:r>
            <a:r>
              <a:rPr lang="en-US" sz="2000" dirty="0" smtClean="0">
                <a:latin typeface="+mn-lt"/>
              </a:rPr>
              <a:t>}</a:t>
            </a:r>
            <a:endParaRPr lang="en-US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6960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 bwMode="auto">
          <a:xfrm>
            <a:off x="827584" y="5733256"/>
            <a:ext cx="7776864" cy="743744"/>
          </a:xfrm>
          <a:prstGeom prst="rect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12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 for ML decoding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4"/>
            <a:endParaRPr lang="en-US" dirty="0" smtClean="0"/>
          </a:p>
          <a:p>
            <a:pPr lvl="2"/>
            <a:r>
              <a:rPr lang="en-US" dirty="0" smtClean="0"/>
              <a:t>inefficiency ratio = 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marL="873125" lvl="2" indent="0">
              <a:buNone/>
            </a:pPr>
            <a:r>
              <a:rPr lang="en-US" dirty="0" smtClean="0"/>
              <a:t>choosing q = </a:t>
            </a:r>
            <a:r>
              <a:rPr lang="en-US" dirty="0" smtClean="0">
                <a:solidFill>
                  <a:srgbClr val="000000"/>
                </a:solidFill>
                <a:sym typeface="Times New Roman" pitchFamily="18" charset="0"/>
              </a:rPr>
              <a:t>√k</a:t>
            </a:r>
            <a:r>
              <a:rPr lang="en-US" dirty="0" smtClean="0"/>
              <a:t> does not reduce average erasure recovery performance WRT q = k under ML decoding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71988-9731-5645-88C3-FB7BE9D5101C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15" name="Grouper 14"/>
          <p:cNvGrpSpPr/>
          <p:nvPr/>
        </p:nvGrpSpPr>
        <p:grpSpPr>
          <a:xfrm>
            <a:off x="3779912" y="764704"/>
            <a:ext cx="3962593" cy="846857"/>
            <a:chOff x="4209807" y="519063"/>
            <a:chExt cx="3962593" cy="846857"/>
          </a:xfrm>
        </p:grpSpPr>
        <p:sp>
          <p:nvSpPr>
            <p:cNvPr id="12" name="Text Box 14"/>
            <p:cNvSpPr txBox="1">
              <a:spLocks noChangeArrowheads="1"/>
            </p:cNvSpPr>
            <p:nvPr/>
          </p:nvSpPr>
          <p:spPr bwMode="auto">
            <a:xfrm>
              <a:off x="4209807" y="519063"/>
              <a:ext cx="3962593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mtClean="0"/>
                <a:t>nb symbols required to decode</a:t>
              </a:r>
              <a:endParaRPr lang="en-US"/>
            </a:p>
          </p:txBody>
        </p:sp>
        <p:sp>
          <p:nvSpPr>
            <p:cNvPr id="13" name="Text Box 15"/>
            <p:cNvSpPr txBox="1">
              <a:spLocks noChangeArrowheads="1"/>
            </p:cNvSpPr>
            <p:nvPr/>
          </p:nvSpPr>
          <p:spPr bwMode="auto">
            <a:xfrm>
              <a:off x="6035650" y="908720"/>
              <a:ext cx="3365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mtClean="0"/>
                <a:t>k</a:t>
              </a:r>
              <a:endParaRPr lang="en-US"/>
            </a:p>
          </p:txBody>
        </p:sp>
        <p:sp>
          <p:nvSpPr>
            <p:cNvPr id="14" name="Line 16"/>
            <p:cNvSpPr>
              <a:spLocks noChangeShapeType="1"/>
            </p:cNvSpPr>
            <p:nvPr/>
          </p:nvSpPr>
          <p:spPr bwMode="auto">
            <a:xfrm>
              <a:off x="4209807" y="980480"/>
              <a:ext cx="38893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4" name="Grouper 23"/>
          <p:cNvGrpSpPr/>
          <p:nvPr/>
        </p:nvGrpSpPr>
        <p:grpSpPr>
          <a:xfrm>
            <a:off x="683569" y="1556792"/>
            <a:ext cx="7632847" cy="3960440"/>
            <a:chOff x="683569" y="1556792"/>
            <a:chExt cx="7632847" cy="3960440"/>
          </a:xfrm>
        </p:grpSpPr>
        <p:grpSp>
          <p:nvGrpSpPr>
            <p:cNvPr id="21" name="Grouper 20"/>
            <p:cNvGrpSpPr/>
            <p:nvPr/>
          </p:nvGrpSpPr>
          <p:grpSpPr>
            <a:xfrm>
              <a:off x="683569" y="1556792"/>
              <a:ext cx="7632847" cy="3960440"/>
              <a:chOff x="683569" y="1700808"/>
              <a:chExt cx="7632847" cy="3960440"/>
            </a:xfrm>
          </p:grpSpPr>
          <p:grpSp>
            <p:nvGrpSpPr>
              <p:cNvPr id="11" name="Grouper 10"/>
              <p:cNvGrpSpPr/>
              <p:nvPr/>
            </p:nvGrpSpPr>
            <p:grpSpPr>
              <a:xfrm>
                <a:off x="683569" y="1700808"/>
                <a:ext cx="5832647" cy="3960440"/>
                <a:chOff x="683569" y="2060848"/>
                <a:chExt cx="5832647" cy="3960440"/>
              </a:xfrm>
            </p:grpSpPr>
            <p:pic>
              <p:nvPicPr>
                <p:cNvPr id="5" name="Image 6" descr="doom_test_k_impacts_left_degree_5_code_rate_2_3_ss_4_ML.png"/>
                <p:cNvPicPr>
                  <a:picLocks noChangeAspect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708025" y="2379810"/>
                  <a:ext cx="4878388" cy="34147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cxnSp>
              <p:nvCxnSpPr>
                <p:cNvPr id="6" name="Connecteur droit avec flèche 99"/>
                <p:cNvCxnSpPr>
                  <a:cxnSpLocks noChangeShapeType="1"/>
                </p:cNvCxnSpPr>
                <p:nvPr/>
              </p:nvCxnSpPr>
              <p:spPr bwMode="auto">
                <a:xfrm flipH="1">
                  <a:off x="5424017" y="4149080"/>
                  <a:ext cx="1092199" cy="949100"/>
                </a:xfrm>
                <a:prstGeom prst="straightConnector1">
                  <a:avLst/>
                </a:prstGeom>
                <a:noFill/>
                <a:ln w="38100">
                  <a:solidFill>
                    <a:schemeClr val="accent6"/>
                  </a:solidFill>
                  <a:round/>
                  <a:headEnd/>
                  <a:tailEnd type="arrow" w="med" len="med"/>
                </a:ln>
              </p:spPr>
            </p:cxnSp>
            <p:cxnSp>
              <p:nvCxnSpPr>
                <p:cNvPr id="7" name="Connecteur droit avec flèche 99"/>
                <p:cNvCxnSpPr>
                  <a:cxnSpLocks noChangeShapeType="1"/>
                </p:cNvCxnSpPr>
                <p:nvPr/>
              </p:nvCxnSpPr>
              <p:spPr bwMode="auto">
                <a:xfrm rot="10800000" flipV="1">
                  <a:off x="5424016" y="4783855"/>
                  <a:ext cx="1071563" cy="346075"/>
                </a:xfrm>
                <a:prstGeom prst="straightConnector1">
                  <a:avLst/>
                </a:prstGeom>
                <a:noFill/>
                <a:ln w="38100">
                  <a:solidFill>
                    <a:schemeClr val="accent6"/>
                  </a:solidFill>
                  <a:round/>
                  <a:headEnd/>
                  <a:tailEnd type="arrow" w="med" len="med"/>
                </a:ln>
              </p:spPr>
            </p:cxnSp>
            <p:sp>
              <p:nvSpPr>
                <p:cNvPr id="8" name="ZoneTexte 5"/>
                <p:cNvSpPr txBox="1">
                  <a:spLocks noChangeArrowheads="1"/>
                </p:cNvSpPr>
                <p:nvPr/>
              </p:nvSpPr>
              <p:spPr bwMode="auto">
                <a:xfrm>
                  <a:off x="1547664" y="5602188"/>
                  <a:ext cx="3929062" cy="41910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>
                    <a:lnSpc>
                      <a:spcPct val="134000"/>
                    </a:lnSpc>
                  </a:pPr>
                  <a:r>
                    <a:rPr lang="en-US" sz="1600" b="1">
                      <a:latin typeface="Courier New" pitchFamily="49" charset="0"/>
                      <a:cs typeface="Courier New" pitchFamily="49" charset="0"/>
                    </a:rPr>
                    <a:t>Code dimension (k)</a:t>
                  </a:r>
                </a:p>
              </p:txBody>
            </p:sp>
            <p:sp>
              <p:nvSpPr>
                <p:cNvPr id="9" name="ZoneTexte 5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-1071413" y="3815830"/>
                  <a:ext cx="3929063" cy="41910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>
                    <a:lnSpc>
                      <a:spcPct val="134000"/>
                    </a:lnSpc>
                  </a:pPr>
                  <a:r>
                    <a:rPr lang="en-US" sz="1600" b="1">
                      <a:latin typeface="Courier New" pitchFamily="49" charset="0"/>
                      <a:cs typeface="Courier New" pitchFamily="49" charset="0"/>
                    </a:rPr>
                    <a:t>Average Inefficiency Ratio </a:t>
                  </a:r>
                </a:p>
              </p:txBody>
            </p:sp>
            <p:cxnSp>
              <p:nvCxnSpPr>
                <p:cNvPr id="10" name="Connecteur droit avec flèche 99"/>
                <p:cNvCxnSpPr>
                  <a:cxnSpLocks noChangeShapeType="1"/>
                </p:cNvCxnSpPr>
                <p:nvPr/>
              </p:nvCxnSpPr>
              <p:spPr bwMode="auto">
                <a:xfrm rot="10800000" flipV="1">
                  <a:off x="5301779" y="2705247"/>
                  <a:ext cx="1214437" cy="250825"/>
                </a:xfrm>
                <a:prstGeom prst="straightConnector1">
                  <a:avLst/>
                </a:prstGeom>
                <a:noFill/>
                <a:ln w="38100">
                  <a:solidFill>
                    <a:schemeClr val="accent6"/>
                  </a:solidFill>
                  <a:round/>
                  <a:headEnd/>
                  <a:tailEnd type="arrow" w="med" len="med"/>
                </a:ln>
              </p:spPr>
            </p:cxnSp>
          </p:grpSp>
          <p:sp>
            <p:nvSpPr>
              <p:cNvPr id="17" name="ZoneTexte 31"/>
              <p:cNvSpPr txBox="1">
                <a:spLocks noChangeArrowheads="1"/>
              </p:cNvSpPr>
              <p:nvPr/>
            </p:nvSpPr>
            <p:spPr bwMode="auto">
              <a:xfrm>
                <a:off x="6519786" y="2060848"/>
                <a:ext cx="1292573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b="1" dirty="0" smtClean="0">
                    <a:solidFill>
                      <a:srgbClr val="660066"/>
                    </a:solidFill>
                    <a:latin typeface="+mn-lt"/>
                  </a:rPr>
                  <a:t>q = </a:t>
                </a:r>
                <a:r>
                  <a:rPr lang="en-US" b="1" dirty="0" err="1" smtClean="0">
                    <a:solidFill>
                      <a:srgbClr val="660066"/>
                    </a:solidFill>
                    <a:latin typeface="+mn-lt"/>
                  </a:rPr>
                  <a:t>cst</a:t>
                </a:r>
                <a:endParaRPr lang="en-US" b="1" dirty="0">
                  <a:solidFill>
                    <a:srgbClr val="660066"/>
                  </a:solidFill>
                  <a:latin typeface="+mn-lt"/>
                </a:endParaRPr>
              </a:p>
            </p:txBody>
          </p:sp>
          <p:sp>
            <p:nvSpPr>
              <p:cNvPr id="18" name="ZoneTexte 31"/>
              <p:cNvSpPr txBox="1">
                <a:spLocks noChangeArrowheads="1"/>
              </p:cNvSpPr>
              <p:nvPr/>
            </p:nvSpPr>
            <p:spPr bwMode="auto">
              <a:xfrm>
                <a:off x="6516215" y="3460938"/>
                <a:ext cx="1800201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b="1" dirty="0" smtClean="0">
                    <a:solidFill>
                      <a:srgbClr val="660066"/>
                    </a:solidFill>
                    <a:latin typeface="+mn-lt"/>
                  </a:rPr>
                  <a:t>q </a:t>
                </a:r>
                <a:r>
                  <a:rPr lang="en-US" b="1" dirty="0">
                    <a:solidFill>
                      <a:srgbClr val="660066"/>
                    </a:solidFill>
                    <a:latin typeface="+mn-lt"/>
                  </a:rPr>
                  <a:t>= </a:t>
                </a:r>
                <a:r>
                  <a:rPr lang="en-US" b="1" dirty="0" smtClean="0">
                    <a:solidFill>
                      <a:srgbClr val="660066"/>
                    </a:solidFill>
                    <a:latin typeface="+mn-lt"/>
                  </a:rPr>
                  <a:t>O(√k)</a:t>
                </a:r>
                <a:endParaRPr lang="en-US" b="1" dirty="0">
                  <a:solidFill>
                    <a:srgbClr val="660066"/>
                  </a:solidFill>
                  <a:latin typeface="+mn-lt"/>
                </a:endParaRPr>
              </a:p>
            </p:txBody>
          </p:sp>
          <p:sp>
            <p:nvSpPr>
              <p:cNvPr id="20" name="ZoneTexte 31"/>
              <p:cNvSpPr txBox="1">
                <a:spLocks noChangeArrowheads="1"/>
              </p:cNvSpPr>
              <p:nvPr/>
            </p:nvSpPr>
            <p:spPr bwMode="auto">
              <a:xfrm>
                <a:off x="6516215" y="4109010"/>
                <a:ext cx="1440161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b="1" dirty="0" smtClean="0">
                    <a:solidFill>
                      <a:srgbClr val="660066"/>
                    </a:solidFill>
                    <a:latin typeface="+mn-lt"/>
                  </a:rPr>
                  <a:t>q </a:t>
                </a:r>
                <a:r>
                  <a:rPr lang="en-US" b="1" dirty="0">
                    <a:solidFill>
                      <a:srgbClr val="660066"/>
                    </a:solidFill>
                    <a:latin typeface="+mn-lt"/>
                  </a:rPr>
                  <a:t>= </a:t>
                </a:r>
                <a:r>
                  <a:rPr lang="en-US" b="1" dirty="0" smtClean="0">
                    <a:solidFill>
                      <a:srgbClr val="660066"/>
                    </a:solidFill>
                    <a:latin typeface="+mn-lt"/>
                  </a:rPr>
                  <a:t>O(k)</a:t>
                </a:r>
                <a:endParaRPr lang="en-US" b="1" dirty="0">
                  <a:solidFill>
                    <a:srgbClr val="660066"/>
                  </a:solidFill>
                  <a:latin typeface="+mn-lt"/>
                </a:endParaRPr>
              </a:p>
            </p:txBody>
          </p:sp>
        </p:grpSp>
        <p:sp>
          <p:nvSpPr>
            <p:cNvPr id="23" name="Rectangle 22"/>
            <p:cNvSpPr/>
            <p:nvPr/>
          </p:nvSpPr>
          <p:spPr bwMode="auto">
            <a:xfrm>
              <a:off x="1835696" y="2060848"/>
              <a:ext cx="2664296" cy="576064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1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810152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 bwMode="auto">
          <a:xfrm>
            <a:off x="827584" y="5877272"/>
            <a:ext cx="7776864" cy="743744"/>
          </a:xfrm>
          <a:prstGeom prst="rect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12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Experimental results for ML decoding…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pPr marL="0" indent="0">
              <a:buNone/>
            </a:pPr>
            <a:endParaRPr lang="en-US" smtClean="0"/>
          </a:p>
          <a:p>
            <a:pPr marL="0" indent="0">
              <a:buNone/>
            </a:pPr>
            <a:endParaRPr lang="en-US" smtClean="0"/>
          </a:p>
          <a:p>
            <a:pPr marL="873125" lvl="2" indent="0">
              <a:buNone/>
            </a:pPr>
            <a:r>
              <a:rPr lang="en-US" smtClean="0"/>
              <a:t>choosing q = √k significantly reduces complexity WRT q = k under ML decoding</a:t>
            </a:r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71988-9731-5645-88C3-FB7BE9D5101C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20" name="Grouper 19"/>
          <p:cNvGrpSpPr/>
          <p:nvPr/>
        </p:nvGrpSpPr>
        <p:grpSpPr>
          <a:xfrm>
            <a:off x="611560" y="1412776"/>
            <a:ext cx="7704856" cy="4104456"/>
            <a:chOff x="611560" y="1412776"/>
            <a:chExt cx="7704856" cy="4104456"/>
          </a:xfrm>
        </p:grpSpPr>
        <p:grpSp>
          <p:nvGrpSpPr>
            <p:cNvPr id="19" name="Grouper 18"/>
            <p:cNvGrpSpPr/>
            <p:nvPr/>
          </p:nvGrpSpPr>
          <p:grpSpPr>
            <a:xfrm>
              <a:off x="611560" y="1412776"/>
              <a:ext cx="7704856" cy="4104456"/>
              <a:chOff x="729531" y="1916832"/>
              <a:chExt cx="7704856" cy="4104456"/>
            </a:xfrm>
          </p:grpSpPr>
          <p:grpSp>
            <p:nvGrpSpPr>
              <p:cNvPr id="11" name="Grouper 10"/>
              <p:cNvGrpSpPr/>
              <p:nvPr/>
            </p:nvGrpSpPr>
            <p:grpSpPr>
              <a:xfrm>
                <a:off x="729531" y="1916832"/>
                <a:ext cx="6003850" cy="4104456"/>
                <a:chOff x="729531" y="1916832"/>
                <a:chExt cx="6003850" cy="4104456"/>
              </a:xfrm>
            </p:grpSpPr>
            <p:pic>
              <p:nvPicPr>
                <p:cNvPr id="5" name="Image 6" descr="doom_test_object_size_on_nb_op_ss_4_code_rate_2_3_.png"/>
                <p:cNvPicPr>
                  <a:picLocks noChangeAspect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875506" y="2074763"/>
                  <a:ext cx="5307013" cy="37147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6" name="ZoneTexte 5"/>
                <p:cNvSpPr txBox="1">
                  <a:spLocks noChangeArrowheads="1"/>
                </p:cNvSpPr>
                <p:nvPr/>
              </p:nvSpPr>
              <p:spPr bwMode="auto">
                <a:xfrm>
                  <a:off x="1947069" y="5602188"/>
                  <a:ext cx="3929062" cy="41910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>
                    <a:lnSpc>
                      <a:spcPct val="134000"/>
                    </a:lnSpc>
                  </a:pPr>
                  <a:r>
                    <a:rPr lang="en-US" sz="1600" b="1">
                      <a:latin typeface="Courier New" pitchFamily="49" charset="0"/>
                      <a:cs typeface="Courier New" pitchFamily="49" charset="0"/>
                    </a:rPr>
                    <a:t>Code dimension (k)</a:t>
                  </a:r>
                </a:p>
              </p:txBody>
            </p:sp>
            <p:cxnSp>
              <p:nvCxnSpPr>
                <p:cNvPr id="7" name="Connecteur droit avec flèche 99"/>
                <p:cNvCxnSpPr>
                  <a:cxnSpLocks noChangeShapeType="1"/>
                </p:cNvCxnSpPr>
                <p:nvPr/>
              </p:nvCxnSpPr>
              <p:spPr bwMode="auto">
                <a:xfrm flipH="1">
                  <a:off x="5661820" y="3828949"/>
                  <a:ext cx="1071561" cy="250826"/>
                </a:xfrm>
                <a:prstGeom prst="straightConnector1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 type="arrow" w="med" len="med"/>
                </a:ln>
              </p:spPr>
            </p:cxnSp>
            <p:cxnSp>
              <p:nvCxnSpPr>
                <p:cNvPr id="8" name="Connecteur droit avec flèche 99"/>
                <p:cNvCxnSpPr>
                  <a:cxnSpLocks noChangeShapeType="1"/>
                </p:cNvCxnSpPr>
                <p:nvPr/>
              </p:nvCxnSpPr>
              <p:spPr bwMode="auto">
                <a:xfrm rot="10800000">
                  <a:off x="5518944" y="2365275"/>
                  <a:ext cx="1214437" cy="41275"/>
                </a:xfrm>
                <a:prstGeom prst="straightConnector1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 type="arrow" w="med" len="med"/>
                </a:ln>
              </p:spPr>
            </p:cxnSp>
            <p:sp>
              <p:nvSpPr>
                <p:cNvPr id="9" name="ZoneTexte 5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-861938" y="3508301"/>
                  <a:ext cx="3929063" cy="746125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>
                    <a:lnSpc>
                      <a:spcPct val="134000"/>
                    </a:lnSpc>
                  </a:pPr>
                  <a:r>
                    <a:rPr lang="en-US" sz="1600" b="1">
                      <a:latin typeface="Courier New" pitchFamily="49" charset="0"/>
                      <a:cs typeface="Courier New" pitchFamily="49" charset="0"/>
                    </a:rPr>
                    <a:t>Average number of symbol operations</a:t>
                  </a:r>
                </a:p>
              </p:txBody>
            </p:sp>
            <p:cxnSp>
              <p:nvCxnSpPr>
                <p:cNvPr id="10" name="Connecteur droit avec flèche 99"/>
                <p:cNvCxnSpPr>
                  <a:cxnSpLocks noChangeShapeType="1"/>
                </p:cNvCxnSpPr>
                <p:nvPr/>
              </p:nvCxnSpPr>
              <p:spPr bwMode="auto">
                <a:xfrm flipH="1">
                  <a:off x="5661820" y="4829075"/>
                  <a:ext cx="1071561" cy="214313"/>
                </a:xfrm>
                <a:prstGeom prst="straightConnector1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 type="arrow" w="med" len="med"/>
                </a:ln>
              </p:spPr>
            </p:cxnSp>
          </p:grpSp>
          <p:sp>
            <p:nvSpPr>
              <p:cNvPr id="12" name="ZoneTexte 31"/>
              <p:cNvSpPr txBox="1">
                <a:spLocks noChangeArrowheads="1"/>
              </p:cNvSpPr>
              <p:nvPr/>
            </p:nvSpPr>
            <p:spPr bwMode="auto">
              <a:xfrm>
                <a:off x="6807819" y="4519573"/>
                <a:ext cx="1292573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b="1" smtClean="0">
                    <a:solidFill>
                      <a:srgbClr val="660066"/>
                    </a:solidFill>
                    <a:latin typeface="+mn-lt"/>
                  </a:rPr>
                  <a:t>q = cst</a:t>
                </a:r>
                <a:endParaRPr lang="en-US" b="1">
                  <a:solidFill>
                    <a:srgbClr val="660066"/>
                  </a:solidFill>
                  <a:latin typeface="+mn-lt"/>
                </a:endParaRPr>
              </a:p>
            </p:txBody>
          </p:sp>
          <p:sp>
            <p:nvSpPr>
              <p:cNvPr id="13" name="ZoneTexte 31"/>
              <p:cNvSpPr txBox="1">
                <a:spLocks noChangeArrowheads="1"/>
              </p:cNvSpPr>
              <p:nvPr/>
            </p:nvSpPr>
            <p:spPr bwMode="auto">
              <a:xfrm>
                <a:off x="6804248" y="3573016"/>
                <a:ext cx="1630139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b="1" dirty="0" smtClean="0">
                    <a:solidFill>
                      <a:srgbClr val="660066"/>
                    </a:solidFill>
                    <a:latin typeface="+mn-lt"/>
                  </a:rPr>
                  <a:t>q </a:t>
                </a:r>
                <a:r>
                  <a:rPr lang="en-US" b="1" dirty="0">
                    <a:solidFill>
                      <a:srgbClr val="660066"/>
                    </a:solidFill>
                    <a:latin typeface="+mn-lt"/>
                  </a:rPr>
                  <a:t>= </a:t>
                </a:r>
                <a:r>
                  <a:rPr lang="en-US" b="1" dirty="0" smtClean="0">
                    <a:solidFill>
                      <a:srgbClr val="660066"/>
                    </a:solidFill>
                    <a:latin typeface="+mn-lt"/>
                  </a:rPr>
                  <a:t>O(√k)</a:t>
                </a:r>
                <a:endParaRPr lang="en-US" b="1" dirty="0">
                  <a:solidFill>
                    <a:srgbClr val="660066"/>
                  </a:solidFill>
                  <a:latin typeface="+mn-lt"/>
                </a:endParaRPr>
              </a:p>
            </p:txBody>
          </p:sp>
          <p:sp>
            <p:nvSpPr>
              <p:cNvPr id="14" name="ZoneTexte 31"/>
              <p:cNvSpPr txBox="1">
                <a:spLocks noChangeArrowheads="1"/>
              </p:cNvSpPr>
              <p:nvPr/>
            </p:nvSpPr>
            <p:spPr bwMode="auto">
              <a:xfrm>
                <a:off x="6804248" y="2132856"/>
                <a:ext cx="1558131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b="1" dirty="0" smtClean="0">
                    <a:solidFill>
                      <a:srgbClr val="660066"/>
                    </a:solidFill>
                    <a:latin typeface="+mn-lt"/>
                  </a:rPr>
                  <a:t>q </a:t>
                </a:r>
                <a:r>
                  <a:rPr lang="en-US" b="1" dirty="0">
                    <a:solidFill>
                      <a:srgbClr val="660066"/>
                    </a:solidFill>
                    <a:latin typeface="+mn-lt"/>
                  </a:rPr>
                  <a:t>= </a:t>
                </a:r>
                <a:r>
                  <a:rPr lang="en-US" b="1" dirty="0" smtClean="0">
                    <a:solidFill>
                      <a:srgbClr val="660066"/>
                    </a:solidFill>
                    <a:latin typeface="+mn-lt"/>
                  </a:rPr>
                  <a:t>O(k)</a:t>
                </a:r>
                <a:endParaRPr lang="en-US" b="1" dirty="0">
                  <a:solidFill>
                    <a:srgbClr val="660066"/>
                  </a:solidFill>
                  <a:latin typeface="+mn-lt"/>
                </a:endParaRPr>
              </a:p>
            </p:txBody>
          </p:sp>
        </p:grpSp>
        <p:sp>
          <p:nvSpPr>
            <p:cNvPr id="17" name="Rectangle 16"/>
            <p:cNvSpPr/>
            <p:nvPr/>
          </p:nvSpPr>
          <p:spPr bwMode="auto">
            <a:xfrm>
              <a:off x="2339752" y="1772816"/>
              <a:ext cx="2664296" cy="648072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1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755517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Conclusions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q = </a:t>
            </a:r>
            <a:r>
              <a:rPr lang="en-US" dirty="0"/>
              <a:t>O(√</a:t>
            </a:r>
            <a:r>
              <a:rPr lang="en-US" dirty="0" smtClean="0"/>
              <a:t>k) is appropriate</a:t>
            </a:r>
          </a:p>
          <a:p>
            <a:pPr lvl="2"/>
            <a:r>
              <a:rPr lang="en-US" dirty="0" smtClean="0"/>
              <a:t>exhibits good results</a:t>
            </a:r>
          </a:p>
          <a:p>
            <a:pPr lvl="2"/>
            <a:r>
              <a:rPr lang="en-US" dirty="0" smtClean="0"/>
              <a:t>simple design</a:t>
            </a:r>
          </a:p>
          <a:p>
            <a:pPr lvl="4"/>
            <a:endParaRPr lang="en-US" dirty="0"/>
          </a:p>
          <a:p>
            <a:r>
              <a:rPr lang="en-US" dirty="0" smtClean="0"/>
              <a:t>further optimizations are possible</a:t>
            </a:r>
          </a:p>
          <a:p>
            <a:pPr lvl="2"/>
            <a:r>
              <a:rPr lang="en-US" dirty="0" smtClean="0"/>
              <a:t>it is known that IT decoding is limited by the presence of “small cycles” in the parity check matrix</a:t>
            </a:r>
          </a:p>
          <a:p>
            <a:pPr lvl="2"/>
            <a:r>
              <a:rPr lang="en-US" dirty="0" smtClean="0"/>
              <a:t>by optimizing cycles in the base matrix we control cycles in the expanded parity check matrix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71988-9731-5645-88C3-FB7BE9D5101C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320670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Context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L-FEC codes are</a:t>
            </a:r>
          </a:p>
          <a:p>
            <a:pPr lvl="1"/>
            <a:r>
              <a:rPr lang="en-US" dirty="0" smtClean="0"/>
              <a:t>codes for the erasure channel</a:t>
            </a:r>
          </a:p>
          <a:p>
            <a:pPr lvl="1"/>
            <a:r>
              <a:rPr lang="en-US" dirty="0" smtClean="0"/>
              <a:t>working in “upper layers”</a:t>
            </a:r>
          </a:p>
          <a:p>
            <a:pPr lvl="2"/>
            <a:r>
              <a:rPr lang="en-US" dirty="0" smtClean="0"/>
              <a:t>application, transport, or MAC</a:t>
            </a:r>
          </a:p>
          <a:p>
            <a:pPr lvl="1"/>
            <a:r>
              <a:rPr lang="en-US" dirty="0" smtClean="0"/>
              <a:t>they are easily implemented in a </a:t>
            </a:r>
            <a:r>
              <a:rPr lang="en-US" b="1" dirty="0" smtClean="0">
                <a:solidFill>
                  <a:srgbClr val="660066"/>
                </a:solidFill>
              </a:rPr>
              <a:t>software codec</a:t>
            </a:r>
          </a:p>
          <a:p>
            <a:pPr lvl="4"/>
            <a:endParaRPr lang="en-US" dirty="0">
              <a:solidFill>
                <a:srgbClr val="660066"/>
              </a:solidFill>
            </a:endParaRPr>
          </a:p>
          <a:p>
            <a:r>
              <a:rPr lang="en-US" dirty="0"/>
              <a:t>good AL-FEC codes have</a:t>
            </a:r>
          </a:p>
          <a:p>
            <a:pPr lvl="2"/>
            <a:r>
              <a:rPr lang="en-US" dirty="0">
                <a:solidFill>
                  <a:srgbClr val="660066"/>
                </a:solidFill>
              </a:rPr>
              <a:t>high</a:t>
            </a:r>
            <a:r>
              <a:rPr lang="en-US" dirty="0"/>
              <a:t> erasure recovery capabilities</a:t>
            </a:r>
          </a:p>
          <a:p>
            <a:pPr lvl="2"/>
            <a:r>
              <a:rPr lang="en-US" dirty="0">
                <a:solidFill>
                  <a:srgbClr val="660066"/>
                </a:solidFill>
              </a:rPr>
              <a:t>low</a:t>
            </a:r>
            <a:r>
              <a:rPr lang="en-US" dirty="0"/>
              <a:t> encoding and/or decoding complexity</a:t>
            </a:r>
          </a:p>
          <a:p>
            <a:pPr lvl="4"/>
            <a:endParaRPr lang="en-US" dirty="0"/>
          </a:p>
          <a:p>
            <a:pPr lvl="1"/>
            <a:r>
              <a:rPr lang="en-US" dirty="0"/>
              <a:t>an AL-FEC solution is often the result </a:t>
            </a:r>
            <a:r>
              <a:rPr lang="en-US" dirty="0" smtClean="0"/>
              <a:t>of </a:t>
            </a:r>
            <a:r>
              <a:rPr lang="en-US" b="1" dirty="0">
                <a:solidFill>
                  <a:srgbClr val="660066"/>
                </a:solidFill>
              </a:rPr>
              <a:t>trade-</a:t>
            </a:r>
            <a:r>
              <a:rPr lang="en-US" b="1" dirty="0" smtClean="0">
                <a:solidFill>
                  <a:srgbClr val="660066"/>
                </a:solidFill>
              </a:rPr>
              <a:t>offs</a:t>
            </a:r>
            <a:endParaRPr lang="en-US" b="1" dirty="0">
              <a:solidFill>
                <a:srgbClr val="660066"/>
              </a:solidFill>
            </a:endParaRPr>
          </a:p>
          <a:p>
            <a:pPr lvl="2"/>
            <a:endParaRPr lang="en-US" dirty="0"/>
          </a:p>
          <a:p>
            <a:pPr lvl="2"/>
            <a:endParaRPr lang="en-US" dirty="0" smtClean="0">
              <a:solidFill>
                <a:srgbClr val="660066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71988-9731-5645-88C3-FB7BE9D5101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1" name="ZoneTexte 10"/>
          <p:cNvSpPr txBox="1"/>
          <p:nvPr/>
        </p:nvSpPr>
        <p:spPr bwMode="auto">
          <a:xfrm>
            <a:off x="395536" y="5517232"/>
            <a:ext cx="8359775" cy="52322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ＭＳ Ｐゴシック" pitchFamily="-110" charset="-128"/>
                <a:cs typeface="ＭＳ Ｐゴシック" pitchFamily="-110" charset="-128"/>
              </a:rPr>
              <a:t>working 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ＭＳ Ｐゴシック" pitchFamily="-110" charset="-128"/>
                <a:cs typeface="ＭＳ Ｐゴシック" pitchFamily="-110" charset="-128"/>
              </a:rPr>
              <a:t>both on codes and codecs is required</a:t>
            </a:r>
            <a:endParaRPr lang="en-US" sz="28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ea typeface="ＭＳ Ｐゴシック" pitchFamily="-110" charset="-128"/>
              <a:cs typeface="ＭＳ Ｐゴシック" pitchFamily="-11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35565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er 25"/>
          <p:cNvGrpSpPr/>
          <p:nvPr/>
        </p:nvGrpSpPr>
        <p:grpSpPr>
          <a:xfrm>
            <a:off x="322188" y="670999"/>
            <a:ext cx="8498284" cy="4918241"/>
            <a:chOff x="322188" y="743007"/>
            <a:chExt cx="8498284" cy="4918241"/>
          </a:xfrm>
        </p:grpSpPr>
        <p:grpSp>
          <p:nvGrpSpPr>
            <p:cNvPr id="16" name="Grouper 15"/>
            <p:cNvGrpSpPr/>
            <p:nvPr/>
          </p:nvGrpSpPr>
          <p:grpSpPr>
            <a:xfrm>
              <a:off x="322188" y="743007"/>
              <a:ext cx="4824536" cy="4789785"/>
              <a:chOff x="3995936" y="2132856"/>
              <a:chExt cx="2736304" cy="2736304"/>
            </a:xfrm>
          </p:grpSpPr>
          <p:sp>
            <p:nvSpPr>
              <p:cNvPr id="11" name="Ellipse 10"/>
              <p:cNvSpPr/>
              <p:nvPr/>
            </p:nvSpPr>
            <p:spPr bwMode="auto">
              <a:xfrm>
                <a:off x="3995936" y="2132856"/>
                <a:ext cx="2736304" cy="2736304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3810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12" charset="0"/>
                </a:endParaRPr>
              </a:p>
            </p:txBody>
          </p:sp>
          <p:sp>
            <p:nvSpPr>
              <p:cNvPr id="12" name="ZoneTexte 11"/>
              <p:cNvSpPr txBox="1"/>
              <p:nvPr/>
            </p:nvSpPr>
            <p:spPr>
              <a:xfrm>
                <a:off x="4405100" y="2469700"/>
                <a:ext cx="1921226" cy="5098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 smtClean="0">
                    <a:solidFill>
                      <a:srgbClr val="660066"/>
                    </a:solidFill>
                    <a:latin typeface="+mn-lt"/>
                  </a:rPr>
                  <a:t>AL-FEC</a:t>
                </a:r>
              </a:p>
              <a:p>
                <a:pPr algn="ctr"/>
                <a:r>
                  <a:rPr lang="en-US" sz="1600" b="1" i="1" dirty="0">
                    <a:solidFill>
                      <a:srgbClr val="660066"/>
                    </a:solidFill>
                    <a:latin typeface="+mn-lt"/>
                  </a:rPr>
                  <a:t>(</a:t>
                </a:r>
                <a:r>
                  <a:rPr lang="en-US" sz="1600" b="1" i="1" dirty="0" smtClean="0">
                    <a:solidFill>
                      <a:srgbClr val="660066"/>
                    </a:solidFill>
                    <a:latin typeface="+mn-lt"/>
                  </a:rPr>
                  <a:t>codes, codecs,</a:t>
                </a:r>
              </a:p>
              <a:p>
                <a:pPr algn="ctr"/>
                <a:r>
                  <a:rPr lang="en-US" sz="1600" b="1" i="1" dirty="0" err="1" smtClean="0">
                    <a:solidFill>
                      <a:srgbClr val="660066"/>
                    </a:solidFill>
                    <a:latin typeface="+mn-lt"/>
                  </a:rPr>
                  <a:t>perf</a:t>
                </a:r>
                <a:r>
                  <a:rPr lang="en-US" sz="1600" b="1" i="1" dirty="0" smtClean="0">
                    <a:solidFill>
                      <a:srgbClr val="660066"/>
                    </a:solidFill>
                    <a:latin typeface="+mn-lt"/>
                  </a:rPr>
                  <a:t>.</a:t>
                </a:r>
                <a:r>
                  <a:rPr lang="en-US" sz="1600" b="1" i="1" dirty="0">
                    <a:solidFill>
                      <a:srgbClr val="660066"/>
                    </a:solidFill>
                    <a:latin typeface="+mn-lt"/>
                  </a:rPr>
                  <a:t> </a:t>
                </a:r>
                <a:r>
                  <a:rPr lang="en-US" sz="1600" b="1" i="1" dirty="0" smtClean="0">
                    <a:solidFill>
                      <a:srgbClr val="660066"/>
                    </a:solidFill>
                    <a:latin typeface="+mn-lt"/>
                  </a:rPr>
                  <a:t>evaluation framework)</a:t>
                </a:r>
              </a:p>
            </p:txBody>
          </p:sp>
        </p:grpSp>
        <p:grpSp>
          <p:nvGrpSpPr>
            <p:cNvPr id="17" name="Grouper 16"/>
            <p:cNvGrpSpPr/>
            <p:nvPr/>
          </p:nvGrpSpPr>
          <p:grpSpPr>
            <a:xfrm>
              <a:off x="4009724" y="836712"/>
              <a:ext cx="4810748" cy="4824536"/>
              <a:chOff x="5436096" y="2132856"/>
              <a:chExt cx="2736304" cy="2736304"/>
            </a:xfrm>
          </p:grpSpPr>
          <p:sp>
            <p:nvSpPr>
              <p:cNvPr id="13" name="Ellipse 12"/>
              <p:cNvSpPr/>
              <p:nvPr/>
            </p:nvSpPr>
            <p:spPr bwMode="auto">
              <a:xfrm>
                <a:off x="5436096" y="2132856"/>
                <a:ext cx="2736304" cy="2736304"/>
              </a:xfrm>
              <a:prstGeom prst="ellipse">
                <a:avLst/>
              </a:prstGeom>
              <a:solidFill>
                <a:srgbClr val="FFFFD4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12" charset="0"/>
                </a:endParaRPr>
              </a:p>
            </p:txBody>
          </p:sp>
          <p:sp>
            <p:nvSpPr>
              <p:cNvPr id="14" name="ZoneTexte 13"/>
              <p:cNvSpPr txBox="1"/>
              <p:nvPr/>
            </p:nvSpPr>
            <p:spPr>
              <a:xfrm>
                <a:off x="5725844" y="2786302"/>
                <a:ext cx="2252554" cy="645871"/>
              </a:xfrm>
              <a:prstGeom prst="rect">
                <a:avLst/>
              </a:prstGeom>
              <a:solidFill>
                <a:srgbClr val="FFFFD4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 smtClean="0">
                    <a:solidFill>
                      <a:srgbClr val="660066"/>
                    </a:solidFill>
                    <a:latin typeface="+mn-lt"/>
                  </a:rPr>
                  <a:t>Application to use-cases</a:t>
                </a:r>
              </a:p>
              <a:p>
                <a:pPr algn="ctr"/>
                <a:r>
                  <a:rPr lang="en-US" sz="1600" b="1" i="1" dirty="0" smtClean="0">
                    <a:solidFill>
                      <a:srgbClr val="660066"/>
                    </a:solidFill>
                    <a:latin typeface="+mn-lt"/>
                  </a:rPr>
                  <a:t>(AL-FEC schemes,</a:t>
                </a:r>
              </a:p>
              <a:p>
                <a:pPr algn="ctr"/>
                <a:r>
                  <a:rPr lang="en-US" sz="1600" b="1" i="1" dirty="0" err="1" smtClean="0">
                    <a:solidFill>
                      <a:srgbClr val="660066"/>
                    </a:solidFill>
                    <a:latin typeface="+mn-lt"/>
                  </a:rPr>
                  <a:t>filecasting</a:t>
                </a:r>
                <a:r>
                  <a:rPr lang="en-US" sz="1600" b="1" i="1" dirty="0" smtClean="0">
                    <a:solidFill>
                      <a:srgbClr val="660066"/>
                    </a:solidFill>
                    <a:latin typeface="+mn-lt"/>
                  </a:rPr>
                  <a:t> and robust streaming,</a:t>
                </a:r>
              </a:p>
              <a:p>
                <a:pPr algn="ctr"/>
                <a:r>
                  <a:rPr lang="en-US" sz="1600" b="1" i="1" dirty="0" smtClean="0">
                    <a:solidFill>
                      <a:srgbClr val="660066"/>
                    </a:solidFill>
                    <a:latin typeface="+mn-lt"/>
                  </a:rPr>
                  <a:t>UEP, file bundle protection)</a:t>
                </a:r>
              </a:p>
            </p:txBody>
          </p:sp>
        </p:grp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big picture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71988-9731-5645-88C3-FB7BE9D5101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24" name="Flèche vers la gauche 23"/>
          <p:cNvSpPr/>
          <p:nvPr/>
        </p:nvSpPr>
        <p:spPr bwMode="auto">
          <a:xfrm flipH="1">
            <a:off x="4427984" y="5877272"/>
            <a:ext cx="504056" cy="239688"/>
          </a:xfrm>
          <a:prstGeom prst="leftArrow">
            <a:avLst/>
          </a:prstGeom>
          <a:solidFill>
            <a:srgbClr val="660066"/>
          </a:solidFill>
          <a:ln w="38100" cap="flat" cmpd="sng" algn="ctr">
            <a:solidFill>
              <a:srgbClr val="660066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12" charset="0"/>
            </a:endParaRPr>
          </a:p>
        </p:txBody>
      </p:sp>
      <p:grpSp>
        <p:nvGrpSpPr>
          <p:cNvPr id="27" name="Grouper 26"/>
          <p:cNvGrpSpPr/>
          <p:nvPr/>
        </p:nvGrpSpPr>
        <p:grpSpPr>
          <a:xfrm>
            <a:off x="179512" y="3268141"/>
            <a:ext cx="7908133" cy="3090540"/>
            <a:chOff x="179512" y="3268141"/>
            <a:chExt cx="7908133" cy="3090540"/>
          </a:xfrm>
        </p:grpSpPr>
        <p:grpSp>
          <p:nvGrpSpPr>
            <p:cNvPr id="22" name="Grouper 21"/>
            <p:cNvGrpSpPr/>
            <p:nvPr/>
          </p:nvGrpSpPr>
          <p:grpSpPr>
            <a:xfrm>
              <a:off x="852926" y="3268141"/>
              <a:ext cx="7234719" cy="3041179"/>
              <a:chOff x="852926" y="3564885"/>
              <a:chExt cx="7234719" cy="3041179"/>
            </a:xfrm>
          </p:grpSpPr>
          <p:sp>
            <p:nvSpPr>
              <p:cNvPr id="5" name="ZoneTexte 4"/>
              <p:cNvSpPr txBox="1"/>
              <p:nvPr/>
            </p:nvSpPr>
            <p:spPr>
              <a:xfrm>
                <a:off x="1249432" y="4717013"/>
                <a:ext cx="2314456" cy="800219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solidFill>
                  <a:srgbClr val="660066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800" dirty="0" smtClean="0">
                    <a:solidFill>
                      <a:schemeClr val="tx1"/>
                    </a:solidFill>
                    <a:latin typeface="+mn-lt"/>
                  </a:rPr>
                  <a:t>IETF standardization</a:t>
                </a:r>
              </a:p>
              <a:p>
                <a:pPr algn="ctr"/>
                <a:r>
                  <a:rPr lang="en-US" sz="1400" i="1" dirty="0" smtClean="0">
                    <a:solidFill>
                      <a:schemeClr val="tx1"/>
                    </a:solidFill>
                    <a:latin typeface="+mn-lt"/>
                  </a:rPr>
                  <a:t>(RFC 5170, 5510, 6363</a:t>
                </a:r>
              </a:p>
              <a:p>
                <a:pPr algn="ctr"/>
                <a:r>
                  <a:rPr lang="en-US" sz="1400" i="1" dirty="0" smtClean="0">
                    <a:solidFill>
                      <a:schemeClr val="tx1"/>
                    </a:solidFill>
                    <a:latin typeface="+mn-lt"/>
                  </a:rPr>
                  <a:t>+ 4 I-D on the subject)</a:t>
                </a:r>
                <a:endParaRPr lang="en-US" sz="1400" i="1" dirty="0">
                  <a:solidFill>
                    <a:schemeClr val="tx1"/>
                  </a:solidFill>
                  <a:latin typeface="+mn-lt"/>
                </a:endParaRPr>
              </a:p>
            </p:txBody>
          </p:sp>
          <p:sp>
            <p:nvSpPr>
              <p:cNvPr id="6" name="ZoneTexte 5"/>
              <p:cNvSpPr txBox="1"/>
              <p:nvPr/>
            </p:nvSpPr>
            <p:spPr>
              <a:xfrm>
                <a:off x="852926" y="6021288"/>
                <a:ext cx="3215018" cy="584776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solidFill>
                  <a:srgbClr val="660066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800" dirty="0" err="1" smtClean="0">
                    <a:solidFill>
                      <a:schemeClr val="tx1"/>
                    </a:solidFill>
                    <a:latin typeface="+mn-lt"/>
                  </a:rPr>
                  <a:t>LDPC-Staircase@ISDB-Tmm</a:t>
                </a:r>
                <a:endParaRPr lang="en-US" sz="1800" dirty="0" smtClean="0">
                  <a:solidFill>
                    <a:schemeClr val="tx1"/>
                  </a:solidFill>
                  <a:latin typeface="+mn-lt"/>
                </a:endParaRPr>
              </a:p>
              <a:p>
                <a:pPr algn="ctr"/>
                <a:r>
                  <a:rPr lang="en-US" sz="1400" i="1" dirty="0" smtClean="0">
                    <a:solidFill>
                      <a:schemeClr val="tx1"/>
                    </a:solidFill>
                    <a:latin typeface="+mn-lt"/>
                  </a:rPr>
                  <a:t>(push VOD service to mobiles)</a:t>
                </a:r>
                <a:endParaRPr lang="en-US" sz="1400" i="1" dirty="0">
                  <a:solidFill>
                    <a:schemeClr val="tx1"/>
                  </a:solidFill>
                  <a:latin typeface="+mn-lt"/>
                </a:endParaRPr>
              </a:p>
            </p:txBody>
          </p:sp>
          <p:sp>
            <p:nvSpPr>
              <p:cNvPr id="7" name="ZoneTexte 6"/>
              <p:cNvSpPr txBox="1"/>
              <p:nvPr/>
            </p:nvSpPr>
            <p:spPr>
              <a:xfrm>
                <a:off x="5260214" y="3564885"/>
                <a:ext cx="2570578" cy="800219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solidFill>
                  <a:srgbClr val="660066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800" dirty="0" smtClean="0">
                    <a:solidFill>
                      <a:schemeClr val="tx1"/>
                    </a:solidFill>
                    <a:latin typeface="+mn-lt"/>
                    <a:hlinkClick r:id="rId2"/>
                  </a:rPr>
                  <a:t>http://</a:t>
                </a:r>
                <a:r>
                  <a:rPr lang="en-US" sz="1800" dirty="0" err="1" smtClean="0">
                    <a:solidFill>
                      <a:schemeClr val="tx1"/>
                    </a:solidFill>
                    <a:latin typeface="+mn-lt"/>
                    <a:hlinkClick r:id="rId2"/>
                  </a:rPr>
                  <a:t>openfec.org</a:t>
                </a:r>
                <a:endParaRPr lang="en-US" sz="1800" dirty="0" smtClean="0">
                  <a:solidFill>
                    <a:schemeClr val="tx1"/>
                  </a:solidFill>
                  <a:latin typeface="+mn-lt"/>
                </a:endParaRPr>
              </a:p>
              <a:p>
                <a:pPr algn="ctr"/>
                <a:r>
                  <a:rPr lang="en-US" sz="1400" i="1" dirty="0" smtClean="0">
                    <a:solidFill>
                      <a:schemeClr val="tx1"/>
                    </a:solidFill>
                    <a:latin typeface="+mn-lt"/>
                  </a:rPr>
                  <a:t>(“because open, free AL-FEC</a:t>
                </a:r>
              </a:p>
              <a:p>
                <a:pPr algn="ctr"/>
                <a:r>
                  <a:rPr lang="en-US" sz="1400" i="1" dirty="0" smtClean="0">
                    <a:solidFill>
                      <a:schemeClr val="tx1"/>
                    </a:solidFill>
                    <a:latin typeface="+mn-lt"/>
                  </a:rPr>
                  <a:t>codes and codecs matter”)</a:t>
                </a:r>
                <a:endParaRPr lang="en-US" sz="1400" i="1" dirty="0">
                  <a:solidFill>
                    <a:schemeClr val="tx1"/>
                  </a:solidFill>
                  <a:latin typeface="+mn-lt"/>
                </a:endParaRPr>
              </a:p>
            </p:txBody>
          </p:sp>
          <p:sp>
            <p:nvSpPr>
              <p:cNvPr id="8" name="ZoneTexte 7"/>
              <p:cNvSpPr txBox="1"/>
              <p:nvPr/>
            </p:nvSpPr>
            <p:spPr>
              <a:xfrm>
                <a:off x="5004048" y="4797152"/>
                <a:ext cx="3083597" cy="646331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solidFill>
                  <a:srgbClr val="660066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800" dirty="0" smtClean="0">
                    <a:solidFill>
                      <a:schemeClr val="tx1"/>
                    </a:solidFill>
                    <a:latin typeface="+mn-lt"/>
                  </a:rPr>
                  <a:t>commercial LDPC-Staircase</a:t>
                </a:r>
              </a:p>
              <a:p>
                <a:pPr algn="ctr"/>
                <a:r>
                  <a:rPr lang="en-US" sz="1800" dirty="0" smtClean="0">
                    <a:solidFill>
                      <a:schemeClr val="tx1"/>
                    </a:solidFill>
                    <a:latin typeface="+mn-lt"/>
                  </a:rPr>
                  <a:t>codec </a:t>
                </a:r>
                <a:r>
                  <a:rPr lang="en-US" sz="1400" i="1" dirty="0" smtClean="0">
                    <a:solidFill>
                      <a:schemeClr val="tx1"/>
                    </a:solidFill>
                    <a:latin typeface="+mn-lt"/>
                  </a:rPr>
                  <a:t>(</a:t>
                </a:r>
                <a:r>
                  <a:rPr lang="en-US" sz="1400" i="1" dirty="0" err="1" smtClean="0">
                    <a:solidFill>
                      <a:schemeClr val="tx1"/>
                    </a:solidFill>
                    <a:latin typeface="+mn-lt"/>
                  </a:rPr>
                  <a:t>Expway</a:t>
                </a:r>
                <a:r>
                  <a:rPr lang="en-US" sz="1400" i="1" dirty="0" smtClean="0">
                    <a:solidFill>
                      <a:schemeClr val="tx1"/>
                    </a:solidFill>
                    <a:latin typeface="+mn-lt"/>
                  </a:rPr>
                  <a:t>)</a:t>
                </a:r>
                <a:endParaRPr lang="en-US" sz="1400" i="1" dirty="0">
                  <a:solidFill>
                    <a:schemeClr val="tx1"/>
                  </a:solidFill>
                  <a:latin typeface="+mn-lt"/>
                </a:endParaRPr>
              </a:p>
            </p:txBody>
          </p:sp>
          <p:sp>
            <p:nvSpPr>
              <p:cNvPr id="10" name="ZoneTexte 9"/>
              <p:cNvSpPr txBox="1"/>
              <p:nvPr/>
            </p:nvSpPr>
            <p:spPr>
              <a:xfrm>
                <a:off x="5062034" y="6021288"/>
                <a:ext cx="2999251" cy="584776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solidFill>
                  <a:srgbClr val="660066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800" dirty="0" smtClean="0">
                    <a:solidFill>
                      <a:schemeClr val="tx1"/>
                    </a:solidFill>
                    <a:latin typeface="+mn-lt"/>
                  </a:rPr>
                  <a:t>2</a:t>
                </a:r>
                <a:r>
                  <a:rPr lang="en-US" sz="1800" baseline="30000" dirty="0" smtClean="0">
                    <a:solidFill>
                      <a:schemeClr val="tx1"/>
                    </a:solidFill>
                    <a:latin typeface="+mn-lt"/>
                  </a:rPr>
                  <a:t>nd</a:t>
                </a:r>
                <a:r>
                  <a:rPr lang="en-US" sz="1800" dirty="0" smtClean="0">
                    <a:solidFill>
                      <a:schemeClr val="tx1"/>
                    </a:solidFill>
                    <a:latin typeface="+mn-lt"/>
                  </a:rPr>
                  <a:t> generation LDPC codes</a:t>
                </a:r>
              </a:p>
              <a:p>
                <a:pPr algn="ctr"/>
                <a:r>
                  <a:rPr lang="en-US" sz="1400" i="1" dirty="0" smtClean="0">
                    <a:solidFill>
                      <a:schemeClr val="tx1"/>
                    </a:solidFill>
                    <a:latin typeface="+mn-lt"/>
                  </a:rPr>
                  <a:t>(the successor…)</a:t>
                </a:r>
                <a:endParaRPr lang="en-US" sz="1400" i="1" dirty="0">
                  <a:solidFill>
                    <a:schemeClr val="tx1"/>
                  </a:solidFill>
                  <a:latin typeface="+mn-lt"/>
                </a:endParaRPr>
              </a:p>
            </p:txBody>
          </p:sp>
          <p:sp>
            <p:nvSpPr>
              <p:cNvPr id="21" name="ZoneTexte 20"/>
              <p:cNvSpPr txBox="1"/>
              <p:nvPr/>
            </p:nvSpPr>
            <p:spPr>
              <a:xfrm>
                <a:off x="1210455" y="3645024"/>
                <a:ext cx="2353433" cy="584776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solidFill>
                  <a:srgbClr val="660066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800" dirty="0" smtClean="0">
                    <a:solidFill>
                      <a:schemeClr val="tx1"/>
                    </a:solidFill>
                    <a:latin typeface="+mn-lt"/>
                  </a:rPr>
                  <a:t>1</a:t>
                </a:r>
                <a:r>
                  <a:rPr lang="en-US" sz="1800" baseline="30000" dirty="0" smtClean="0">
                    <a:solidFill>
                      <a:schemeClr val="tx1"/>
                    </a:solidFill>
                    <a:latin typeface="+mn-lt"/>
                  </a:rPr>
                  <a:t>st</a:t>
                </a:r>
                <a:r>
                  <a:rPr lang="en-US" sz="1800" dirty="0" smtClean="0">
                    <a:solidFill>
                      <a:schemeClr val="tx1"/>
                    </a:solidFill>
                    <a:latin typeface="+mn-lt"/>
                  </a:rPr>
                  <a:t> generation codes</a:t>
                </a:r>
              </a:p>
              <a:p>
                <a:pPr algn="ctr"/>
                <a:r>
                  <a:rPr lang="en-US" sz="1400" i="1" dirty="0" smtClean="0">
                    <a:solidFill>
                      <a:schemeClr val="tx1"/>
                    </a:solidFill>
                    <a:latin typeface="+mn-lt"/>
                  </a:rPr>
                  <a:t>(LDPC-Staircase)</a:t>
                </a:r>
                <a:endParaRPr lang="en-US" sz="1400" i="1" dirty="0">
                  <a:solidFill>
                    <a:schemeClr val="tx1"/>
                  </a:solidFill>
                  <a:latin typeface="+mn-lt"/>
                </a:endParaRPr>
              </a:p>
            </p:txBody>
          </p:sp>
        </p:grpSp>
        <p:sp>
          <p:nvSpPr>
            <p:cNvPr id="25" name="ZoneTexte 24"/>
            <p:cNvSpPr txBox="1"/>
            <p:nvPr/>
          </p:nvSpPr>
          <p:spPr>
            <a:xfrm>
              <a:off x="179512" y="5589240"/>
              <a:ext cx="66048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400" b="1" dirty="0" smtClean="0">
                  <a:solidFill>
                    <a:srgbClr val="660066"/>
                  </a:solidFill>
                  <a:sym typeface="Wingdings"/>
                </a:rPr>
                <a:t></a:t>
              </a:r>
              <a:endParaRPr lang="en-US" sz="4400" b="1" dirty="0">
                <a:solidFill>
                  <a:srgbClr val="66006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6606300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Motivations for a 2</a:t>
            </a:r>
            <a:r>
              <a:rPr lang="en-US" baseline="30000" dirty="0" smtClean="0"/>
              <a:t>nd</a:t>
            </a:r>
            <a:r>
              <a:rPr lang="en-US" dirty="0" smtClean="0"/>
              <a:t> generation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LDPC-Staircase codes are already a good and practical solution</a:t>
            </a:r>
          </a:p>
          <a:p>
            <a:pPr lvl="2"/>
            <a:r>
              <a:rPr lang="en-US" dirty="0" smtClean="0"/>
              <a:t>in spite of their simplicity</a:t>
            </a:r>
          </a:p>
          <a:p>
            <a:pPr lvl="4"/>
            <a:endParaRPr lang="en-US" dirty="0" smtClean="0"/>
          </a:p>
          <a:p>
            <a:r>
              <a:rPr lang="en-US" dirty="0" smtClean="0"/>
              <a:t>…but let’s see if we can go further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/>
              <a:t>« </a:t>
            </a:r>
            <a:r>
              <a:rPr lang="en-US" dirty="0" smtClean="0"/>
              <a:t>Analysis </a:t>
            </a:r>
            <a:r>
              <a:rPr lang="en-US" dirty="0"/>
              <a:t>of Quasi-Cyclic LDPC codes under ML</a:t>
            </a:r>
            <a:br>
              <a:rPr lang="en-US" dirty="0"/>
            </a:br>
            <a:r>
              <a:rPr lang="en-US" dirty="0"/>
              <a:t>decoding over the erasure channel »</a:t>
            </a:r>
          </a:p>
          <a:p>
            <a:pPr marL="873125" lvl="2" indent="0">
              <a:buNone/>
            </a:pPr>
            <a:r>
              <a:rPr lang="en-US" dirty="0"/>
              <a:t>Mathieu Cunche*, </a:t>
            </a:r>
            <a:r>
              <a:rPr lang="en-US" dirty="0" err="1"/>
              <a:t>Valentin</a:t>
            </a:r>
            <a:r>
              <a:rPr lang="en-US" dirty="0"/>
              <a:t> </a:t>
            </a:r>
            <a:r>
              <a:rPr lang="en-US" dirty="0" err="1"/>
              <a:t>Savin</a:t>
            </a:r>
            <a:r>
              <a:rPr lang="en-US" dirty="0"/>
              <a:t>+, Vincent Roca*</a:t>
            </a:r>
          </a:p>
          <a:p>
            <a:pPr marL="873125" lvl="2" indent="0">
              <a:buNone/>
            </a:pPr>
            <a:r>
              <a:rPr lang="en-US" dirty="0"/>
              <a:t>*Inria, +CEA-LETI</a:t>
            </a:r>
          </a:p>
          <a:p>
            <a:pPr marL="873125" lvl="2" indent="0">
              <a:buNone/>
            </a:pPr>
            <a:r>
              <a:rPr lang="en-US" dirty="0"/>
              <a:t>IEEE Int. Symposium on Information Theory and Applications (ISITA’10), October 2010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71988-9731-5645-88C3-FB7BE9D5101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50825" y="3933056"/>
            <a:ext cx="8642350" cy="2448272"/>
          </a:xfrm>
          <a:prstGeom prst="rect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859053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binary “Low Density Parity-Check”</a:t>
            </a:r>
          </a:p>
          <a:p>
            <a:pPr lvl="1"/>
            <a:r>
              <a:rPr lang="en-US" dirty="0" smtClean="0"/>
              <a:t>characterized by a sparse parity-check matrix</a:t>
            </a:r>
          </a:p>
        </p:txBody>
      </p:sp>
      <p:sp>
        <p:nvSpPr>
          <p:cNvPr id="23556" name="Titre 1"/>
          <p:cNvSpPr>
            <a:spLocks noGrp="1"/>
          </p:cNvSpPr>
          <p:nvPr>
            <p:ph type="title"/>
          </p:nvPr>
        </p:nvSpPr>
        <p:spPr>
          <a:xfrm>
            <a:off x="251520" y="44624"/>
            <a:ext cx="8061325" cy="520700"/>
          </a:xfrm>
        </p:spPr>
        <p:txBody>
          <a:bodyPr/>
          <a:lstStyle/>
          <a:p>
            <a:r>
              <a:rPr lang="en-US" dirty="0" smtClean="0"/>
              <a:t>Quick introduction to LDPC</a:t>
            </a:r>
          </a:p>
        </p:txBody>
      </p:sp>
      <p:grpSp>
        <p:nvGrpSpPr>
          <p:cNvPr id="3" name="Grouper 2"/>
          <p:cNvGrpSpPr/>
          <p:nvPr/>
        </p:nvGrpSpPr>
        <p:grpSpPr>
          <a:xfrm>
            <a:off x="3405188" y="2276871"/>
            <a:ext cx="5214937" cy="3687317"/>
            <a:chOff x="3405188" y="2276871"/>
            <a:chExt cx="5214937" cy="3687317"/>
          </a:xfrm>
        </p:grpSpPr>
        <p:sp>
          <p:nvSpPr>
            <p:cNvPr id="89" name="ZoneTexte 97"/>
            <p:cNvSpPr txBox="1">
              <a:spLocks noChangeArrowheads="1"/>
            </p:cNvSpPr>
            <p:nvPr/>
          </p:nvSpPr>
          <p:spPr bwMode="auto">
            <a:xfrm>
              <a:off x="3405188" y="5564138"/>
              <a:ext cx="4211637" cy="400050"/>
            </a:xfrm>
            <a:prstGeom prst="rect">
              <a:avLst/>
            </a:prstGeom>
            <a:gradFill rotWithShape="1">
              <a:gsLst>
                <a:gs pos="0">
                  <a:srgbClr val="E4FFE4"/>
                </a:gs>
                <a:gs pos="64999">
                  <a:srgbClr val="BAFBBA"/>
                </a:gs>
                <a:gs pos="100000">
                  <a:srgbClr val="9CFB9C"/>
                </a:gs>
              </a:gsLst>
              <a:lin ang="5400000" scaled="1"/>
            </a:gradFill>
            <a:ln w="9525">
              <a:solidFill>
                <a:srgbClr val="00AE00"/>
              </a:solidFill>
              <a:miter lim="800000"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000" dirty="0" smtClean="0">
                  <a:latin typeface="Arial" charset="0"/>
                  <a:ea typeface="ヒラギノ明朝 Pro W3" pitchFamily="-112" charset="-128"/>
                  <a:cs typeface="+mn-cs"/>
                </a:rPr>
                <a:t>X</a:t>
              </a:r>
              <a:r>
                <a:rPr lang="en-US" sz="2000" baseline="-25000" dirty="0" smtClean="0">
                  <a:latin typeface="Arial" charset="0"/>
                  <a:ea typeface="ヒラギノ明朝 Pro W3" pitchFamily="-112" charset="-128"/>
                  <a:cs typeface="+mn-cs"/>
                </a:rPr>
                <a:t>1</a:t>
              </a:r>
              <a:r>
                <a:rPr lang="en-US" sz="2000" dirty="0" smtClean="0">
                  <a:latin typeface="Arial" charset="0"/>
                  <a:ea typeface="ヒラギノ明朝 Pro W3" pitchFamily="-112" charset="-128"/>
                  <a:cs typeface="+mn-cs"/>
                </a:rPr>
                <a:t> </a:t>
              </a:r>
              <a:r>
                <a:rPr lang="en-US" sz="2000" dirty="0" smtClean="0">
                  <a:latin typeface="Arial" charset="0"/>
                  <a:ea typeface="ヒラギノ明朝 Pro W3" pitchFamily="-112" charset="-128"/>
                  <a:cs typeface="+mn-cs"/>
                  <a:sym typeface="Symbol" pitchFamily="-112" charset="2"/>
                </a:rPr>
                <a:t> </a:t>
              </a:r>
              <a:r>
                <a:rPr lang="en-US" sz="2000" dirty="0" smtClean="0">
                  <a:latin typeface="Arial" charset="0"/>
                  <a:ea typeface="ヒラギノ明朝 Pro W3" pitchFamily="-112" charset="-128"/>
                  <a:cs typeface="+mn-cs"/>
                </a:rPr>
                <a:t>X</a:t>
              </a:r>
              <a:r>
                <a:rPr lang="en-US" sz="2000" baseline="-25000" dirty="0" smtClean="0">
                  <a:latin typeface="Arial" charset="0"/>
                  <a:ea typeface="ヒラギノ明朝 Pro W3" pitchFamily="-112" charset="-128"/>
                  <a:cs typeface="+mn-cs"/>
                </a:rPr>
                <a:t>4</a:t>
              </a:r>
              <a:r>
                <a:rPr lang="en-US" sz="2000" dirty="0" smtClean="0">
                  <a:latin typeface="Arial" charset="0"/>
                  <a:ea typeface="ヒラギノ明朝 Pro W3" pitchFamily="-112" charset="-128"/>
                  <a:cs typeface="+mn-cs"/>
                </a:rPr>
                <a:t> </a:t>
              </a:r>
              <a:r>
                <a:rPr lang="en-US" sz="2000" dirty="0" smtClean="0">
                  <a:latin typeface="Arial" charset="0"/>
                  <a:ea typeface="ヒラギノ明朝 Pro W3" pitchFamily="-112" charset="-128"/>
                  <a:cs typeface="+mn-cs"/>
                  <a:sym typeface="Symbol" pitchFamily="-112" charset="2"/>
                </a:rPr>
                <a:t> </a:t>
              </a:r>
              <a:r>
                <a:rPr lang="en-US" sz="2000" dirty="0" smtClean="0">
                  <a:latin typeface="Arial" charset="0"/>
                  <a:ea typeface="ヒラギノ明朝 Pro W3" pitchFamily="-112" charset="-128"/>
                  <a:cs typeface="+mn-cs"/>
                </a:rPr>
                <a:t>X</a:t>
              </a:r>
              <a:r>
                <a:rPr lang="en-US" sz="2000" baseline="-25000" dirty="0" smtClean="0">
                  <a:latin typeface="Arial" charset="0"/>
                  <a:ea typeface="ヒラギノ明朝 Pro W3" pitchFamily="-112" charset="-128"/>
                  <a:cs typeface="+mn-cs"/>
                </a:rPr>
                <a:t>5</a:t>
              </a:r>
              <a:r>
                <a:rPr lang="en-US" sz="2000" dirty="0" smtClean="0">
                  <a:latin typeface="Arial" charset="0"/>
                  <a:ea typeface="ヒラギノ明朝 Pro W3" pitchFamily="-112" charset="-128"/>
                  <a:cs typeface="+mn-cs"/>
                </a:rPr>
                <a:t> </a:t>
              </a:r>
              <a:r>
                <a:rPr lang="en-US" sz="2000" dirty="0" smtClean="0">
                  <a:latin typeface="Arial" charset="0"/>
                  <a:ea typeface="ヒラギノ明朝 Pro W3" pitchFamily="-112" charset="-128"/>
                  <a:cs typeface="+mn-cs"/>
                  <a:sym typeface="Symbol" pitchFamily="-112" charset="2"/>
                </a:rPr>
                <a:t> </a:t>
              </a:r>
              <a:r>
                <a:rPr lang="en-US" sz="2000" dirty="0" smtClean="0">
                  <a:latin typeface="Arial" charset="0"/>
                  <a:ea typeface="ヒラギノ明朝 Pro W3" pitchFamily="-112" charset="-128"/>
                  <a:cs typeface="+mn-cs"/>
                </a:rPr>
                <a:t>X</a:t>
              </a:r>
              <a:r>
                <a:rPr lang="en-US" sz="2000" baseline="-25000" dirty="0" smtClean="0">
                  <a:latin typeface="Arial" charset="0"/>
                  <a:ea typeface="ヒラギノ明朝 Pro W3" pitchFamily="-112" charset="-128"/>
                  <a:cs typeface="+mn-cs"/>
                </a:rPr>
                <a:t>7</a:t>
              </a:r>
              <a:r>
                <a:rPr lang="en-US" sz="2000" dirty="0" smtClean="0">
                  <a:latin typeface="Arial" charset="0"/>
                  <a:ea typeface="ヒラギノ明朝 Pro W3" pitchFamily="-112" charset="-128"/>
                  <a:cs typeface="+mn-cs"/>
                </a:rPr>
                <a:t> </a:t>
              </a:r>
              <a:r>
                <a:rPr lang="en-US" sz="2000" dirty="0" smtClean="0">
                  <a:latin typeface="Arial" charset="0"/>
                  <a:ea typeface="ヒラギノ明朝 Pro W3" pitchFamily="-112" charset="-128"/>
                  <a:cs typeface="+mn-cs"/>
                  <a:sym typeface="Symbol" pitchFamily="-112" charset="2"/>
                </a:rPr>
                <a:t> </a:t>
              </a:r>
              <a:r>
                <a:rPr lang="en-US" sz="2000" dirty="0" smtClean="0">
                  <a:solidFill>
                    <a:srgbClr val="660066"/>
                  </a:solidFill>
                  <a:latin typeface="Arial" charset="0"/>
                  <a:ea typeface="ヒラギノ明朝 Pro W3" pitchFamily="-112" charset="-128"/>
                  <a:cs typeface="+mn-cs"/>
                </a:rPr>
                <a:t>X</a:t>
              </a:r>
              <a:r>
                <a:rPr lang="en-US" sz="2000" baseline="-25000" dirty="0" smtClean="0">
                  <a:solidFill>
                    <a:srgbClr val="660066"/>
                  </a:solidFill>
                  <a:latin typeface="Arial" charset="0"/>
                  <a:ea typeface="ヒラギノ明朝 Pro W3" pitchFamily="-112" charset="-128"/>
                  <a:cs typeface="+mn-cs"/>
                </a:rPr>
                <a:t>8</a:t>
              </a:r>
              <a:r>
                <a:rPr lang="en-US" sz="2000" dirty="0" smtClean="0">
                  <a:latin typeface="Arial" charset="0"/>
                  <a:ea typeface="ヒラギノ明朝 Pro W3" pitchFamily="-112" charset="-128"/>
                  <a:cs typeface="+mn-cs"/>
                  <a:sym typeface="Symbol" pitchFamily="-112" charset="2"/>
                </a:rPr>
                <a:t>  </a:t>
              </a:r>
              <a:r>
                <a:rPr lang="en-US" sz="2000" dirty="0" smtClean="0">
                  <a:solidFill>
                    <a:srgbClr val="660066"/>
                  </a:solidFill>
                  <a:latin typeface="Arial" charset="0"/>
                  <a:ea typeface="ヒラギノ明朝 Pro W3" pitchFamily="-112" charset="-128"/>
                  <a:cs typeface="+mn-cs"/>
                </a:rPr>
                <a:t>X</a:t>
              </a:r>
              <a:r>
                <a:rPr lang="en-US" sz="2000" baseline="-25000" dirty="0" smtClean="0">
                  <a:solidFill>
                    <a:srgbClr val="660066"/>
                  </a:solidFill>
                  <a:latin typeface="Arial" charset="0"/>
                  <a:ea typeface="ヒラギノ明朝 Pro W3" pitchFamily="-112" charset="-128"/>
                  <a:cs typeface="+mn-cs"/>
                </a:rPr>
                <a:t>10</a:t>
              </a:r>
              <a:r>
                <a:rPr lang="en-US" sz="2000" dirty="0" smtClean="0">
                  <a:latin typeface="Arial" charset="0"/>
                  <a:ea typeface="ヒラギノ明朝 Pro W3" pitchFamily="-112" charset="-128"/>
                  <a:cs typeface="+mn-cs"/>
                </a:rPr>
                <a:t> </a:t>
              </a:r>
              <a:r>
                <a:rPr lang="en-US" sz="2000" dirty="0" smtClean="0">
                  <a:latin typeface="Arial" charset="0"/>
                  <a:ea typeface="ヒラギノ明朝 Pro W3" pitchFamily="-112" charset="-128"/>
                  <a:cs typeface="+mn-cs"/>
                  <a:sym typeface="Symbol" pitchFamily="-112" charset="2"/>
                </a:rPr>
                <a:t>= 0</a:t>
              </a:r>
              <a:endParaRPr lang="en-US" sz="2000" dirty="0">
                <a:latin typeface="Arial" charset="0"/>
                <a:ea typeface="ヒラギノ明朝 Pro W3" pitchFamily="-112" charset="-128"/>
                <a:cs typeface="+mn-cs"/>
              </a:endParaRPr>
            </a:p>
          </p:txBody>
        </p:sp>
        <p:sp>
          <p:nvSpPr>
            <p:cNvPr id="88" name="Rectangle 61"/>
            <p:cNvSpPr>
              <a:spLocks noChangeArrowheads="1"/>
            </p:cNvSpPr>
            <p:nvPr/>
          </p:nvSpPr>
          <p:spPr bwMode="auto">
            <a:xfrm>
              <a:off x="3917950" y="3821126"/>
              <a:ext cx="3643313" cy="327954"/>
            </a:xfrm>
            <a:prstGeom prst="rect">
              <a:avLst/>
            </a:prstGeom>
            <a:gradFill rotWithShape="1">
              <a:gsLst>
                <a:gs pos="0">
                  <a:srgbClr val="E4FFE4"/>
                </a:gs>
                <a:gs pos="64999">
                  <a:srgbClr val="BAFBBA"/>
                </a:gs>
                <a:gs pos="100000">
                  <a:srgbClr val="9CFB9C"/>
                </a:gs>
              </a:gsLst>
              <a:lin ang="5400000" scaled="1"/>
            </a:gradFill>
            <a:ln w="9525">
              <a:solidFill>
                <a:srgbClr val="00AE00"/>
              </a:solidFill>
              <a:miter lim="800000"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  <p:txBody>
            <a:bodyPr/>
            <a:lstStyle/>
            <a:p>
              <a:pPr>
                <a:lnSpc>
                  <a:spcPct val="134000"/>
                </a:lnSpc>
                <a:defRPr/>
              </a:pPr>
              <a:endParaRPr lang="en-US" b="1">
                <a:latin typeface="Arial" charset="0"/>
                <a:ea typeface="ヒラギノ明朝 Pro W3" pitchFamily="-112" charset="-128"/>
                <a:cs typeface="+mn-cs"/>
              </a:endParaRPr>
            </a:p>
          </p:txBody>
        </p:sp>
        <p:grpSp>
          <p:nvGrpSpPr>
            <p:cNvPr id="23558" name="Grouper 97"/>
            <p:cNvGrpSpPr>
              <a:grpSpLocks/>
            </p:cNvGrpSpPr>
            <p:nvPr/>
          </p:nvGrpSpPr>
          <p:grpSpPr bwMode="auto">
            <a:xfrm>
              <a:off x="3711575" y="2276871"/>
              <a:ext cx="4908550" cy="2930077"/>
              <a:chOff x="2292402" y="3170661"/>
              <a:chExt cx="4908376" cy="2930101"/>
            </a:xfrm>
          </p:grpSpPr>
          <p:sp>
            <p:nvSpPr>
              <p:cNvPr id="23563" name="ZoneTexte 7"/>
              <p:cNvSpPr txBox="1">
                <a:spLocks noChangeArrowheads="1"/>
              </p:cNvSpPr>
              <p:nvPr/>
            </p:nvSpPr>
            <p:spPr bwMode="auto">
              <a:xfrm>
                <a:off x="2771933" y="3170661"/>
                <a:ext cx="3045065" cy="4083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34000"/>
                  </a:lnSpc>
                </a:pPr>
                <a:r>
                  <a:rPr lang="en-US" sz="1600" b="1" dirty="0" smtClean="0">
                    <a:solidFill>
                      <a:schemeClr val="accent6"/>
                    </a:solidFill>
                    <a:latin typeface="Courier New" pitchFamily="49" charset="0"/>
                    <a:cs typeface="Courier New" pitchFamily="49" charset="0"/>
                  </a:rPr>
                  <a:t>Source</a:t>
                </a:r>
                <a:r>
                  <a:rPr lang="en-US" sz="1600" b="1" dirty="0" smtClean="0">
                    <a:latin typeface="Courier New" pitchFamily="49" charset="0"/>
                    <a:cs typeface="Courier New" pitchFamily="49" charset="0"/>
                  </a:rPr>
                  <a:t> + </a:t>
                </a:r>
                <a:r>
                  <a:rPr lang="en-US" sz="1600" b="1" dirty="0" smtClean="0">
                    <a:solidFill>
                      <a:srgbClr val="660066"/>
                    </a:solidFill>
                    <a:latin typeface="Courier New" pitchFamily="49" charset="0"/>
                    <a:cs typeface="Courier New" pitchFamily="49" charset="0"/>
                  </a:rPr>
                  <a:t>repair</a:t>
                </a:r>
                <a:r>
                  <a:rPr lang="en-US" sz="1600" b="1" dirty="0" smtClean="0">
                    <a:latin typeface="Courier New" pitchFamily="49" charset="0"/>
                    <a:cs typeface="Courier New" pitchFamily="49" charset="0"/>
                  </a:rPr>
                  <a:t> symbols</a:t>
                </a:r>
                <a:endParaRPr lang="en-US" sz="1600" b="1" dirty="0">
                  <a:latin typeface="Courier New" pitchFamily="49" charset="0"/>
                  <a:cs typeface="Courier New" pitchFamily="49" charset="0"/>
                </a:endParaRPr>
              </a:p>
            </p:txBody>
          </p:sp>
          <p:sp>
            <p:nvSpPr>
              <p:cNvPr id="23564" name="ZoneTexte 5"/>
              <p:cNvSpPr txBox="1">
                <a:spLocks noChangeArrowheads="1"/>
              </p:cNvSpPr>
              <p:nvPr/>
            </p:nvSpPr>
            <p:spPr bwMode="auto">
              <a:xfrm rot="5400000">
                <a:off x="6098260" y="4995069"/>
                <a:ext cx="1785951" cy="4190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lnSpc>
                    <a:spcPct val="134000"/>
                  </a:lnSpc>
                </a:pPr>
                <a:r>
                  <a:rPr lang="en-US" sz="1600" b="1">
                    <a:latin typeface="Courier New" pitchFamily="49" charset="0"/>
                    <a:cs typeface="Courier New" pitchFamily="49" charset="0"/>
                  </a:rPr>
                  <a:t>Constraints</a:t>
                </a:r>
              </a:p>
            </p:txBody>
          </p:sp>
          <p:sp>
            <p:nvSpPr>
              <p:cNvPr id="23565" name="Accolade ouvrante 63"/>
              <p:cNvSpPr>
                <a:spLocks/>
              </p:cNvSpPr>
              <p:nvPr/>
            </p:nvSpPr>
            <p:spPr bwMode="auto">
              <a:xfrm rot="5400000">
                <a:off x="4191406" y="1937932"/>
                <a:ext cx="214295" cy="3682209"/>
              </a:xfrm>
              <a:prstGeom prst="leftBrace">
                <a:avLst>
                  <a:gd name="adj1" fmla="val 8353"/>
                  <a:gd name="adj2" fmla="val 50000"/>
                </a:avLst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34000"/>
                  </a:lnSpc>
                </a:pPr>
                <a:endParaRPr lang="en-US" b="1"/>
              </a:p>
            </p:txBody>
          </p:sp>
          <p:sp>
            <p:nvSpPr>
              <p:cNvPr id="23566" name="Accolade fermante 65"/>
              <p:cNvSpPr>
                <a:spLocks/>
              </p:cNvSpPr>
              <p:nvPr/>
            </p:nvSpPr>
            <p:spPr bwMode="auto">
              <a:xfrm>
                <a:off x="6529388" y="4457700"/>
                <a:ext cx="214312" cy="1500187"/>
              </a:xfrm>
              <a:prstGeom prst="rightBrace">
                <a:avLst>
                  <a:gd name="adj1" fmla="val 8329"/>
                  <a:gd name="adj2" fmla="val 50000"/>
                </a:avLst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34000"/>
                  </a:lnSpc>
                </a:pPr>
                <a:endParaRPr lang="en-US" b="1"/>
              </a:p>
            </p:txBody>
          </p:sp>
          <p:grpSp>
            <p:nvGrpSpPr>
              <p:cNvPr id="23567" name="Groupe 96"/>
              <p:cNvGrpSpPr>
                <a:grpSpLocks/>
              </p:cNvGrpSpPr>
              <p:nvPr/>
            </p:nvGrpSpPr>
            <p:grpSpPr bwMode="auto">
              <a:xfrm>
                <a:off x="2292402" y="4314821"/>
                <a:ext cx="4000528" cy="1785941"/>
                <a:chOff x="7429520" y="2500306"/>
                <a:chExt cx="4000528" cy="1785953"/>
              </a:xfrm>
            </p:grpSpPr>
            <p:grpSp>
              <p:nvGrpSpPr>
                <p:cNvPr id="23577" name="Groupe 94"/>
                <p:cNvGrpSpPr>
                  <a:grpSpLocks/>
                </p:cNvGrpSpPr>
                <p:nvPr/>
              </p:nvGrpSpPr>
              <p:grpSpPr bwMode="auto">
                <a:xfrm>
                  <a:off x="7643834" y="2500306"/>
                  <a:ext cx="3599054" cy="1785953"/>
                  <a:chOff x="1600009" y="2428868"/>
                  <a:chExt cx="3599054" cy="1785953"/>
                </a:xfrm>
              </p:grpSpPr>
              <p:grpSp>
                <p:nvGrpSpPr>
                  <p:cNvPr id="23579" name="Groupe 46"/>
                  <p:cNvGrpSpPr>
                    <a:grpSpLocks/>
                  </p:cNvGrpSpPr>
                  <p:nvPr/>
                </p:nvGrpSpPr>
                <p:grpSpPr bwMode="auto">
                  <a:xfrm>
                    <a:off x="1600009" y="2428868"/>
                    <a:ext cx="3599054" cy="400113"/>
                    <a:chOff x="2357422" y="4268396"/>
                    <a:chExt cx="3599054" cy="400113"/>
                  </a:xfrm>
                </p:grpSpPr>
                <p:sp>
                  <p:nvSpPr>
                    <p:cNvPr id="23624" name="ZoneTexte 31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357422" y="4268396"/>
                      <a:ext cx="312906" cy="40011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2000" smtClean="0"/>
                        <a:t>0</a:t>
                      </a:r>
                      <a:endParaRPr lang="en-US" sz="2000"/>
                    </a:p>
                  </p:txBody>
                </p:sp>
                <p:sp>
                  <p:nvSpPr>
                    <p:cNvPr id="23625" name="ZoneTexte 35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096714" y="4268396"/>
                      <a:ext cx="312906" cy="40011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p:txBody>
                </p:sp>
                <p:sp>
                  <p:nvSpPr>
                    <p:cNvPr id="23626" name="ZoneTexte 38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727068" y="4268396"/>
                      <a:ext cx="312906" cy="400113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p:txBody>
                </p:sp>
                <p:sp>
                  <p:nvSpPr>
                    <p:cNvPr id="23627" name="ZoneTexte 39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466360" y="4268396"/>
                      <a:ext cx="312906" cy="40011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p:txBody>
                </p:sp>
                <p:sp>
                  <p:nvSpPr>
                    <p:cNvPr id="23628" name="ZoneTexte 4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836006" y="4268396"/>
                      <a:ext cx="312906" cy="40011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2000" smtClean="0"/>
                        <a:t>0</a:t>
                      </a:r>
                      <a:endParaRPr lang="en-US" sz="2000"/>
                    </a:p>
                  </p:txBody>
                </p:sp>
                <p:sp>
                  <p:nvSpPr>
                    <p:cNvPr id="23629" name="ZoneTexte 41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205652" y="4268396"/>
                      <a:ext cx="312906" cy="400113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3630" name="ZoneTexte 4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575298" y="4268396"/>
                      <a:ext cx="312906" cy="40011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2000" smtClean="0"/>
                        <a:t>0</a:t>
                      </a:r>
                      <a:endParaRPr lang="en-US" sz="2000"/>
                    </a:p>
                  </p:txBody>
                </p:sp>
                <p:sp>
                  <p:nvSpPr>
                    <p:cNvPr id="23631" name="ZoneTexte 43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944944" y="4268396"/>
                      <a:ext cx="272244" cy="400113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p:txBody>
                </p:sp>
                <p:sp>
                  <p:nvSpPr>
                    <p:cNvPr id="23632" name="ZoneTexte 4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5273928" y="4268396"/>
                      <a:ext cx="312906" cy="400113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p:txBody>
                </p:sp>
                <p:sp>
                  <p:nvSpPr>
                    <p:cNvPr id="23633" name="ZoneTexte 45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5643570" y="4268396"/>
                      <a:ext cx="312906" cy="400113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2000" smtClean="0"/>
                        <a:t>0</a:t>
                      </a:r>
                      <a:endParaRPr lang="en-US" sz="2000"/>
                    </a:p>
                  </p:txBody>
                </p:sp>
              </p:grpSp>
              <p:grpSp>
                <p:nvGrpSpPr>
                  <p:cNvPr id="23580" name="Groupe 47"/>
                  <p:cNvGrpSpPr>
                    <a:grpSpLocks/>
                  </p:cNvGrpSpPr>
                  <p:nvPr/>
                </p:nvGrpSpPr>
                <p:grpSpPr bwMode="auto">
                  <a:xfrm>
                    <a:off x="1600009" y="2775328"/>
                    <a:ext cx="3599054" cy="400113"/>
                    <a:chOff x="2357422" y="4268396"/>
                    <a:chExt cx="3599054" cy="400113"/>
                  </a:xfrm>
                </p:grpSpPr>
                <p:sp>
                  <p:nvSpPr>
                    <p:cNvPr id="23614" name="ZoneTexte 48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357422" y="4268396"/>
                      <a:ext cx="312906" cy="40011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p:txBody>
                </p:sp>
                <p:sp>
                  <p:nvSpPr>
                    <p:cNvPr id="23615" name="ZoneTexte 49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096714" y="4268396"/>
                      <a:ext cx="312906" cy="40011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2000" smtClean="0"/>
                        <a:t>0</a:t>
                      </a:r>
                      <a:endParaRPr lang="en-US" sz="2000"/>
                    </a:p>
                  </p:txBody>
                </p:sp>
                <p:sp>
                  <p:nvSpPr>
                    <p:cNvPr id="23616" name="ZoneTexte 5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727068" y="4268396"/>
                      <a:ext cx="312906" cy="40011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2000" smtClean="0"/>
                        <a:t>0</a:t>
                      </a:r>
                      <a:endParaRPr lang="en-US" sz="2000"/>
                    </a:p>
                  </p:txBody>
                </p:sp>
                <p:sp>
                  <p:nvSpPr>
                    <p:cNvPr id="23617" name="ZoneTexte 51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466360" y="4268396"/>
                      <a:ext cx="312906" cy="40011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p:txBody>
                </p:sp>
                <p:sp>
                  <p:nvSpPr>
                    <p:cNvPr id="23618" name="ZoneTexte 5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836006" y="4268396"/>
                      <a:ext cx="312906" cy="40011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p:txBody>
                </p:sp>
                <p:sp>
                  <p:nvSpPr>
                    <p:cNvPr id="23619" name="ZoneTexte 53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205652" y="4268396"/>
                      <a:ext cx="312906" cy="400113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200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3620" name="ZoneTexte 5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575298" y="4268396"/>
                      <a:ext cx="312906" cy="40011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3621" name="ZoneTexte 55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944944" y="4268396"/>
                      <a:ext cx="272244" cy="400113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r>
                        <a:rPr lang="en-US" sz="2000" dirty="0" smtClean="0"/>
                        <a:t>1</a:t>
                      </a:r>
                      <a:endParaRPr lang="en-US" sz="2000" dirty="0"/>
                    </a:p>
                  </p:txBody>
                </p:sp>
                <p:sp>
                  <p:nvSpPr>
                    <p:cNvPr id="23622" name="ZoneTexte 5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5273928" y="4268396"/>
                      <a:ext cx="312906" cy="40011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2000" smtClean="0"/>
                        <a:t>0</a:t>
                      </a:r>
                      <a:endParaRPr lang="en-US" sz="2000"/>
                    </a:p>
                  </p:txBody>
                </p:sp>
                <p:sp>
                  <p:nvSpPr>
                    <p:cNvPr id="23623" name="ZoneTexte 57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5643570" y="4268396"/>
                      <a:ext cx="312906" cy="400113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p:txBody>
                </p:sp>
              </p:grpSp>
              <p:grpSp>
                <p:nvGrpSpPr>
                  <p:cNvPr id="23581" name="Groupe 58"/>
                  <p:cNvGrpSpPr>
                    <a:grpSpLocks/>
                  </p:cNvGrpSpPr>
                  <p:nvPr/>
                </p:nvGrpSpPr>
                <p:grpSpPr bwMode="auto">
                  <a:xfrm>
                    <a:off x="1600009" y="3121788"/>
                    <a:ext cx="3599054" cy="400113"/>
                    <a:chOff x="2357422" y="4268396"/>
                    <a:chExt cx="3599054" cy="400113"/>
                  </a:xfrm>
                </p:grpSpPr>
                <p:sp>
                  <p:nvSpPr>
                    <p:cNvPr id="23604" name="ZoneTexte 59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357422" y="4268396"/>
                      <a:ext cx="312906" cy="40011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p:txBody>
                </p:sp>
                <p:sp>
                  <p:nvSpPr>
                    <p:cNvPr id="23605" name="ZoneTexte 6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096714" y="4268396"/>
                      <a:ext cx="312906" cy="40011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p:txBody>
                </p:sp>
                <p:sp>
                  <p:nvSpPr>
                    <p:cNvPr id="23606" name="ZoneTexte 61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727068" y="4268396"/>
                      <a:ext cx="312906" cy="40011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p:txBody>
                </p:sp>
                <p:sp>
                  <p:nvSpPr>
                    <p:cNvPr id="23607" name="ZoneTexte 63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466360" y="4268396"/>
                      <a:ext cx="312906" cy="40011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2000" smtClean="0"/>
                        <a:t>0</a:t>
                      </a:r>
                      <a:endParaRPr lang="en-US" sz="2000"/>
                    </a:p>
                  </p:txBody>
                </p:sp>
                <p:sp>
                  <p:nvSpPr>
                    <p:cNvPr id="23608" name="ZoneTexte 6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836006" y="4268396"/>
                      <a:ext cx="312906" cy="40011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2000" smtClean="0"/>
                        <a:t>0</a:t>
                      </a:r>
                      <a:endParaRPr lang="en-US" sz="2000"/>
                    </a:p>
                  </p:txBody>
                </p:sp>
                <p:sp>
                  <p:nvSpPr>
                    <p:cNvPr id="23609" name="ZoneTexte 65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205652" y="4268396"/>
                      <a:ext cx="312906" cy="40011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2000" smtClean="0"/>
                        <a:t>0</a:t>
                      </a:r>
                      <a:endParaRPr lang="en-US" sz="2000"/>
                    </a:p>
                  </p:txBody>
                </p:sp>
                <p:sp>
                  <p:nvSpPr>
                    <p:cNvPr id="23610" name="ZoneTexte 6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575298" y="4268396"/>
                      <a:ext cx="312906" cy="40011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200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00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3611" name="ZoneTexte 67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944944" y="4268396"/>
                      <a:ext cx="272244" cy="400113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r>
                        <a:rPr lang="en-US" sz="200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00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3612" name="ZoneTexte 68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5273928" y="4268396"/>
                      <a:ext cx="312906" cy="40011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2000" smtClean="0"/>
                        <a:t>0</a:t>
                      </a:r>
                      <a:endParaRPr lang="en-US" sz="2000"/>
                    </a:p>
                  </p:txBody>
                </p:sp>
                <p:sp>
                  <p:nvSpPr>
                    <p:cNvPr id="23613" name="ZoneTexte 69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5643570" y="4268396"/>
                      <a:ext cx="312906" cy="400113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p:txBody>
                </p:sp>
              </p:grpSp>
              <p:grpSp>
                <p:nvGrpSpPr>
                  <p:cNvPr id="23582" name="Groupe 70"/>
                  <p:cNvGrpSpPr>
                    <a:grpSpLocks/>
                  </p:cNvGrpSpPr>
                  <p:nvPr/>
                </p:nvGrpSpPr>
                <p:grpSpPr bwMode="auto">
                  <a:xfrm>
                    <a:off x="1600009" y="3468248"/>
                    <a:ext cx="3599054" cy="400113"/>
                    <a:chOff x="2357422" y="4268396"/>
                    <a:chExt cx="3599054" cy="400113"/>
                  </a:xfrm>
                </p:grpSpPr>
                <p:sp>
                  <p:nvSpPr>
                    <p:cNvPr id="23594" name="ZoneTexte 71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357422" y="4268396"/>
                      <a:ext cx="312906" cy="40011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2000" smtClean="0"/>
                        <a:t>0</a:t>
                      </a:r>
                      <a:endParaRPr lang="en-US" sz="2000"/>
                    </a:p>
                  </p:txBody>
                </p:sp>
                <p:sp>
                  <p:nvSpPr>
                    <p:cNvPr id="23595" name="ZoneTexte 7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096714" y="4268396"/>
                      <a:ext cx="312906" cy="40011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2000" smtClean="0"/>
                        <a:t>0</a:t>
                      </a:r>
                      <a:endParaRPr lang="en-US" sz="2000"/>
                    </a:p>
                  </p:txBody>
                </p:sp>
                <p:sp>
                  <p:nvSpPr>
                    <p:cNvPr id="23596" name="ZoneTexte 73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727068" y="4268396"/>
                      <a:ext cx="312906" cy="40011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p:txBody>
                </p:sp>
                <p:sp>
                  <p:nvSpPr>
                    <p:cNvPr id="23597" name="ZoneTexte 7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466360" y="4268396"/>
                      <a:ext cx="312906" cy="40011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p:txBody>
                </p:sp>
                <p:sp>
                  <p:nvSpPr>
                    <p:cNvPr id="23598" name="ZoneTexte 75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836006" y="4268396"/>
                      <a:ext cx="312906" cy="40011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p:txBody>
                </p:sp>
                <p:sp>
                  <p:nvSpPr>
                    <p:cNvPr id="23599" name="ZoneTexte 7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205652" y="4268396"/>
                      <a:ext cx="312906" cy="400113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p:txBody>
                </p:sp>
                <p:sp>
                  <p:nvSpPr>
                    <p:cNvPr id="23600" name="ZoneTexte 77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575298" y="4268396"/>
                      <a:ext cx="312906" cy="400113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p:txBody>
                </p:sp>
                <p:sp>
                  <p:nvSpPr>
                    <p:cNvPr id="23601" name="ZoneTexte 78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944944" y="4268396"/>
                      <a:ext cx="272244" cy="400113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r>
                        <a:rPr lang="en-US" sz="200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3602" name="ZoneTexte 79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5273928" y="4268396"/>
                      <a:ext cx="312906" cy="40011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200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00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3603" name="ZoneTexte 8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5643570" y="4268396"/>
                      <a:ext cx="312906" cy="40011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2000" smtClean="0"/>
                        <a:t>0</a:t>
                      </a:r>
                      <a:endParaRPr lang="en-US" sz="2000"/>
                    </a:p>
                  </p:txBody>
                </p:sp>
              </p:grpSp>
              <p:grpSp>
                <p:nvGrpSpPr>
                  <p:cNvPr id="23583" name="Groupe 81"/>
                  <p:cNvGrpSpPr>
                    <a:grpSpLocks/>
                  </p:cNvGrpSpPr>
                  <p:nvPr/>
                </p:nvGrpSpPr>
                <p:grpSpPr bwMode="auto">
                  <a:xfrm>
                    <a:off x="1600009" y="3814708"/>
                    <a:ext cx="3599054" cy="400113"/>
                    <a:chOff x="2357422" y="4268396"/>
                    <a:chExt cx="3599054" cy="400113"/>
                  </a:xfrm>
                </p:grpSpPr>
                <p:sp>
                  <p:nvSpPr>
                    <p:cNvPr id="23584" name="ZoneTexte 8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357422" y="4268396"/>
                      <a:ext cx="312906" cy="40011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p:txBody>
                </p:sp>
                <p:sp>
                  <p:nvSpPr>
                    <p:cNvPr id="23585" name="ZoneTexte 83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096714" y="4268396"/>
                      <a:ext cx="312906" cy="40011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p:txBody>
                </p:sp>
                <p:sp>
                  <p:nvSpPr>
                    <p:cNvPr id="23586" name="ZoneTexte 8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727068" y="4268396"/>
                      <a:ext cx="312906" cy="400113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2000" smtClean="0"/>
                        <a:t>0</a:t>
                      </a:r>
                      <a:endParaRPr lang="en-US" sz="2000"/>
                    </a:p>
                  </p:txBody>
                </p:sp>
                <p:sp>
                  <p:nvSpPr>
                    <p:cNvPr id="23587" name="ZoneTexte 85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466360" y="4268396"/>
                      <a:ext cx="312906" cy="40011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2000" smtClean="0"/>
                        <a:t>0</a:t>
                      </a:r>
                      <a:endParaRPr lang="en-US" sz="2000"/>
                    </a:p>
                  </p:txBody>
                </p:sp>
                <p:sp>
                  <p:nvSpPr>
                    <p:cNvPr id="23588" name="ZoneTexte 8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836006" y="4268396"/>
                      <a:ext cx="312906" cy="40011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p:txBody>
                </p:sp>
                <p:sp>
                  <p:nvSpPr>
                    <p:cNvPr id="23589" name="ZoneTexte 87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205652" y="4268396"/>
                      <a:ext cx="312906" cy="400113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p:txBody>
                </p:sp>
                <p:sp>
                  <p:nvSpPr>
                    <p:cNvPr id="23590" name="ZoneTexte 88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575298" y="4268396"/>
                      <a:ext cx="312906" cy="40011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2000" smtClean="0"/>
                        <a:t>0</a:t>
                      </a:r>
                      <a:endParaRPr lang="en-US" sz="2000"/>
                    </a:p>
                  </p:txBody>
                </p:sp>
                <p:sp>
                  <p:nvSpPr>
                    <p:cNvPr id="23591" name="ZoneTexte 89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944944" y="4268396"/>
                      <a:ext cx="328984" cy="400113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r>
                        <a:rPr lang="en-US" sz="2000" smtClean="0"/>
                        <a:t>0</a:t>
                      </a:r>
                      <a:endParaRPr lang="en-US" sz="2000"/>
                    </a:p>
                  </p:txBody>
                </p:sp>
                <p:sp>
                  <p:nvSpPr>
                    <p:cNvPr id="23592" name="ZoneTexte 9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5273928" y="4268396"/>
                      <a:ext cx="312906" cy="40011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200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00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3593" name="ZoneTexte 91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5643570" y="4268396"/>
                      <a:ext cx="312906" cy="40011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200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000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  <p:sp>
              <p:nvSpPr>
                <p:cNvPr id="23578" name="Parenthèses 92"/>
                <p:cNvSpPr>
                  <a:spLocks noChangeArrowheads="1"/>
                </p:cNvSpPr>
                <p:nvPr/>
              </p:nvSpPr>
              <p:spPr bwMode="auto">
                <a:xfrm>
                  <a:off x="7429520" y="2500306"/>
                  <a:ext cx="4000528" cy="1714512"/>
                </a:xfrm>
                <a:prstGeom prst="bracketPair">
                  <a:avLst>
                    <a:gd name="adj" fmla="val 16667"/>
                  </a:avLst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lnSpc>
                      <a:spcPct val="134000"/>
                    </a:lnSpc>
                  </a:pPr>
                  <a:endParaRPr lang="en-US"/>
                </a:p>
              </p:txBody>
            </p:sp>
          </p:grpSp>
          <p:sp>
            <p:nvSpPr>
              <p:cNvPr id="23568" name="ZoneTexte 97"/>
              <p:cNvSpPr txBox="1">
                <a:spLocks noChangeArrowheads="1"/>
              </p:cNvSpPr>
              <p:nvPr/>
            </p:nvSpPr>
            <p:spPr bwMode="auto">
              <a:xfrm>
                <a:off x="2386013" y="3870325"/>
                <a:ext cx="500062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mtClean="0">
                    <a:solidFill>
                      <a:srgbClr val="00AE00"/>
                    </a:solidFill>
                  </a:rPr>
                  <a:t>X</a:t>
                </a:r>
                <a:r>
                  <a:rPr lang="en-US" sz="1800" baseline="-25000" smtClean="0">
                    <a:solidFill>
                      <a:srgbClr val="00AE00"/>
                    </a:solidFill>
                  </a:rPr>
                  <a:t>1</a:t>
                </a:r>
                <a:endParaRPr lang="en-US" baseline="-25000">
                  <a:solidFill>
                    <a:srgbClr val="00AE00"/>
                  </a:solidFill>
                </a:endParaRPr>
              </a:p>
            </p:txBody>
          </p:sp>
          <p:sp>
            <p:nvSpPr>
              <p:cNvPr id="23569" name="ZoneTexte 97"/>
              <p:cNvSpPr txBox="1">
                <a:spLocks noChangeArrowheads="1"/>
              </p:cNvSpPr>
              <p:nvPr/>
            </p:nvSpPr>
            <p:spPr bwMode="auto">
              <a:xfrm>
                <a:off x="2760663" y="3870325"/>
                <a:ext cx="500062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mtClean="0">
                    <a:solidFill>
                      <a:srgbClr val="00AE00"/>
                    </a:solidFill>
                  </a:rPr>
                  <a:t>X</a:t>
                </a:r>
                <a:r>
                  <a:rPr lang="en-US" sz="1800" baseline="-25000" smtClean="0">
                    <a:solidFill>
                      <a:srgbClr val="00AE00"/>
                    </a:solidFill>
                  </a:rPr>
                  <a:t>2</a:t>
                </a:r>
                <a:endParaRPr lang="en-US" baseline="-25000">
                  <a:solidFill>
                    <a:srgbClr val="00AE00"/>
                  </a:solidFill>
                </a:endParaRPr>
              </a:p>
            </p:txBody>
          </p:sp>
          <p:sp>
            <p:nvSpPr>
              <p:cNvPr id="23570" name="ZoneTexte 97"/>
              <p:cNvSpPr txBox="1">
                <a:spLocks noChangeArrowheads="1"/>
              </p:cNvSpPr>
              <p:nvPr/>
            </p:nvSpPr>
            <p:spPr bwMode="auto">
              <a:xfrm>
                <a:off x="3135313" y="3870325"/>
                <a:ext cx="500062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mtClean="0">
                    <a:solidFill>
                      <a:srgbClr val="00AE00"/>
                    </a:solidFill>
                  </a:rPr>
                  <a:t>X</a:t>
                </a:r>
                <a:r>
                  <a:rPr lang="en-US" sz="1800" baseline="-25000" smtClean="0">
                    <a:solidFill>
                      <a:srgbClr val="00AE00"/>
                    </a:solidFill>
                  </a:rPr>
                  <a:t>3</a:t>
                </a:r>
                <a:endParaRPr lang="en-US" baseline="-25000">
                  <a:solidFill>
                    <a:srgbClr val="00AE00"/>
                  </a:solidFill>
                </a:endParaRPr>
              </a:p>
            </p:txBody>
          </p:sp>
          <p:sp>
            <p:nvSpPr>
              <p:cNvPr id="23571" name="ZoneTexte 97"/>
              <p:cNvSpPr txBox="1">
                <a:spLocks noChangeArrowheads="1"/>
              </p:cNvSpPr>
              <p:nvPr/>
            </p:nvSpPr>
            <p:spPr bwMode="auto">
              <a:xfrm>
                <a:off x="3511550" y="3870325"/>
                <a:ext cx="500063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mtClean="0">
                    <a:solidFill>
                      <a:srgbClr val="00AE00"/>
                    </a:solidFill>
                  </a:rPr>
                  <a:t>X</a:t>
                </a:r>
                <a:r>
                  <a:rPr lang="en-US" sz="1800" baseline="-25000" smtClean="0">
                    <a:solidFill>
                      <a:srgbClr val="00AE00"/>
                    </a:solidFill>
                  </a:rPr>
                  <a:t>4</a:t>
                </a:r>
                <a:endParaRPr lang="en-US" baseline="-25000">
                  <a:solidFill>
                    <a:srgbClr val="00AE00"/>
                  </a:solidFill>
                </a:endParaRPr>
              </a:p>
            </p:txBody>
          </p:sp>
          <p:sp>
            <p:nvSpPr>
              <p:cNvPr id="23572" name="ZoneTexte 97"/>
              <p:cNvSpPr txBox="1">
                <a:spLocks noChangeArrowheads="1"/>
              </p:cNvSpPr>
              <p:nvPr/>
            </p:nvSpPr>
            <p:spPr bwMode="auto">
              <a:xfrm>
                <a:off x="3886200" y="3870325"/>
                <a:ext cx="500063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mtClean="0">
                    <a:solidFill>
                      <a:srgbClr val="00AE00"/>
                    </a:solidFill>
                  </a:rPr>
                  <a:t>X</a:t>
                </a:r>
                <a:r>
                  <a:rPr lang="en-US" sz="1800" baseline="-25000" smtClean="0">
                    <a:solidFill>
                      <a:srgbClr val="00AE00"/>
                    </a:solidFill>
                  </a:rPr>
                  <a:t>5</a:t>
                </a:r>
                <a:endParaRPr lang="en-US" baseline="-25000">
                  <a:solidFill>
                    <a:srgbClr val="00AE00"/>
                  </a:solidFill>
                </a:endParaRPr>
              </a:p>
            </p:txBody>
          </p:sp>
          <p:sp>
            <p:nvSpPr>
              <p:cNvPr id="23573" name="ZoneTexte 97"/>
              <p:cNvSpPr txBox="1">
                <a:spLocks noChangeArrowheads="1"/>
              </p:cNvSpPr>
              <p:nvPr/>
            </p:nvSpPr>
            <p:spPr bwMode="auto">
              <a:xfrm>
                <a:off x="4618038" y="3870325"/>
                <a:ext cx="500062" cy="4603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dirty="0" smtClean="0">
                    <a:solidFill>
                      <a:srgbClr val="660066"/>
                    </a:solidFill>
                  </a:rPr>
                  <a:t>X</a:t>
                </a:r>
                <a:r>
                  <a:rPr lang="en-US" sz="1800" baseline="-25000" dirty="0" smtClean="0">
                    <a:solidFill>
                      <a:srgbClr val="660066"/>
                    </a:solidFill>
                  </a:rPr>
                  <a:t>7</a:t>
                </a:r>
                <a:endParaRPr lang="en-US" baseline="-25000" dirty="0">
                  <a:solidFill>
                    <a:srgbClr val="660066"/>
                  </a:solidFill>
                </a:endParaRPr>
              </a:p>
            </p:txBody>
          </p:sp>
          <p:sp>
            <p:nvSpPr>
              <p:cNvPr id="23574" name="ZoneTexte 97"/>
              <p:cNvSpPr txBox="1">
                <a:spLocks noChangeArrowheads="1"/>
              </p:cNvSpPr>
              <p:nvPr/>
            </p:nvSpPr>
            <p:spPr bwMode="auto">
              <a:xfrm>
                <a:off x="4992688" y="3870325"/>
                <a:ext cx="501650" cy="4603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mtClean="0">
                    <a:solidFill>
                      <a:srgbClr val="660066"/>
                    </a:solidFill>
                  </a:rPr>
                  <a:t>X</a:t>
                </a:r>
                <a:r>
                  <a:rPr lang="en-US" sz="1800" baseline="-25000" smtClean="0">
                    <a:solidFill>
                      <a:srgbClr val="660066"/>
                    </a:solidFill>
                  </a:rPr>
                  <a:t>8</a:t>
                </a:r>
                <a:endParaRPr lang="en-US" baseline="-25000">
                  <a:solidFill>
                    <a:srgbClr val="660066"/>
                  </a:solidFill>
                </a:endParaRPr>
              </a:p>
            </p:txBody>
          </p:sp>
          <p:sp>
            <p:nvSpPr>
              <p:cNvPr id="23575" name="ZoneTexte 97"/>
              <p:cNvSpPr txBox="1">
                <a:spLocks noChangeArrowheads="1"/>
              </p:cNvSpPr>
              <p:nvPr/>
            </p:nvSpPr>
            <p:spPr bwMode="auto">
              <a:xfrm>
                <a:off x="5368925" y="3870325"/>
                <a:ext cx="500063" cy="4603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mtClean="0">
                    <a:solidFill>
                      <a:srgbClr val="660066"/>
                    </a:solidFill>
                  </a:rPr>
                  <a:t>X</a:t>
                </a:r>
                <a:r>
                  <a:rPr lang="en-US" sz="1800" baseline="-25000" smtClean="0">
                    <a:solidFill>
                      <a:srgbClr val="660066"/>
                    </a:solidFill>
                  </a:rPr>
                  <a:t>9</a:t>
                </a:r>
                <a:endParaRPr lang="en-US" baseline="-25000">
                  <a:solidFill>
                    <a:srgbClr val="660066"/>
                  </a:solidFill>
                </a:endParaRPr>
              </a:p>
            </p:txBody>
          </p:sp>
          <p:sp>
            <p:nvSpPr>
              <p:cNvPr id="23576" name="ZoneTexte 97"/>
              <p:cNvSpPr txBox="1">
                <a:spLocks noChangeArrowheads="1"/>
              </p:cNvSpPr>
              <p:nvPr/>
            </p:nvSpPr>
            <p:spPr bwMode="auto">
              <a:xfrm>
                <a:off x="5743575" y="3870325"/>
                <a:ext cx="681836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mtClean="0">
                    <a:solidFill>
                      <a:srgbClr val="660066"/>
                    </a:solidFill>
                  </a:rPr>
                  <a:t>X</a:t>
                </a:r>
                <a:r>
                  <a:rPr lang="en-US" sz="1800" baseline="-25000" smtClean="0">
                    <a:solidFill>
                      <a:srgbClr val="660066"/>
                    </a:solidFill>
                  </a:rPr>
                  <a:t>10</a:t>
                </a:r>
                <a:endParaRPr lang="en-US" baseline="-25000">
                  <a:solidFill>
                    <a:srgbClr val="660066"/>
                  </a:solidFill>
                </a:endParaRPr>
              </a:p>
            </p:txBody>
          </p:sp>
        </p:grpSp>
        <p:cxnSp>
          <p:nvCxnSpPr>
            <p:cNvPr id="23559" name="Connecteur droit avec flèche 99"/>
            <p:cNvCxnSpPr>
              <a:cxnSpLocks noChangeShapeType="1"/>
            </p:cNvCxnSpPr>
            <p:nvPr/>
          </p:nvCxnSpPr>
          <p:spPr bwMode="auto">
            <a:xfrm rot="5400000">
              <a:off x="3833813" y="4778325"/>
              <a:ext cx="1500188" cy="71437"/>
            </a:xfrm>
            <a:prstGeom prst="straightConnector1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arrow" w="med" len="med"/>
            </a:ln>
          </p:spPr>
        </p:cxnSp>
        <p:sp>
          <p:nvSpPr>
            <p:cNvPr id="23560" name="ZoneTexte 97"/>
            <p:cNvSpPr txBox="1">
              <a:spLocks noChangeArrowheads="1"/>
            </p:cNvSpPr>
            <p:nvPr/>
          </p:nvSpPr>
          <p:spPr bwMode="auto">
            <a:xfrm>
              <a:off x="5678488" y="2967037"/>
              <a:ext cx="50006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dirty="0" smtClean="0">
                  <a:solidFill>
                    <a:srgbClr val="660066"/>
                  </a:solidFill>
                </a:rPr>
                <a:t>X</a:t>
              </a:r>
              <a:r>
                <a:rPr lang="en-US" sz="1800" baseline="-25000" dirty="0" smtClean="0">
                  <a:solidFill>
                    <a:srgbClr val="660066"/>
                  </a:solidFill>
                </a:rPr>
                <a:t>6</a:t>
              </a:r>
              <a:endParaRPr lang="en-US" baseline="-25000" dirty="0">
                <a:solidFill>
                  <a:srgbClr val="660066"/>
                </a:solidFill>
              </a:endParaRPr>
            </a:p>
          </p:txBody>
        </p:sp>
      </p:grpSp>
      <p:sp>
        <p:nvSpPr>
          <p:cNvPr id="23561" name="ZoneTexte 92"/>
          <p:cNvSpPr txBox="1">
            <a:spLocks noChangeArrowheads="1"/>
          </p:cNvSpPr>
          <p:nvPr/>
        </p:nvSpPr>
        <p:spPr bwMode="auto">
          <a:xfrm>
            <a:off x="571500" y="3849638"/>
            <a:ext cx="15478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/>
              <a:t>H X = 0</a:t>
            </a:r>
          </a:p>
        </p:txBody>
      </p:sp>
      <p:sp>
        <p:nvSpPr>
          <p:cNvPr id="23562" name="Double flèche horizontale 93"/>
          <p:cNvSpPr>
            <a:spLocks noChangeArrowheads="1"/>
          </p:cNvSpPr>
          <p:nvPr/>
        </p:nvSpPr>
        <p:spPr bwMode="auto">
          <a:xfrm>
            <a:off x="2500313" y="3921075"/>
            <a:ext cx="857250" cy="428625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00CC99"/>
          </a:solidFill>
          <a:ln w="12700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lnSpc>
                <a:spcPct val="134000"/>
              </a:lnSpc>
            </a:pPr>
            <a:endParaRPr lang="en-US"/>
          </a:p>
        </p:txBody>
      </p:sp>
      <p:sp>
        <p:nvSpPr>
          <p:cNvPr id="85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6934200" y="6477000"/>
            <a:ext cx="2133600" cy="365125"/>
          </a:xfrm>
        </p:spPr>
        <p:txBody>
          <a:bodyPr/>
          <a:lstStyle/>
          <a:p>
            <a:fld id="{6DF71988-9731-5645-88C3-FB7BE9D5101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349995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Quick introduction to </a:t>
            </a:r>
            <a:r>
              <a:rPr lang="en-US" dirty="0" smtClean="0"/>
              <a:t>LDPC… (</a:t>
            </a:r>
            <a:r>
              <a:rPr lang="en-US" dirty="0" err="1" smtClean="0"/>
              <a:t>cont</a:t>
            </a:r>
            <a:r>
              <a:rPr lang="en-US" dirty="0" smtClean="0"/>
              <a:t>’)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decoding consists in solving a linear system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two possible approaches</a:t>
            </a:r>
          </a:p>
          <a:p>
            <a:pPr lvl="1"/>
            <a:r>
              <a:rPr lang="en-US" dirty="0" smtClean="0"/>
              <a:t>iterative decoding (IT)</a:t>
            </a:r>
          </a:p>
          <a:p>
            <a:pPr lvl="2"/>
            <a:r>
              <a:rPr lang="en-US" dirty="0" smtClean="0"/>
              <a:t>linear complexity O(k)				</a:t>
            </a:r>
            <a:r>
              <a:rPr lang="en-US" dirty="0" smtClean="0">
                <a:solidFill>
                  <a:schemeClr val="accent6"/>
                </a:solidFill>
                <a:sym typeface="Wingdings"/>
              </a:rPr>
              <a:t></a:t>
            </a:r>
            <a:r>
              <a:rPr lang="en-US" dirty="0" smtClean="0"/>
              <a:t> </a:t>
            </a:r>
          </a:p>
          <a:p>
            <a:pPr lvl="2"/>
            <a:r>
              <a:rPr lang="en-US" dirty="0" smtClean="0"/>
              <a:t>sub-optimal erasure recovery capabilities		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</a:t>
            </a:r>
            <a:endParaRPr lang="en-US" dirty="0" smtClean="0">
              <a:solidFill>
                <a:srgbClr val="FF0000"/>
              </a:solidFill>
            </a:endParaRPr>
          </a:p>
          <a:p>
            <a:pPr lvl="4"/>
            <a:endParaRPr lang="en-US" dirty="0" smtClean="0"/>
          </a:p>
          <a:p>
            <a:pPr lvl="1"/>
            <a:r>
              <a:rPr lang="en-US" dirty="0" smtClean="0"/>
              <a:t>Maximum Likelihood decoding (ML)</a:t>
            </a:r>
          </a:p>
          <a:p>
            <a:pPr lvl="2"/>
            <a:r>
              <a:rPr lang="en-US" dirty="0" smtClean="0"/>
              <a:t>e.g. Gaussian elimination</a:t>
            </a:r>
          </a:p>
          <a:p>
            <a:pPr lvl="2"/>
            <a:r>
              <a:rPr lang="en-US" dirty="0" smtClean="0"/>
              <a:t>optimal erasure recovery capabilities		</a:t>
            </a:r>
            <a:r>
              <a:rPr lang="en-US" dirty="0" smtClean="0">
                <a:solidFill>
                  <a:srgbClr val="009D00"/>
                </a:solidFill>
                <a:sym typeface="Wingdings"/>
              </a:rPr>
              <a:t></a:t>
            </a:r>
            <a:endParaRPr lang="en-US" dirty="0" smtClean="0">
              <a:solidFill>
                <a:srgbClr val="009D00"/>
              </a:solidFill>
            </a:endParaRPr>
          </a:p>
          <a:p>
            <a:pPr lvl="2"/>
            <a:r>
              <a:rPr lang="en-US" dirty="0"/>
              <a:t>i</a:t>
            </a:r>
            <a:r>
              <a:rPr lang="en-US" dirty="0" smtClean="0"/>
              <a:t>ncreased complexity O(k</a:t>
            </a:r>
            <a:r>
              <a:rPr lang="en-US" baseline="30000" dirty="0" smtClean="0"/>
              <a:t>2</a:t>
            </a:r>
            <a:r>
              <a:rPr lang="en-US" dirty="0" smtClean="0"/>
              <a:t>)				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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71988-9731-5645-88C3-FB7BE9D5101C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14" name="Grouper 13"/>
          <p:cNvGrpSpPr/>
          <p:nvPr/>
        </p:nvGrpSpPr>
        <p:grpSpPr>
          <a:xfrm>
            <a:off x="1301750" y="1484784"/>
            <a:ext cx="7578981" cy="1030347"/>
            <a:chOff x="1301750" y="1484784"/>
            <a:chExt cx="7578981" cy="1030347"/>
          </a:xfrm>
        </p:grpSpPr>
        <p:sp>
          <p:nvSpPr>
            <p:cNvPr id="5" name="ZoneTexte 15"/>
            <p:cNvSpPr txBox="1">
              <a:spLocks noChangeArrowheads="1"/>
            </p:cNvSpPr>
            <p:nvPr/>
          </p:nvSpPr>
          <p:spPr bwMode="auto">
            <a:xfrm>
              <a:off x="7507288" y="1484784"/>
              <a:ext cx="1373443" cy="46166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 dirty="0">
                  <a:latin typeface="+mn-lt"/>
                </a:rPr>
                <a:t>A </a:t>
              </a:r>
              <a:r>
                <a:rPr lang="en-US" b="1" dirty="0" err="1" smtClean="0">
                  <a:solidFill>
                    <a:srgbClr val="C00000"/>
                  </a:solidFill>
                  <a:latin typeface="+mn-lt"/>
                </a:rPr>
                <a:t>X</a:t>
              </a:r>
              <a:r>
                <a:rPr lang="en-US" b="1" baseline="-25000" dirty="0" err="1" smtClean="0">
                  <a:solidFill>
                    <a:srgbClr val="C00000"/>
                  </a:solidFill>
                  <a:latin typeface="+mn-lt"/>
                </a:rPr>
                <a:t>e</a:t>
              </a:r>
              <a:r>
                <a:rPr lang="en-US" b="1" dirty="0" smtClean="0">
                  <a:latin typeface="+mn-lt"/>
                </a:rPr>
                <a:t> </a:t>
              </a:r>
              <a:r>
                <a:rPr lang="en-US" b="1" dirty="0">
                  <a:latin typeface="+mn-lt"/>
                </a:rPr>
                <a:t>= </a:t>
              </a:r>
              <a:r>
                <a:rPr lang="en-US" b="1" dirty="0" smtClean="0">
                  <a:solidFill>
                    <a:srgbClr val="00863D"/>
                  </a:solidFill>
                  <a:latin typeface="+mn-lt"/>
                </a:rPr>
                <a:t>B</a:t>
              </a:r>
              <a:endParaRPr lang="en-US" b="1" baseline="-25000" dirty="0">
                <a:solidFill>
                  <a:srgbClr val="00863D"/>
                </a:solidFill>
                <a:latin typeface="+mn-lt"/>
              </a:endParaRPr>
            </a:p>
          </p:txBody>
        </p:sp>
        <p:sp>
          <p:nvSpPr>
            <p:cNvPr id="6" name="Double flèche horizontale 16"/>
            <p:cNvSpPr>
              <a:spLocks noChangeArrowheads="1"/>
            </p:cNvSpPr>
            <p:nvPr/>
          </p:nvSpPr>
          <p:spPr bwMode="auto">
            <a:xfrm>
              <a:off x="6792913" y="1627659"/>
              <a:ext cx="500062" cy="285750"/>
            </a:xfrm>
            <a:prstGeom prst="leftRightArrow">
              <a:avLst>
                <a:gd name="adj1" fmla="val 50000"/>
                <a:gd name="adj2" fmla="val 49996"/>
              </a:avLst>
            </a:prstGeom>
            <a:solidFill>
              <a:srgbClr val="00CC99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lnSpc>
                  <a:spcPct val="134000"/>
                </a:lnSpc>
              </a:pPr>
              <a:endParaRPr lang="en-US" sz="2000">
                <a:latin typeface="+mn-lt"/>
              </a:endParaRPr>
            </a:p>
          </p:txBody>
        </p:sp>
        <p:sp>
          <p:nvSpPr>
            <p:cNvPr id="7" name="ZoneTexte 17"/>
            <p:cNvSpPr txBox="1">
              <a:spLocks noChangeArrowheads="1"/>
            </p:cNvSpPr>
            <p:nvPr/>
          </p:nvSpPr>
          <p:spPr bwMode="auto">
            <a:xfrm>
              <a:off x="1301750" y="1495896"/>
              <a:ext cx="1048634" cy="46166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 dirty="0">
                  <a:latin typeface="+mn-lt"/>
                </a:rPr>
                <a:t>HX= 0</a:t>
              </a:r>
              <a:endParaRPr lang="en-US" b="1" baseline="-25000" dirty="0">
                <a:solidFill>
                  <a:srgbClr val="00863D"/>
                </a:solidFill>
                <a:latin typeface="+mn-lt"/>
              </a:endParaRPr>
            </a:p>
          </p:txBody>
        </p:sp>
        <p:sp>
          <p:nvSpPr>
            <p:cNvPr id="8" name="ZoneTexte 84"/>
            <p:cNvSpPr txBox="1">
              <a:spLocks noChangeArrowheads="1"/>
            </p:cNvSpPr>
            <p:nvPr/>
          </p:nvSpPr>
          <p:spPr bwMode="auto">
            <a:xfrm>
              <a:off x="4071938" y="1484784"/>
              <a:ext cx="2121093" cy="46166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latin typeface="+mn-lt"/>
                </a:rPr>
                <a:t>H</a:t>
              </a:r>
              <a:r>
                <a:rPr lang="en-US" b="1" baseline="-25000">
                  <a:latin typeface="+mn-lt"/>
                </a:rPr>
                <a:t>e</a:t>
              </a:r>
              <a:r>
                <a:rPr lang="en-US" b="1">
                  <a:latin typeface="+mn-lt"/>
                </a:rPr>
                <a:t> </a:t>
              </a:r>
              <a:r>
                <a:rPr lang="en-US" b="1">
                  <a:solidFill>
                    <a:srgbClr val="C00000"/>
                  </a:solidFill>
                  <a:latin typeface="+mn-lt"/>
                </a:rPr>
                <a:t>X</a:t>
              </a:r>
              <a:r>
                <a:rPr lang="en-US" b="1" baseline="-25000">
                  <a:solidFill>
                    <a:srgbClr val="C00000"/>
                  </a:solidFill>
                  <a:latin typeface="+mn-lt"/>
                </a:rPr>
                <a:t>e</a:t>
              </a:r>
              <a:r>
                <a:rPr lang="en-US" b="1">
                  <a:latin typeface="+mn-lt"/>
                </a:rPr>
                <a:t>  =  H</a:t>
              </a:r>
              <a:r>
                <a:rPr lang="en-US" b="1" baseline="-25000">
                  <a:latin typeface="+mn-lt"/>
                </a:rPr>
                <a:t>r</a:t>
              </a:r>
              <a:r>
                <a:rPr lang="en-US" b="1">
                  <a:latin typeface="+mn-lt"/>
                </a:rPr>
                <a:t> </a:t>
              </a:r>
              <a:r>
                <a:rPr lang="en-US" b="1">
                  <a:solidFill>
                    <a:srgbClr val="00863D"/>
                  </a:solidFill>
                  <a:latin typeface="+mn-lt"/>
                </a:rPr>
                <a:t>X</a:t>
              </a:r>
              <a:r>
                <a:rPr lang="en-US" b="1" baseline="-25000">
                  <a:solidFill>
                    <a:srgbClr val="00863D"/>
                  </a:solidFill>
                  <a:latin typeface="+mn-lt"/>
                </a:rPr>
                <a:t>r</a:t>
              </a:r>
            </a:p>
          </p:txBody>
        </p:sp>
        <p:sp>
          <p:nvSpPr>
            <p:cNvPr id="9" name="ZoneTexte 94"/>
            <p:cNvSpPr txBox="1">
              <a:spLocks noChangeArrowheads="1"/>
            </p:cNvSpPr>
            <p:nvPr/>
          </p:nvSpPr>
          <p:spPr bwMode="auto">
            <a:xfrm>
              <a:off x="3095275" y="2115021"/>
              <a:ext cx="204334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i="1" dirty="0">
                  <a:latin typeface="+mn-lt"/>
                </a:rPr>
                <a:t>e</a:t>
              </a:r>
              <a:r>
                <a:rPr lang="en-US" sz="2000" i="1" dirty="0" smtClean="0">
                  <a:latin typeface="+mn-lt"/>
                </a:rPr>
                <a:t>rased </a:t>
              </a:r>
              <a:r>
                <a:rPr lang="en-US" sz="2000" i="1" dirty="0">
                  <a:latin typeface="+mn-lt"/>
                </a:rPr>
                <a:t>symbols</a:t>
              </a:r>
            </a:p>
          </p:txBody>
        </p:sp>
        <p:sp>
          <p:nvSpPr>
            <p:cNvPr id="10" name="ZoneTexte 95"/>
            <p:cNvSpPr txBox="1">
              <a:spLocks noChangeArrowheads="1"/>
            </p:cNvSpPr>
            <p:nvPr/>
          </p:nvSpPr>
          <p:spPr bwMode="auto">
            <a:xfrm>
              <a:off x="5286317" y="2115021"/>
              <a:ext cx="222856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i="1" dirty="0">
                  <a:latin typeface="+mn-lt"/>
                </a:rPr>
                <a:t>r</a:t>
              </a:r>
              <a:r>
                <a:rPr lang="en-US" sz="2000" i="1" dirty="0" smtClean="0">
                  <a:latin typeface="+mn-lt"/>
                </a:rPr>
                <a:t>eceived </a:t>
              </a:r>
              <a:r>
                <a:rPr lang="en-US" sz="2000" i="1" dirty="0">
                  <a:latin typeface="+mn-lt"/>
                </a:rPr>
                <a:t>symbols</a:t>
              </a:r>
            </a:p>
          </p:txBody>
        </p:sp>
        <p:sp>
          <p:nvSpPr>
            <p:cNvPr id="11" name="Accolade fermante 21"/>
            <p:cNvSpPr>
              <a:spLocks/>
            </p:cNvSpPr>
            <p:nvPr/>
          </p:nvSpPr>
          <p:spPr bwMode="auto">
            <a:xfrm rot="5400000">
              <a:off x="4525169" y="1674490"/>
              <a:ext cx="130175" cy="893763"/>
            </a:xfrm>
            <a:prstGeom prst="rightBrace">
              <a:avLst>
                <a:gd name="adj1" fmla="val 18309"/>
                <a:gd name="adj2" fmla="val 50000"/>
              </a:avLst>
            </a:prstGeom>
            <a:noFill/>
            <a:ln w="25400" algn="ctr">
              <a:solidFill>
                <a:schemeClr val="accent2"/>
              </a:solidFill>
              <a:round/>
              <a:headEnd/>
              <a:tailEnd/>
            </a:ln>
          </p:spPr>
          <p:txBody>
            <a:bodyPr rot="10800000" vert="eaVert"/>
            <a:lstStyle/>
            <a:p>
              <a:pPr>
                <a:lnSpc>
                  <a:spcPct val="134000"/>
                </a:lnSpc>
              </a:pPr>
              <a:endParaRPr lang="en-US" sz="2000">
                <a:latin typeface="+mn-lt"/>
              </a:endParaRPr>
            </a:p>
          </p:txBody>
        </p:sp>
        <p:sp>
          <p:nvSpPr>
            <p:cNvPr id="12" name="Accolade fermante 22"/>
            <p:cNvSpPr>
              <a:spLocks/>
            </p:cNvSpPr>
            <p:nvPr/>
          </p:nvSpPr>
          <p:spPr bwMode="auto">
            <a:xfrm rot="5400000">
              <a:off x="5673080" y="1675284"/>
              <a:ext cx="130175" cy="892175"/>
            </a:xfrm>
            <a:prstGeom prst="rightBrace">
              <a:avLst>
                <a:gd name="adj1" fmla="val 18276"/>
                <a:gd name="adj2" fmla="val 50000"/>
              </a:avLst>
            </a:prstGeom>
            <a:noFill/>
            <a:ln w="25400" algn="ctr">
              <a:solidFill>
                <a:schemeClr val="accent2"/>
              </a:solidFill>
              <a:round/>
              <a:headEnd/>
              <a:tailEnd/>
            </a:ln>
          </p:spPr>
          <p:txBody>
            <a:bodyPr rot="10800000" vert="eaVert"/>
            <a:lstStyle/>
            <a:p>
              <a:pPr>
                <a:lnSpc>
                  <a:spcPct val="134000"/>
                </a:lnSpc>
              </a:pPr>
              <a:endParaRPr lang="en-US" sz="2000">
                <a:latin typeface="+mn-lt"/>
              </a:endParaRPr>
            </a:p>
          </p:txBody>
        </p:sp>
        <p:sp>
          <p:nvSpPr>
            <p:cNvPr id="13" name="Flèche vers le bas 23"/>
            <p:cNvSpPr>
              <a:spLocks noChangeArrowheads="1"/>
            </p:cNvSpPr>
            <p:nvPr/>
          </p:nvSpPr>
          <p:spPr bwMode="auto">
            <a:xfrm rot="16200000">
              <a:off x="3000375" y="1413346"/>
              <a:ext cx="500063" cy="785813"/>
            </a:xfrm>
            <a:prstGeom prst="downArrow">
              <a:avLst>
                <a:gd name="adj1" fmla="val 50000"/>
                <a:gd name="adj2" fmla="val 50002"/>
              </a:avLst>
            </a:prstGeom>
            <a:solidFill>
              <a:srgbClr val="FF6600"/>
            </a:solidFill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lnSpc>
                  <a:spcPct val="134000"/>
                </a:lnSpc>
              </a:pPr>
              <a:endParaRPr lang="en-US" sz="200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272816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Quick introduction to LDPC… (cont’)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US" dirty="0" smtClean="0"/>
              <a:t>ur goals </a:t>
            </a:r>
          </a:p>
          <a:p>
            <a:pPr lvl="1"/>
            <a:r>
              <a:rPr lang="en-US" dirty="0" smtClean="0"/>
              <a:t>reduce ML decoding complexity</a:t>
            </a:r>
          </a:p>
          <a:p>
            <a:pPr lvl="1"/>
            <a:r>
              <a:rPr lang="en-US" dirty="0" smtClean="0"/>
              <a:t>while keeping the same erasure recovery capabilities for ML and IT</a:t>
            </a:r>
          </a:p>
          <a:p>
            <a:pPr lvl="4"/>
            <a:endParaRPr lang="en-US" dirty="0" smtClean="0"/>
          </a:p>
          <a:p>
            <a:r>
              <a:rPr lang="en-US" dirty="0"/>
              <a:t>o</a:t>
            </a:r>
            <a:r>
              <a:rPr lang="en-US" dirty="0" smtClean="0"/>
              <a:t>ur proposal </a:t>
            </a:r>
          </a:p>
          <a:p>
            <a:pPr marL="893763" lvl="1" indent="-457200">
              <a:buFont typeface="+mj-lt"/>
              <a:buAutoNum type="arabicPeriod"/>
            </a:pPr>
            <a:r>
              <a:rPr lang="en-US" dirty="0"/>
              <a:t>u</a:t>
            </a:r>
            <a:r>
              <a:rPr lang="en-US" dirty="0" smtClean="0"/>
              <a:t>se </a:t>
            </a:r>
            <a:r>
              <a:rPr lang="en-US" b="1" dirty="0" smtClean="0">
                <a:solidFill>
                  <a:srgbClr val="660066"/>
                </a:solidFill>
              </a:rPr>
              <a:t>structured codes</a:t>
            </a:r>
            <a:endParaRPr lang="en-US" dirty="0" smtClean="0"/>
          </a:p>
          <a:p>
            <a:pPr marL="893763" lvl="1" indent="-457200">
              <a:buFont typeface="+mj-lt"/>
              <a:buAutoNum type="arabicPeriod"/>
            </a:pPr>
            <a:r>
              <a:rPr lang="en-US" dirty="0" smtClean="0"/>
              <a:t>take advantage of a known result:</a:t>
            </a:r>
          </a:p>
          <a:p>
            <a:pPr marL="436563" lvl="1" indent="0">
              <a:buNone/>
            </a:pPr>
            <a:r>
              <a:rPr lang="en-US" dirty="0"/>
              <a:t>	</a:t>
            </a:r>
            <a:r>
              <a:rPr lang="en-US" dirty="0" smtClean="0"/>
              <a:t>Gaussian elimination complexity is</a:t>
            </a:r>
          </a:p>
          <a:p>
            <a:pPr marL="436563" lvl="1" indent="0">
              <a:buNone/>
            </a:pPr>
            <a:r>
              <a:rPr lang="en-US" dirty="0"/>
              <a:t>	</a:t>
            </a:r>
            <a:r>
              <a:rPr lang="en-US" dirty="0" smtClean="0"/>
              <a:t>reduce to </a:t>
            </a:r>
            <a:r>
              <a:rPr lang="en-US" b="1" dirty="0" smtClean="0">
                <a:solidFill>
                  <a:srgbClr val="660066"/>
                </a:solidFill>
              </a:rPr>
              <a:t>O(</a:t>
            </a:r>
            <a:r>
              <a:rPr lang="en-US" b="1" dirty="0" err="1" smtClean="0">
                <a:solidFill>
                  <a:srgbClr val="660066"/>
                </a:solidFill>
              </a:rPr>
              <a:t>kB</a:t>
            </a:r>
            <a:r>
              <a:rPr lang="en-US" b="1" dirty="0" smtClean="0">
                <a:solidFill>
                  <a:srgbClr val="660066"/>
                </a:solidFill>
              </a:rPr>
              <a:t>)</a:t>
            </a:r>
            <a:r>
              <a:rPr lang="en-US" dirty="0" smtClean="0"/>
              <a:t> row operations if</a:t>
            </a:r>
          </a:p>
          <a:p>
            <a:pPr marL="436563" lvl="1" indent="0">
              <a:buNone/>
            </a:pPr>
            <a:r>
              <a:rPr lang="en-US" dirty="0"/>
              <a:t>	</a:t>
            </a:r>
            <a:r>
              <a:rPr lang="en-US" dirty="0" smtClean="0"/>
              <a:t>the system has a band of width B</a:t>
            </a:r>
          </a:p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71988-9731-5645-88C3-FB7BE9D5101C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18" name="Grouper 17"/>
          <p:cNvGrpSpPr/>
          <p:nvPr/>
        </p:nvGrpSpPr>
        <p:grpSpPr>
          <a:xfrm>
            <a:off x="6957264" y="3560778"/>
            <a:ext cx="1791195" cy="2172481"/>
            <a:chOff x="5724128" y="5194079"/>
            <a:chExt cx="1214437" cy="1465583"/>
          </a:xfrm>
        </p:grpSpPr>
        <p:grpSp>
          <p:nvGrpSpPr>
            <p:cNvPr id="12" name="Groupe 10"/>
            <p:cNvGrpSpPr>
              <a:grpSpLocks/>
            </p:cNvGrpSpPr>
            <p:nvPr/>
          </p:nvGrpSpPr>
          <p:grpSpPr bwMode="auto">
            <a:xfrm>
              <a:off x="5724128" y="5445224"/>
              <a:ext cx="1214437" cy="1214438"/>
              <a:chOff x="9144000" y="5643578"/>
              <a:chExt cx="1643106" cy="1643074"/>
            </a:xfrm>
          </p:grpSpPr>
          <p:sp>
            <p:nvSpPr>
              <p:cNvPr id="13" name="Rectangle 12"/>
              <p:cNvSpPr/>
              <p:nvPr/>
            </p:nvSpPr>
            <p:spPr bwMode="auto">
              <a:xfrm>
                <a:off x="9144000" y="5643578"/>
                <a:ext cx="1643106" cy="1643074"/>
              </a:xfrm>
              <a:prstGeom prst="rect">
                <a:avLst/>
              </a:prstGeom>
              <a:solidFill>
                <a:schemeClr val="accent5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lnSpc>
                    <a:spcPct val="134000"/>
                  </a:lnSpc>
                  <a:defRPr/>
                </a:pPr>
                <a:endParaRPr lang="en-US">
                  <a:latin typeface="Times New Roman" pitchFamily="-112" charset="0"/>
                  <a:ea typeface="ヒラギノ明朝 Pro W3" pitchFamily="-112" charset="-128"/>
                  <a:cs typeface="ヒラギノ明朝 Pro W3" pitchFamily="-112" charset="-128"/>
                  <a:sym typeface="Times New Roman" pitchFamily="-112" charset="0"/>
                </a:endParaRPr>
              </a:p>
            </p:txBody>
          </p:sp>
          <p:sp>
            <p:nvSpPr>
              <p:cNvPr id="14" name="Triangle rectangle 13"/>
              <p:cNvSpPr>
                <a:spLocks noChangeArrowheads="1"/>
              </p:cNvSpPr>
              <p:nvPr/>
            </p:nvSpPr>
            <p:spPr bwMode="auto">
              <a:xfrm flipH="1" flipV="1">
                <a:off x="9500543" y="5643578"/>
                <a:ext cx="1286563" cy="1213512"/>
              </a:xfrm>
              <a:prstGeom prst="rtTriangle">
                <a:avLst/>
              </a:prstGeom>
              <a:solidFill>
                <a:schemeClr val="bg1"/>
              </a:solidFill>
              <a:ln w="12700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10800000"/>
              <a:lstStyle/>
              <a:p>
                <a:pPr>
                  <a:lnSpc>
                    <a:spcPct val="134000"/>
                  </a:lnSpc>
                  <a:defRPr/>
                </a:pPr>
                <a:endParaRPr lang="en-US" dirty="0">
                  <a:solidFill>
                    <a:schemeClr val="accent5"/>
                  </a:solidFill>
                  <a:latin typeface="Times New Roman" pitchFamily="-112" charset="0"/>
                  <a:ea typeface="ヒラギノ明朝 Pro W3" pitchFamily="-112" charset="-128"/>
                  <a:cs typeface="ヒラギノ明朝 Pro W3" pitchFamily="-112" charset="-128"/>
                  <a:sym typeface="Times New Roman" pitchFamily="-112" charset="0"/>
                </a:endParaRPr>
              </a:p>
            </p:txBody>
          </p:sp>
          <p:sp>
            <p:nvSpPr>
              <p:cNvPr id="15" name="Triangle rectangle 14"/>
              <p:cNvSpPr/>
              <p:nvPr/>
            </p:nvSpPr>
            <p:spPr bwMode="auto">
              <a:xfrm>
                <a:off x="9144000" y="6073140"/>
                <a:ext cx="1286563" cy="1213512"/>
              </a:xfrm>
              <a:prstGeom prst="rtTriangle">
                <a:avLst/>
              </a:prstGeom>
              <a:solidFill>
                <a:schemeClr val="bg1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lnSpc>
                    <a:spcPct val="134000"/>
                  </a:lnSpc>
                  <a:defRPr/>
                </a:pPr>
                <a:endParaRPr lang="en-US" dirty="0">
                  <a:solidFill>
                    <a:schemeClr val="accent5"/>
                  </a:solidFill>
                  <a:latin typeface="Times New Roman" pitchFamily="-112" charset="0"/>
                  <a:ea typeface="ヒラギノ明朝 Pro W3" pitchFamily="-112" charset="-128"/>
                  <a:cs typeface="ヒラギノ明朝 Pro W3" pitchFamily="-112" charset="-128"/>
                  <a:sym typeface="Times New Roman" pitchFamily="-112" charset="0"/>
                </a:endParaRPr>
              </a:p>
            </p:txBody>
          </p:sp>
        </p:grpSp>
        <p:cxnSp>
          <p:nvCxnSpPr>
            <p:cNvPr id="16" name="Connecteur droit avec flèche 12"/>
            <p:cNvCxnSpPr>
              <a:cxnSpLocks noChangeShapeType="1"/>
            </p:cNvCxnSpPr>
            <p:nvPr/>
          </p:nvCxnSpPr>
          <p:spPr bwMode="auto">
            <a:xfrm>
              <a:off x="6081315" y="6088162"/>
              <a:ext cx="571500" cy="1587"/>
            </a:xfrm>
            <a:prstGeom prst="straightConnector1">
              <a:avLst/>
            </a:prstGeom>
            <a:noFill/>
            <a:ln w="12700" algn="ctr">
              <a:solidFill>
                <a:srgbClr val="000000"/>
              </a:solidFill>
              <a:round/>
              <a:headEnd type="arrow" w="med" len="med"/>
              <a:tailEnd type="arrow" w="med" len="med"/>
            </a:ln>
          </p:spPr>
        </p:cxnSp>
        <p:sp>
          <p:nvSpPr>
            <p:cNvPr id="17" name="ZoneTexte 15"/>
            <p:cNvSpPr txBox="1">
              <a:spLocks noChangeArrowheads="1"/>
            </p:cNvSpPr>
            <p:nvPr/>
          </p:nvSpPr>
          <p:spPr bwMode="auto">
            <a:xfrm>
              <a:off x="6242804" y="5825590"/>
              <a:ext cx="256369" cy="2699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2000" dirty="0"/>
                <a:t>B</a:t>
              </a:r>
            </a:p>
          </p:txBody>
        </p:sp>
        <p:sp>
          <p:nvSpPr>
            <p:cNvPr id="19" name="ZoneTexte 15"/>
            <p:cNvSpPr txBox="1">
              <a:spLocks noChangeArrowheads="1"/>
            </p:cNvSpPr>
            <p:nvPr/>
          </p:nvSpPr>
          <p:spPr bwMode="auto">
            <a:xfrm>
              <a:off x="6596817" y="5563924"/>
              <a:ext cx="212151" cy="2699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dirty="0"/>
                <a:t>0</a:t>
              </a:r>
            </a:p>
          </p:txBody>
        </p:sp>
        <p:sp>
          <p:nvSpPr>
            <p:cNvPr id="20" name="ZoneTexte 15"/>
            <p:cNvSpPr txBox="1">
              <a:spLocks noChangeArrowheads="1"/>
            </p:cNvSpPr>
            <p:nvPr/>
          </p:nvSpPr>
          <p:spPr bwMode="auto">
            <a:xfrm>
              <a:off x="5815669" y="6319619"/>
              <a:ext cx="212151" cy="2699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dirty="0"/>
                <a:t>0</a:t>
              </a:r>
            </a:p>
          </p:txBody>
        </p:sp>
        <p:sp>
          <p:nvSpPr>
            <p:cNvPr id="21" name="ZoneTexte 15"/>
            <p:cNvSpPr txBox="1">
              <a:spLocks noChangeArrowheads="1"/>
            </p:cNvSpPr>
            <p:nvPr/>
          </p:nvSpPr>
          <p:spPr bwMode="auto">
            <a:xfrm>
              <a:off x="6206243" y="5194079"/>
              <a:ext cx="212151" cy="2699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dirty="0"/>
                <a:t>k</a:t>
              </a:r>
              <a:endParaRPr lang="en-US" sz="2000" dirty="0" smtClean="0"/>
            </a:p>
          </p:txBody>
        </p:sp>
      </p:grp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5049" y="6093296"/>
            <a:ext cx="4517071" cy="57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186207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Quasi-Cyclic LDPC codes</a:t>
            </a:r>
            <a:endParaRPr lang="en-US" dirty="0">
              <a:latin typeface="+mn-lt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definition</a:t>
            </a:r>
          </a:p>
          <a:p>
            <a:pPr lvl="1"/>
            <a:r>
              <a:rPr lang="en-US" dirty="0" smtClean="0"/>
              <a:t>create a base matrix, generated according to specific rules, but with random non-binary values</a:t>
            </a:r>
          </a:p>
          <a:p>
            <a:pPr lvl="1"/>
            <a:r>
              <a:rPr lang="en-US" dirty="0" smtClean="0"/>
              <a:t>expend it Z times</a:t>
            </a:r>
          </a:p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71988-9731-5645-88C3-FB7BE9D5101C}" type="slidenum">
              <a:rPr lang="en-US" smtClean="0">
                <a:latin typeface="+mn-lt"/>
              </a:rPr>
              <a:pPr/>
              <a:t>8</a:t>
            </a:fld>
            <a:endParaRPr lang="en-US">
              <a:latin typeface="+mn-lt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3929063" y="2788345"/>
            <a:ext cx="2143125" cy="928687"/>
          </a:xfrm>
          <a:prstGeom prst="rect">
            <a:avLst/>
          </a:prstGeom>
          <a:noFill/>
          <a:ln w="12700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lnSpc>
                <a:spcPct val="134000"/>
              </a:lnSpc>
            </a:pPr>
            <a:endParaRPr lang="en-AU">
              <a:latin typeface="+mn-lt"/>
            </a:endParaRPr>
          </a:p>
        </p:txBody>
      </p:sp>
      <p:sp>
        <p:nvSpPr>
          <p:cNvPr id="7" name="ZoneTexte 10"/>
          <p:cNvSpPr txBox="1">
            <a:spLocks noChangeArrowheads="1"/>
          </p:cNvSpPr>
          <p:nvPr/>
        </p:nvSpPr>
        <p:spPr bwMode="auto">
          <a:xfrm>
            <a:off x="1768252" y="3039046"/>
            <a:ext cx="571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err="1">
                <a:latin typeface="+mn-lt"/>
              </a:rPr>
              <a:t>b</a:t>
            </a:r>
            <a:r>
              <a:rPr lang="en-US" baseline="-25000" dirty="0" err="1">
                <a:latin typeface="+mn-lt"/>
              </a:rPr>
              <a:t>i,j</a:t>
            </a:r>
            <a:endParaRPr lang="en-US" baseline="-25000" dirty="0">
              <a:latin typeface="+mn-lt"/>
            </a:endParaRPr>
          </a:p>
        </p:txBody>
      </p:sp>
      <p:sp>
        <p:nvSpPr>
          <p:cNvPr id="8" name="Flèche vers le bas 11"/>
          <p:cNvSpPr>
            <a:spLocks noChangeArrowheads="1"/>
          </p:cNvSpPr>
          <p:nvPr/>
        </p:nvSpPr>
        <p:spPr bwMode="auto">
          <a:xfrm>
            <a:off x="1837978" y="3861048"/>
            <a:ext cx="285750" cy="500063"/>
          </a:xfrm>
          <a:prstGeom prst="downArrow">
            <a:avLst>
              <a:gd name="adj1" fmla="val 50000"/>
              <a:gd name="adj2" fmla="val 49997"/>
            </a:avLst>
          </a:prstGeom>
          <a:solidFill>
            <a:srgbClr val="009D00"/>
          </a:solidFill>
          <a:ln w="12700" algn="ctr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>
              <a:lnSpc>
                <a:spcPct val="134000"/>
              </a:lnSpc>
            </a:pPr>
            <a:endParaRPr lang="en-AU">
              <a:latin typeface="+mn-lt"/>
            </a:endParaRPr>
          </a:p>
        </p:txBody>
      </p:sp>
      <p:sp>
        <p:nvSpPr>
          <p:cNvPr id="9" name="Flèche vers le bas 17"/>
          <p:cNvSpPr>
            <a:spLocks noChangeArrowheads="1"/>
          </p:cNvSpPr>
          <p:nvPr/>
        </p:nvSpPr>
        <p:spPr bwMode="auto">
          <a:xfrm>
            <a:off x="4929188" y="3849067"/>
            <a:ext cx="285750" cy="500063"/>
          </a:xfrm>
          <a:prstGeom prst="downArrow">
            <a:avLst>
              <a:gd name="adj1" fmla="val 50000"/>
              <a:gd name="adj2" fmla="val 49997"/>
            </a:avLst>
          </a:prstGeom>
          <a:solidFill>
            <a:srgbClr val="009D00"/>
          </a:solidFill>
          <a:ln w="12700" algn="ctr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>
              <a:lnSpc>
                <a:spcPct val="134000"/>
              </a:lnSpc>
            </a:pPr>
            <a:endParaRPr lang="en-AU">
              <a:latin typeface="+mn-lt"/>
            </a:endParaRPr>
          </a:p>
        </p:txBody>
      </p:sp>
      <p:sp>
        <p:nvSpPr>
          <p:cNvPr id="10" name="ZoneTexte 18"/>
          <p:cNvSpPr txBox="1">
            <a:spLocks noChangeArrowheads="1"/>
          </p:cNvSpPr>
          <p:nvPr/>
        </p:nvSpPr>
        <p:spPr bwMode="auto">
          <a:xfrm>
            <a:off x="971600" y="4869160"/>
            <a:ext cx="3385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latin typeface="+mn-lt"/>
              </a:rPr>
              <a:t>z</a:t>
            </a:r>
          </a:p>
        </p:txBody>
      </p:sp>
      <p:cxnSp>
        <p:nvCxnSpPr>
          <p:cNvPr id="11" name="Connecteur droit avec flèche 20"/>
          <p:cNvCxnSpPr>
            <a:cxnSpLocks noChangeShapeType="1"/>
          </p:cNvCxnSpPr>
          <p:nvPr/>
        </p:nvCxnSpPr>
        <p:spPr bwMode="auto">
          <a:xfrm rot="16200000" flipH="1">
            <a:off x="714375" y="5156995"/>
            <a:ext cx="1143000" cy="0"/>
          </a:xfrm>
          <a:prstGeom prst="straightConnector1">
            <a:avLst/>
          </a:prstGeom>
          <a:noFill/>
          <a:ln w="12700" algn="ctr">
            <a:solidFill>
              <a:srgbClr val="000000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12" name="Connecteur droit avec flèche 23"/>
          <p:cNvCxnSpPr>
            <a:cxnSpLocks noChangeShapeType="1"/>
          </p:cNvCxnSpPr>
          <p:nvPr/>
        </p:nvCxnSpPr>
        <p:spPr bwMode="auto">
          <a:xfrm>
            <a:off x="1428750" y="5875685"/>
            <a:ext cx="1143000" cy="1587"/>
          </a:xfrm>
          <a:prstGeom prst="straightConnector1">
            <a:avLst/>
          </a:prstGeom>
          <a:noFill/>
          <a:ln w="12700" algn="ctr">
            <a:solidFill>
              <a:srgbClr val="000000"/>
            </a:solidFill>
            <a:round/>
            <a:headEnd type="arrow" w="med" len="med"/>
            <a:tailEnd type="arrow" w="med" len="med"/>
          </a:ln>
        </p:spPr>
      </p:cxnSp>
      <p:sp>
        <p:nvSpPr>
          <p:cNvPr id="13" name="ZoneTexte 25"/>
          <p:cNvSpPr txBox="1">
            <a:spLocks noChangeArrowheads="1"/>
          </p:cNvSpPr>
          <p:nvPr/>
        </p:nvSpPr>
        <p:spPr bwMode="auto">
          <a:xfrm>
            <a:off x="1857182" y="5775647"/>
            <a:ext cx="3385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latin typeface="+mn-lt"/>
              </a:rPr>
              <a:t>z</a:t>
            </a:r>
          </a:p>
        </p:txBody>
      </p:sp>
      <p:cxnSp>
        <p:nvCxnSpPr>
          <p:cNvPr id="14" name="Connecteur droit avec flèche 29"/>
          <p:cNvCxnSpPr>
            <a:cxnSpLocks noChangeShapeType="1"/>
          </p:cNvCxnSpPr>
          <p:nvPr/>
        </p:nvCxnSpPr>
        <p:spPr bwMode="auto">
          <a:xfrm rot="16200000" flipV="1">
            <a:off x="1597819" y="4220419"/>
            <a:ext cx="1588" cy="434975"/>
          </a:xfrm>
          <a:prstGeom prst="straightConnector1">
            <a:avLst/>
          </a:prstGeom>
          <a:noFill/>
          <a:ln w="12700" algn="ctr">
            <a:solidFill>
              <a:srgbClr val="000000"/>
            </a:solidFill>
            <a:round/>
            <a:headEnd type="arrow" w="med" len="med"/>
            <a:tailEnd type="arrow" w="med" len="med"/>
          </a:ln>
        </p:spPr>
      </p:cxnSp>
      <p:sp>
        <p:nvSpPr>
          <p:cNvPr id="15" name="ZoneTexte 32"/>
          <p:cNvSpPr txBox="1">
            <a:spLocks noChangeArrowheads="1"/>
          </p:cNvSpPr>
          <p:nvPr/>
        </p:nvSpPr>
        <p:spPr bwMode="auto">
          <a:xfrm>
            <a:off x="1428750" y="4077072"/>
            <a:ext cx="3714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 err="1">
                <a:latin typeface="+mn-lt"/>
              </a:rPr>
              <a:t>b</a:t>
            </a:r>
            <a:r>
              <a:rPr lang="en-US" sz="1400" baseline="-25000" dirty="0" err="1">
                <a:latin typeface="+mn-lt"/>
              </a:rPr>
              <a:t>i,j</a:t>
            </a:r>
            <a:endParaRPr lang="en-US" sz="1400" baseline="-25000" dirty="0">
              <a:latin typeface="+mn-lt"/>
            </a:endParaRPr>
          </a:p>
        </p:txBody>
      </p:sp>
      <p:sp>
        <p:nvSpPr>
          <p:cNvPr id="16" name="ZoneTexte 33"/>
          <p:cNvSpPr txBox="1">
            <a:spLocks noChangeArrowheads="1"/>
          </p:cNvSpPr>
          <p:nvPr/>
        </p:nvSpPr>
        <p:spPr bwMode="auto">
          <a:xfrm>
            <a:off x="3906838" y="2755007"/>
            <a:ext cx="50006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+mn-lt"/>
              </a:rPr>
              <a:t>b</a:t>
            </a:r>
            <a:r>
              <a:rPr lang="en-US" sz="1600" baseline="-25000">
                <a:latin typeface="+mn-lt"/>
              </a:rPr>
              <a:t>0,0</a:t>
            </a:r>
          </a:p>
        </p:txBody>
      </p:sp>
      <p:sp>
        <p:nvSpPr>
          <p:cNvPr id="17" name="ZoneTexte 35"/>
          <p:cNvSpPr txBox="1">
            <a:spLocks noChangeArrowheads="1"/>
          </p:cNvSpPr>
          <p:nvPr/>
        </p:nvSpPr>
        <p:spPr bwMode="auto">
          <a:xfrm>
            <a:off x="3929063" y="3326507"/>
            <a:ext cx="50006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+mn-lt"/>
              </a:rPr>
              <a:t>b</a:t>
            </a:r>
            <a:r>
              <a:rPr lang="en-US" sz="1600" baseline="-25000">
                <a:latin typeface="+mn-lt"/>
              </a:rPr>
              <a:t>a,0</a:t>
            </a:r>
          </a:p>
        </p:txBody>
      </p:sp>
      <p:sp>
        <p:nvSpPr>
          <p:cNvPr id="18" name="ZoneTexte 36"/>
          <p:cNvSpPr txBox="1">
            <a:spLocks noChangeArrowheads="1"/>
          </p:cNvSpPr>
          <p:nvPr/>
        </p:nvSpPr>
        <p:spPr bwMode="auto">
          <a:xfrm>
            <a:off x="5572125" y="3326507"/>
            <a:ext cx="50006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+mn-lt"/>
              </a:rPr>
              <a:t>b</a:t>
            </a:r>
            <a:r>
              <a:rPr lang="en-US" sz="1600" baseline="-25000">
                <a:latin typeface="+mn-lt"/>
              </a:rPr>
              <a:t>a,b</a:t>
            </a:r>
          </a:p>
        </p:txBody>
      </p:sp>
      <p:sp>
        <p:nvSpPr>
          <p:cNvPr id="19" name="ZoneTexte 37"/>
          <p:cNvSpPr txBox="1">
            <a:spLocks noChangeArrowheads="1"/>
          </p:cNvSpPr>
          <p:nvPr/>
        </p:nvSpPr>
        <p:spPr bwMode="auto">
          <a:xfrm>
            <a:off x="5572125" y="2755007"/>
            <a:ext cx="50006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+mn-lt"/>
              </a:rPr>
              <a:t>b</a:t>
            </a:r>
            <a:r>
              <a:rPr lang="en-US" sz="1600" baseline="-25000">
                <a:latin typeface="+mn-lt"/>
              </a:rPr>
              <a:t>0,b</a:t>
            </a:r>
          </a:p>
        </p:txBody>
      </p:sp>
      <p:sp>
        <p:nvSpPr>
          <p:cNvPr id="20" name="ZoneTexte 39"/>
          <p:cNvSpPr txBox="1">
            <a:spLocks noChangeArrowheads="1"/>
          </p:cNvSpPr>
          <p:nvPr/>
        </p:nvSpPr>
        <p:spPr bwMode="auto">
          <a:xfrm>
            <a:off x="4786313" y="2826445"/>
            <a:ext cx="5715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aseline="-25000">
                <a:latin typeface="+mn-lt"/>
              </a:rPr>
              <a:t>…</a:t>
            </a:r>
          </a:p>
        </p:txBody>
      </p:sp>
      <p:sp>
        <p:nvSpPr>
          <p:cNvPr id="21" name="ZoneTexte 40"/>
          <p:cNvSpPr txBox="1">
            <a:spLocks noChangeArrowheads="1"/>
          </p:cNvSpPr>
          <p:nvPr/>
        </p:nvSpPr>
        <p:spPr bwMode="auto">
          <a:xfrm>
            <a:off x="4786313" y="3326507"/>
            <a:ext cx="5715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aseline="-25000">
                <a:latin typeface="+mn-lt"/>
              </a:rPr>
              <a:t>…</a:t>
            </a:r>
          </a:p>
        </p:txBody>
      </p:sp>
      <p:sp>
        <p:nvSpPr>
          <p:cNvPr id="22" name="ZoneTexte 41"/>
          <p:cNvSpPr txBox="1">
            <a:spLocks noChangeArrowheads="1"/>
          </p:cNvSpPr>
          <p:nvPr/>
        </p:nvSpPr>
        <p:spPr bwMode="auto">
          <a:xfrm rot="5400000">
            <a:off x="5700713" y="3126482"/>
            <a:ext cx="28575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aseline="-25000">
                <a:latin typeface="+mn-lt"/>
              </a:rPr>
              <a:t>…</a:t>
            </a:r>
          </a:p>
        </p:txBody>
      </p:sp>
      <p:sp>
        <p:nvSpPr>
          <p:cNvPr id="23" name="ZoneTexte 42"/>
          <p:cNvSpPr txBox="1">
            <a:spLocks noChangeArrowheads="1"/>
          </p:cNvSpPr>
          <p:nvPr/>
        </p:nvSpPr>
        <p:spPr bwMode="auto">
          <a:xfrm rot="5400000">
            <a:off x="3986213" y="3126482"/>
            <a:ext cx="28575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aseline="-25000">
                <a:latin typeface="+mn-lt"/>
              </a:rPr>
              <a:t>…</a:t>
            </a:r>
          </a:p>
        </p:txBody>
      </p:sp>
      <p:sp>
        <p:nvSpPr>
          <p:cNvPr id="24" name="ZoneTexte 26"/>
          <p:cNvSpPr txBox="1">
            <a:spLocks noChangeArrowheads="1"/>
          </p:cNvSpPr>
          <p:nvPr/>
        </p:nvSpPr>
        <p:spPr bwMode="auto">
          <a:xfrm>
            <a:off x="3214688" y="2969320"/>
            <a:ext cx="7143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+mn-lt"/>
              </a:rPr>
              <a:t>m</a:t>
            </a:r>
            <a:r>
              <a:rPr lang="en-US" baseline="-25000">
                <a:latin typeface="+mn-lt"/>
              </a:rPr>
              <a:t>B</a:t>
            </a:r>
          </a:p>
        </p:txBody>
      </p:sp>
      <p:cxnSp>
        <p:nvCxnSpPr>
          <p:cNvPr id="25" name="Connecteur droit avec flèche 27"/>
          <p:cNvCxnSpPr>
            <a:cxnSpLocks noChangeShapeType="1"/>
          </p:cNvCxnSpPr>
          <p:nvPr/>
        </p:nvCxnSpPr>
        <p:spPr bwMode="auto">
          <a:xfrm rot="5400000">
            <a:off x="3316362" y="3251894"/>
            <a:ext cx="928688" cy="1588"/>
          </a:xfrm>
          <a:prstGeom prst="straightConnector1">
            <a:avLst/>
          </a:prstGeom>
          <a:noFill/>
          <a:ln w="12700" algn="ctr">
            <a:solidFill>
              <a:srgbClr val="000000"/>
            </a:solidFill>
            <a:round/>
            <a:headEnd type="arrow" w="med" len="med"/>
            <a:tailEnd type="arrow" w="med" len="med"/>
          </a:ln>
        </p:spPr>
      </p:cxnSp>
      <p:sp>
        <p:nvSpPr>
          <p:cNvPr id="26" name="ZoneTexte 31"/>
          <p:cNvSpPr txBox="1">
            <a:spLocks noChangeArrowheads="1"/>
          </p:cNvSpPr>
          <p:nvPr/>
        </p:nvSpPr>
        <p:spPr bwMode="auto">
          <a:xfrm>
            <a:off x="4788024" y="2204864"/>
            <a:ext cx="527571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err="1">
                <a:latin typeface="+mn-lt"/>
              </a:rPr>
              <a:t>n</a:t>
            </a:r>
            <a:r>
              <a:rPr lang="en-US" baseline="-25000" dirty="0" err="1">
                <a:latin typeface="+mn-lt"/>
              </a:rPr>
              <a:t>B</a:t>
            </a:r>
            <a:endParaRPr lang="en-US" baseline="-25000" dirty="0">
              <a:latin typeface="+mn-lt"/>
            </a:endParaRPr>
          </a:p>
        </p:txBody>
      </p:sp>
      <p:cxnSp>
        <p:nvCxnSpPr>
          <p:cNvPr id="27" name="Connecteur droit avec flèche 34"/>
          <p:cNvCxnSpPr>
            <a:cxnSpLocks noChangeShapeType="1"/>
          </p:cNvCxnSpPr>
          <p:nvPr/>
        </p:nvCxnSpPr>
        <p:spPr bwMode="auto">
          <a:xfrm>
            <a:off x="3929063" y="2683570"/>
            <a:ext cx="2214562" cy="1587"/>
          </a:xfrm>
          <a:prstGeom prst="straightConnector1">
            <a:avLst/>
          </a:prstGeom>
          <a:noFill/>
          <a:ln w="12700" algn="ctr">
            <a:solidFill>
              <a:srgbClr val="000000"/>
            </a:solidFill>
            <a:round/>
            <a:headEnd type="arrow" w="med" len="med"/>
            <a:tailEnd type="arrow" w="med" len="med"/>
          </a:ln>
        </p:spPr>
      </p:cxnSp>
      <p:sp>
        <p:nvSpPr>
          <p:cNvPr id="28" name="ZoneTexte 46"/>
          <p:cNvSpPr txBox="1">
            <a:spLocks noChangeArrowheads="1"/>
          </p:cNvSpPr>
          <p:nvPr/>
        </p:nvSpPr>
        <p:spPr bwMode="auto">
          <a:xfrm rot="16200000">
            <a:off x="2516982" y="4903960"/>
            <a:ext cx="1143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+mn-lt"/>
              </a:rPr>
              <a:t>m</a:t>
            </a:r>
            <a:r>
              <a:rPr lang="en-US" baseline="-25000">
                <a:latin typeface="+mn-lt"/>
              </a:rPr>
              <a:t>B</a:t>
            </a:r>
            <a:r>
              <a:rPr lang="en-US">
                <a:latin typeface="+mn-lt"/>
              </a:rPr>
              <a:t>*z</a:t>
            </a:r>
          </a:p>
        </p:txBody>
      </p:sp>
      <p:cxnSp>
        <p:nvCxnSpPr>
          <p:cNvPr id="29" name="Connecteur droit avec flèche 47"/>
          <p:cNvCxnSpPr>
            <a:cxnSpLocks noChangeShapeType="1"/>
          </p:cNvCxnSpPr>
          <p:nvPr/>
        </p:nvCxnSpPr>
        <p:spPr bwMode="auto">
          <a:xfrm rot="5400000">
            <a:off x="2786857" y="5134148"/>
            <a:ext cx="1143000" cy="1587"/>
          </a:xfrm>
          <a:prstGeom prst="straightConnector1">
            <a:avLst/>
          </a:prstGeom>
          <a:noFill/>
          <a:ln w="12700" algn="ctr">
            <a:solidFill>
              <a:srgbClr val="000000"/>
            </a:solidFill>
            <a:round/>
            <a:headEnd type="arrow" w="med" len="med"/>
            <a:tailEnd type="arrow" w="med" len="med"/>
          </a:ln>
        </p:spPr>
      </p:cxnSp>
      <p:sp>
        <p:nvSpPr>
          <p:cNvPr id="30" name="ZoneTexte 49"/>
          <p:cNvSpPr txBox="1">
            <a:spLocks noChangeArrowheads="1"/>
          </p:cNvSpPr>
          <p:nvPr/>
        </p:nvSpPr>
        <p:spPr bwMode="auto">
          <a:xfrm>
            <a:off x="4006205" y="3933056"/>
            <a:ext cx="12858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err="1">
                <a:latin typeface="+mn-lt"/>
              </a:rPr>
              <a:t>n</a:t>
            </a:r>
            <a:r>
              <a:rPr lang="en-US" baseline="-25000" dirty="0" err="1">
                <a:latin typeface="+mn-lt"/>
              </a:rPr>
              <a:t>B</a:t>
            </a:r>
            <a:r>
              <a:rPr lang="en-US" dirty="0">
                <a:latin typeface="+mn-lt"/>
              </a:rPr>
              <a:t>*z</a:t>
            </a:r>
          </a:p>
        </p:txBody>
      </p:sp>
      <p:cxnSp>
        <p:nvCxnSpPr>
          <p:cNvPr id="31" name="Connecteur droit avec flèche 50"/>
          <p:cNvCxnSpPr>
            <a:cxnSpLocks noChangeShapeType="1"/>
          </p:cNvCxnSpPr>
          <p:nvPr/>
        </p:nvCxnSpPr>
        <p:spPr bwMode="auto">
          <a:xfrm>
            <a:off x="3500438" y="4420567"/>
            <a:ext cx="3429000" cy="1588"/>
          </a:xfrm>
          <a:prstGeom prst="straightConnector1">
            <a:avLst/>
          </a:prstGeom>
          <a:noFill/>
          <a:ln w="12700" algn="ctr">
            <a:solidFill>
              <a:srgbClr val="000000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34" name="Connecteur droit 43"/>
          <p:cNvCxnSpPr>
            <a:cxnSpLocks noChangeShapeType="1"/>
          </p:cNvCxnSpPr>
          <p:nvPr/>
        </p:nvCxnSpPr>
        <p:spPr bwMode="auto">
          <a:xfrm>
            <a:off x="2855913" y="2685159"/>
            <a:ext cx="1" cy="3627708"/>
          </a:xfrm>
          <a:prstGeom prst="line">
            <a:avLst/>
          </a:prstGeom>
          <a:noFill/>
          <a:ln w="12700" algn="ctr">
            <a:solidFill>
              <a:srgbClr val="000000"/>
            </a:solidFill>
            <a:prstDash val="dash"/>
            <a:round/>
            <a:headEnd/>
            <a:tailEnd/>
          </a:ln>
        </p:spPr>
      </p:cxnSp>
      <p:grpSp>
        <p:nvGrpSpPr>
          <p:cNvPr id="36" name="Groupe 67"/>
          <p:cNvGrpSpPr>
            <a:grpSpLocks/>
          </p:cNvGrpSpPr>
          <p:nvPr/>
        </p:nvGrpSpPr>
        <p:grpSpPr bwMode="auto">
          <a:xfrm>
            <a:off x="1357313" y="4514056"/>
            <a:ext cx="1285875" cy="1291208"/>
            <a:chOff x="-681042" y="2295517"/>
            <a:chExt cx="1404974" cy="1358162"/>
          </a:xfrm>
        </p:grpSpPr>
        <p:sp>
          <p:nvSpPr>
            <p:cNvPr id="37" name="Rectangle 12"/>
            <p:cNvSpPr>
              <a:spLocks noChangeArrowheads="1"/>
            </p:cNvSpPr>
            <p:nvPr/>
          </p:nvSpPr>
          <p:spPr bwMode="auto">
            <a:xfrm>
              <a:off x="-642942" y="2357430"/>
              <a:ext cx="1285884" cy="1214446"/>
            </a:xfrm>
            <a:prstGeom prst="rect">
              <a:avLst/>
            </a:prstGeom>
            <a:noFill/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lnSpc>
                  <a:spcPct val="134000"/>
                </a:lnSpc>
              </a:pPr>
              <a:endParaRPr lang="en-AU">
                <a:latin typeface="+mn-lt"/>
              </a:endParaRPr>
            </a:p>
          </p:txBody>
        </p:sp>
        <p:sp>
          <p:nvSpPr>
            <p:cNvPr id="38" name="ZoneTexte 58"/>
            <p:cNvSpPr txBox="1">
              <a:spLocks noChangeArrowheads="1"/>
            </p:cNvSpPr>
            <p:nvPr/>
          </p:nvSpPr>
          <p:spPr bwMode="auto">
            <a:xfrm>
              <a:off x="-323820" y="2295517"/>
              <a:ext cx="285752" cy="291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>
                  <a:latin typeface="+mn-lt"/>
                </a:rPr>
                <a:t>1</a:t>
              </a:r>
              <a:endParaRPr lang="en-US" sz="1200" baseline="-25000">
                <a:latin typeface="+mn-lt"/>
              </a:endParaRPr>
            </a:p>
          </p:txBody>
        </p:sp>
        <p:sp>
          <p:nvSpPr>
            <p:cNvPr id="39" name="ZoneTexte 59"/>
            <p:cNvSpPr txBox="1">
              <a:spLocks noChangeArrowheads="1"/>
            </p:cNvSpPr>
            <p:nvPr/>
          </p:nvSpPr>
          <p:spPr bwMode="auto">
            <a:xfrm>
              <a:off x="-171420" y="2447917"/>
              <a:ext cx="285752" cy="291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>
                  <a:latin typeface="+mn-lt"/>
                </a:rPr>
                <a:t>1</a:t>
              </a:r>
              <a:endParaRPr lang="en-US" sz="1200" baseline="-25000">
                <a:latin typeface="+mn-lt"/>
              </a:endParaRPr>
            </a:p>
          </p:txBody>
        </p:sp>
        <p:sp>
          <p:nvSpPr>
            <p:cNvPr id="40" name="ZoneTexte 60"/>
            <p:cNvSpPr txBox="1">
              <a:spLocks noChangeArrowheads="1"/>
            </p:cNvSpPr>
            <p:nvPr/>
          </p:nvSpPr>
          <p:spPr bwMode="auto">
            <a:xfrm>
              <a:off x="-19020" y="2600317"/>
              <a:ext cx="285752" cy="291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>
                  <a:latin typeface="+mn-lt"/>
                </a:rPr>
                <a:t>1</a:t>
              </a:r>
              <a:endParaRPr lang="en-US" sz="1200" baseline="-25000">
                <a:latin typeface="+mn-lt"/>
              </a:endParaRPr>
            </a:p>
          </p:txBody>
        </p:sp>
        <p:sp>
          <p:nvSpPr>
            <p:cNvPr id="41" name="ZoneTexte 61"/>
            <p:cNvSpPr txBox="1">
              <a:spLocks noChangeArrowheads="1"/>
            </p:cNvSpPr>
            <p:nvPr/>
          </p:nvSpPr>
          <p:spPr bwMode="auto">
            <a:xfrm>
              <a:off x="133380" y="2752717"/>
              <a:ext cx="285752" cy="291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>
                  <a:latin typeface="+mn-lt"/>
                </a:rPr>
                <a:t>1</a:t>
              </a:r>
              <a:endParaRPr lang="en-US" sz="1200" baseline="-25000">
                <a:latin typeface="+mn-lt"/>
              </a:endParaRPr>
            </a:p>
          </p:txBody>
        </p:sp>
        <p:sp>
          <p:nvSpPr>
            <p:cNvPr id="42" name="ZoneTexte 62"/>
            <p:cNvSpPr txBox="1">
              <a:spLocks noChangeArrowheads="1"/>
            </p:cNvSpPr>
            <p:nvPr/>
          </p:nvSpPr>
          <p:spPr bwMode="auto">
            <a:xfrm>
              <a:off x="285780" y="2905117"/>
              <a:ext cx="285752" cy="291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>
                  <a:latin typeface="+mn-lt"/>
                </a:rPr>
                <a:t>1</a:t>
              </a:r>
              <a:endParaRPr lang="en-US" sz="1200" baseline="-25000">
                <a:latin typeface="+mn-lt"/>
              </a:endParaRPr>
            </a:p>
          </p:txBody>
        </p:sp>
        <p:sp>
          <p:nvSpPr>
            <p:cNvPr id="43" name="ZoneTexte 64"/>
            <p:cNvSpPr txBox="1">
              <a:spLocks noChangeArrowheads="1"/>
            </p:cNvSpPr>
            <p:nvPr/>
          </p:nvSpPr>
          <p:spPr bwMode="auto">
            <a:xfrm>
              <a:off x="438180" y="3057517"/>
              <a:ext cx="285752" cy="291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>
                  <a:latin typeface="+mn-lt"/>
                </a:rPr>
                <a:t>1</a:t>
              </a:r>
              <a:endParaRPr lang="en-US" sz="1200" baseline="-25000">
                <a:latin typeface="+mn-lt"/>
              </a:endParaRPr>
            </a:p>
          </p:txBody>
        </p:sp>
        <p:sp>
          <p:nvSpPr>
            <p:cNvPr id="44" name="ZoneTexte 65"/>
            <p:cNvSpPr txBox="1">
              <a:spLocks noChangeArrowheads="1"/>
            </p:cNvSpPr>
            <p:nvPr/>
          </p:nvSpPr>
          <p:spPr bwMode="auto">
            <a:xfrm>
              <a:off x="-681042" y="3209917"/>
              <a:ext cx="285752" cy="291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>
                  <a:latin typeface="+mn-lt"/>
                </a:rPr>
                <a:t>1</a:t>
              </a:r>
              <a:endParaRPr lang="en-US" sz="1200" baseline="-25000">
                <a:latin typeface="+mn-lt"/>
              </a:endParaRPr>
            </a:p>
          </p:txBody>
        </p:sp>
        <p:sp>
          <p:nvSpPr>
            <p:cNvPr id="45" name="ZoneTexte 66"/>
            <p:cNvSpPr txBox="1">
              <a:spLocks noChangeArrowheads="1"/>
            </p:cNvSpPr>
            <p:nvPr/>
          </p:nvSpPr>
          <p:spPr bwMode="auto">
            <a:xfrm>
              <a:off x="-528642" y="3362317"/>
              <a:ext cx="285752" cy="291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>
                  <a:latin typeface="+mn-lt"/>
                </a:rPr>
                <a:t>1</a:t>
              </a:r>
              <a:endParaRPr lang="en-US" sz="1200" baseline="-25000">
                <a:latin typeface="+mn-lt"/>
              </a:endParaRPr>
            </a:p>
          </p:txBody>
        </p:sp>
      </p:grpSp>
      <p:sp>
        <p:nvSpPr>
          <p:cNvPr id="47" name="ZoneTexte 46"/>
          <p:cNvSpPr txBox="1"/>
          <p:nvPr/>
        </p:nvSpPr>
        <p:spPr>
          <a:xfrm>
            <a:off x="7092280" y="3017416"/>
            <a:ext cx="16103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660066"/>
                </a:solidFill>
                <a:latin typeface="+mn-lt"/>
              </a:rPr>
              <a:t>base matrix</a:t>
            </a:r>
            <a:endParaRPr lang="en-US" sz="2000" b="1" dirty="0">
              <a:solidFill>
                <a:srgbClr val="660066"/>
              </a:solidFill>
              <a:latin typeface="+mn-lt"/>
            </a:endParaRPr>
          </a:p>
        </p:txBody>
      </p:sp>
      <p:sp>
        <p:nvSpPr>
          <p:cNvPr id="48" name="ZoneTexte 47"/>
          <p:cNvSpPr txBox="1"/>
          <p:nvPr/>
        </p:nvSpPr>
        <p:spPr>
          <a:xfrm>
            <a:off x="7092280" y="4532928"/>
            <a:ext cx="186631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660066"/>
                </a:solidFill>
                <a:latin typeface="+mn-lt"/>
              </a:rPr>
              <a:t>bloc-</a:t>
            </a:r>
            <a:r>
              <a:rPr lang="en-US" sz="2000" b="1" dirty="0" err="1" smtClean="0">
                <a:solidFill>
                  <a:srgbClr val="660066"/>
                </a:solidFill>
                <a:latin typeface="+mn-lt"/>
              </a:rPr>
              <a:t>circulant</a:t>
            </a:r>
            <a:endParaRPr lang="en-US" sz="2000" b="1" dirty="0" smtClean="0">
              <a:solidFill>
                <a:srgbClr val="660066"/>
              </a:solidFill>
              <a:latin typeface="+mn-lt"/>
            </a:endParaRPr>
          </a:p>
          <a:p>
            <a:r>
              <a:rPr lang="en-US" sz="2000" b="1" dirty="0" smtClean="0">
                <a:solidFill>
                  <a:srgbClr val="660066"/>
                </a:solidFill>
                <a:latin typeface="+mn-lt"/>
              </a:rPr>
              <a:t>parity check</a:t>
            </a:r>
          </a:p>
          <a:p>
            <a:r>
              <a:rPr lang="en-US" sz="2000" b="1" dirty="0" smtClean="0">
                <a:solidFill>
                  <a:srgbClr val="660066"/>
                </a:solidFill>
                <a:latin typeface="+mn-lt"/>
              </a:rPr>
              <a:t>matrix</a:t>
            </a:r>
            <a:endParaRPr lang="en-US" sz="2000" b="1" dirty="0">
              <a:solidFill>
                <a:srgbClr val="660066"/>
              </a:solidFill>
              <a:latin typeface="+mn-lt"/>
            </a:endParaRPr>
          </a:p>
        </p:txBody>
      </p:sp>
      <p:sp>
        <p:nvSpPr>
          <p:cNvPr id="49" name="ZoneTexte 48"/>
          <p:cNvSpPr txBox="1"/>
          <p:nvPr/>
        </p:nvSpPr>
        <p:spPr>
          <a:xfrm>
            <a:off x="321203" y="6033482"/>
            <a:ext cx="22497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err="1" smtClean="0">
                <a:solidFill>
                  <a:srgbClr val="660066"/>
                </a:solidFill>
                <a:latin typeface="+mn-lt"/>
              </a:rPr>
              <a:t>circulant</a:t>
            </a:r>
            <a:r>
              <a:rPr lang="en-US" sz="2000" b="1" dirty="0" smtClean="0">
                <a:solidFill>
                  <a:srgbClr val="660066"/>
                </a:solidFill>
                <a:latin typeface="+mn-lt"/>
              </a:rPr>
              <a:t> identity</a:t>
            </a:r>
          </a:p>
          <a:p>
            <a:pPr algn="r"/>
            <a:r>
              <a:rPr lang="en-US" sz="2000" b="1" dirty="0" smtClean="0">
                <a:solidFill>
                  <a:srgbClr val="660066"/>
                </a:solidFill>
                <a:latin typeface="+mn-lt"/>
              </a:rPr>
              <a:t>z*z matrix</a:t>
            </a:r>
            <a:endParaRPr lang="en-US" sz="2000" b="1" dirty="0">
              <a:solidFill>
                <a:srgbClr val="660066"/>
              </a:solidFill>
              <a:latin typeface="+mn-lt"/>
            </a:endParaRPr>
          </a:p>
        </p:txBody>
      </p:sp>
      <p:pic>
        <p:nvPicPr>
          <p:cNvPr id="46" name="Image 4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0439" y="4573692"/>
            <a:ext cx="3433762" cy="1202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597112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Quasi-Cyclic LDPC codes… (</a:t>
            </a:r>
            <a:r>
              <a:rPr lang="en-US" dirty="0" err="1" smtClean="0"/>
              <a:t>cont</a:t>
            </a:r>
            <a:r>
              <a:rPr lang="en-US" dirty="0" smtClean="0"/>
              <a:t>’)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 hidden “pseudo-band” structure can be exhibited</a:t>
            </a:r>
          </a:p>
          <a:p>
            <a:pPr lvl="1"/>
            <a:r>
              <a:rPr lang="en-US" dirty="0" smtClean="0"/>
              <a:t>simple row and column permutations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r>
              <a:rPr lang="en-US" dirty="0" smtClean="0"/>
              <a:t>the band width can be controlled via M</a:t>
            </a:r>
          </a:p>
          <a:p>
            <a:pPr lvl="1"/>
            <a:r>
              <a:rPr lang="en-US" dirty="0" smtClean="0"/>
              <a:t>reduces the ML decoding complexity</a:t>
            </a:r>
          </a:p>
          <a:p>
            <a:pPr lvl="2"/>
            <a:r>
              <a:rPr lang="en-US" dirty="0" smtClean="0"/>
              <a:t> complexity = O(</a:t>
            </a:r>
            <a:r>
              <a:rPr lang="en-US" dirty="0" err="1" smtClean="0"/>
              <a:t>kq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71988-9731-5645-88C3-FB7BE9D5101C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15" name="Grouper 14"/>
          <p:cNvGrpSpPr/>
          <p:nvPr/>
        </p:nvGrpSpPr>
        <p:grpSpPr>
          <a:xfrm>
            <a:off x="4033589" y="1916832"/>
            <a:ext cx="4714875" cy="2749972"/>
            <a:chOff x="4033589" y="2191196"/>
            <a:chExt cx="4714875" cy="2749972"/>
          </a:xfrm>
        </p:grpSpPr>
        <p:graphicFrame>
          <p:nvGraphicFramePr>
            <p:cNvPr id="10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02612434"/>
                </p:ext>
              </p:extLst>
            </p:nvPr>
          </p:nvGraphicFramePr>
          <p:xfrm>
            <a:off x="4890839" y="3250480"/>
            <a:ext cx="3857625" cy="1690688"/>
          </p:xfrm>
          <a:graphic>
            <a:graphicData uri="http://schemas.openxmlformats.org/presentationml/2006/ole">
              <p:oleObj spid="_x0000_s9262" name="Acrobat Document" r:id="rId3" imgW="12331700" imgH="5410200" progId="">
                <p:embed/>
              </p:oleObj>
            </a:graphicData>
          </a:graphic>
        </p:graphicFrame>
        <p:cxnSp>
          <p:nvCxnSpPr>
            <p:cNvPr id="11" name="Connecteur droit avec flèche 99"/>
            <p:cNvCxnSpPr>
              <a:cxnSpLocks noChangeShapeType="1"/>
            </p:cNvCxnSpPr>
            <p:nvPr/>
          </p:nvCxnSpPr>
          <p:spPr bwMode="auto">
            <a:xfrm flipH="1">
              <a:off x="6332140" y="2918122"/>
              <a:ext cx="499492" cy="759395"/>
            </a:xfrm>
            <a:prstGeom prst="straightConnector1">
              <a:avLst/>
            </a:prstGeom>
            <a:noFill/>
            <a:ln w="38100">
              <a:solidFill>
                <a:srgbClr val="660066"/>
              </a:solidFill>
              <a:round/>
              <a:headEnd/>
              <a:tailEnd type="arrow" w="med" len="med"/>
            </a:ln>
          </p:spPr>
        </p:cxnSp>
        <p:sp>
          <p:nvSpPr>
            <p:cNvPr id="13" name="Flèche vers le bas 14"/>
            <p:cNvSpPr>
              <a:spLocks noChangeArrowheads="1"/>
            </p:cNvSpPr>
            <p:nvPr/>
          </p:nvSpPr>
          <p:spPr bwMode="auto">
            <a:xfrm rot="16200000">
              <a:off x="4105027" y="3606080"/>
              <a:ext cx="571500" cy="714375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accent6"/>
            </a:solidFill>
            <a:ln w="12700" algn="ctr">
              <a:noFill/>
              <a:round/>
              <a:headEnd/>
              <a:tailEnd/>
            </a:ln>
          </p:spPr>
          <p:txBody>
            <a:bodyPr vert="eaVert"/>
            <a:lstStyle/>
            <a:p>
              <a:pPr>
                <a:lnSpc>
                  <a:spcPct val="134000"/>
                </a:lnSpc>
              </a:pPr>
              <a:endParaRPr lang="en-US"/>
            </a:p>
          </p:txBody>
        </p:sp>
        <p:sp>
          <p:nvSpPr>
            <p:cNvPr id="14" name="ZoneTexte 31"/>
            <p:cNvSpPr txBox="1">
              <a:spLocks noChangeArrowheads="1"/>
            </p:cNvSpPr>
            <p:nvPr/>
          </p:nvSpPr>
          <p:spPr bwMode="auto">
            <a:xfrm>
              <a:off x="5252020" y="2191196"/>
              <a:ext cx="3236789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2000" dirty="0" smtClean="0">
                  <a:latin typeface="+mn-lt"/>
                </a:rPr>
                <a:t>band width is </a:t>
              </a:r>
              <a:r>
                <a:rPr lang="en-US" sz="2000" b="1" dirty="0" smtClean="0">
                  <a:solidFill>
                    <a:srgbClr val="660066"/>
                  </a:solidFill>
                  <a:latin typeface="+mn-lt"/>
                </a:rPr>
                <a:t>q = (M+1)</a:t>
              </a:r>
              <a:r>
                <a:rPr lang="en-US" sz="2000" b="1" dirty="0">
                  <a:solidFill>
                    <a:srgbClr val="660066"/>
                  </a:solidFill>
                </a:rPr>
                <a:t> </a:t>
              </a:r>
              <a:r>
                <a:rPr lang="en-US" sz="2000" b="1" dirty="0" err="1" smtClean="0">
                  <a:solidFill>
                    <a:srgbClr val="660066"/>
                  </a:solidFill>
                </a:rPr>
                <a:t>n</a:t>
              </a:r>
              <a:r>
                <a:rPr lang="en-US" sz="2000" b="1" baseline="-25000" dirty="0" err="1" smtClean="0">
                  <a:solidFill>
                    <a:srgbClr val="660066"/>
                  </a:solidFill>
                </a:rPr>
                <a:t>B</a:t>
              </a:r>
              <a:r>
                <a:rPr lang="en-US" sz="2000" b="1" dirty="0" smtClean="0">
                  <a:solidFill>
                    <a:srgbClr val="660066"/>
                  </a:solidFill>
                  <a:latin typeface="+mn-lt"/>
                </a:rPr>
                <a:t> </a:t>
              </a:r>
            </a:p>
            <a:p>
              <a:r>
                <a:rPr lang="en-US" sz="2000" dirty="0" smtClean="0">
                  <a:latin typeface="+mn-lt"/>
                </a:rPr>
                <a:t>where M = max{</a:t>
              </a:r>
              <a:r>
                <a:rPr lang="en-US" sz="2000" dirty="0" err="1" smtClean="0">
                  <a:latin typeface="+mn-lt"/>
                </a:rPr>
                <a:t>b</a:t>
              </a:r>
              <a:r>
                <a:rPr lang="en-US" sz="2000" baseline="-25000" dirty="0" err="1" smtClean="0">
                  <a:latin typeface="+mn-lt"/>
                </a:rPr>
                <a:t>i,j</a:t>
              </a:r>
              <a:r>
                <a:rPr lang="en-US" sz="2000" dirty="0" smtClean="0">
                  <a:latin typeface="+mn-lt"/>
                </a:rPr>
                <a:t>}</a:t>
              </a:r>
              <a:endParaRPr lang="en-US" sz="2000" dirty="0">
                <a:latin typeface="+mn-lt"/>
              </a:endParaRPr>
            </a:p>
          </p:txBody>
        </p:sp>
      </p:grpSp>
      <p:pic>
        <p:nvPicPr>
          <p:cNvPr id="5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536" y="3140968"/>
            <a:ext cx="3289811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228089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lanete-masque-vr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lanete-masqu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rgbClr val="0000FF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1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rgbClr val="0000FF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1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2" charset="0"/>
          </a:defRPr>
        </a:defPPr>
      </a:lstStyle>
    </a:lnDef>
  </a:objectDefaults>
  <a:extraClrSchemeLst>
    <a:extraClrScheme>
      <a:clrScheme name="planete-masqu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nete-masqu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nete-masqu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nete-masqu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nete-masqu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nete-masqu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nete-masqu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28086</TotalTime>
  <Pages>0</Pages>
  <Words>970</Words>
  <Characters>0</Characters>
  <Application>Microsoft Macintosh PowerPoint</Application>
  <PresentationFormat>Présentation à l'écran (4:3)</PresentationFormat>
  <Lines>0</Lines>
  <Paragraphs>279</Paragraphs>
  <Slides>13</Slides>
  <Notes>2</Notes>
  <HiddenSlides>0</HiddenSlides>
  <MMClips>0</MMClips>
  <ScaleCrop>false</ScaleCrop>
  <HeadingPairs>
    <vt:vector size="6" baseType="variant">
      <vt:variant>
        <vt:lpstr>Modèle de conception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5" baseType="lpstr">
      <vt:lpstr>planete-masque-vr</vt:lpstr>
      <vt:lpstr>Acrobat Document</vt:lpstr>
      <vt:lpstr>Application Level- FEC @ Planète</vt:lpstr>
      <vt:lpstr>Context</vt:lpstr>
      <vt:lpstr>The big picture</vt:lpstr>
      <vt:lpstr>Motivations for a 2nd generation</vt:lpstr>
      <vt:lpstr>Quick introduction to LDPC</vt:lpstr>
      <vt:lpstr>Quick introduction to LDPC… (cont’)</vt:lpstr>
      <vt:lpstr>Quick introduction to LDPC… (cont’)</vt:lpstr>
      <vt:lpstr>Quasi-Cyclic LDPC codes</vt:lpstr>
      <vt:lpstr>Quasi-Cyclic LDPC codes… (cont’)</vt:lpstr>
      <vt:lpstr>Quasi-Cyclic LDPC codes… (cont’)</vt:lpstr>
      <vt:lpstr>Experimental results for ML decoding</vt:lpstr>
      <vt:lpstr>Experimental results for ML decoding…</vt:lpstr>
      <vt:lpstr>Conclusions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Codes AL-FEC hautes performances pour les canaux à effacements : variations autour des codes LDPC </dc:title>
  <dc:creator>Mathieu Cunche</dc:creator>
  <cp:keywords>Canal à effacements, codes LDPC, décodage ML</cp:keywords>
  <cp:lastModifiedBy>Walid Dabbous</cp:lastModifiedBy>
  <cp:revision>1176</cp:revision>
  <cp:lastPrinted>2011-07-24T09:03:05Z</cp:lastPrinted>
  <dcterms:created xsi:type="dcterms:W3CDTF">2012-03-23T16:47:12Z</dcterms:created>
  <dcterms:modified xsi:type="dcterms:W3CDTF">2012-03-23T16:47:41Z</dcterms:modified>
</cp:coreProperties>
</file>