
<file path=[Content_Types].xml><?xml version="1.0" encoding="utf-8"?>
<Types xmlns="http://schemas.openxmlformats.org/package/2006/content-types">
  <Override PartName="/ppt/slideLayouts/slideLayout105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6.xml" ContentType="application/vnd.openxmlformats-officedocument.presentationml.slideLayout+xml"/>
  <Override PartName="/ppt/slideMasters/slideMaster7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Default Extension="jpeg" ContentType="image/jpeg"/>
  <Override PartName="/ppt/slideLayouts/slideLayout100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2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16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Default Extension="emf" ContentType="image/x-emf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3.xml" ContentType="application/vnd.openxmlformats-officedocument.theme+xml"/>
  <Override PartName="/ppt/slideLayouts/slideLayout121.xml" ContentType="application/vnd.openxmlformats-officedocument.presentationml.slideLayout+xml"/>
  <Default Extension="bin" ContentType="application/vnd.openxmlformats-officedocument.presentationml.printerSettings"/>
  <Override PartName="/ppt/slideLayouts/slideLayout83.xml" ContentType="application/vnd.openxmlformats-officedocument.presentationml.slideLayout+xml"/>
  <Default Extension="xml" ContentType="application/xml"/>
  <Override PartName="/ppt/slides/slide5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69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Layouts/slideLayout9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docProps/core.xml" ContentType="application/vnd.openxmlformats-package.core-propertie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84.xml" ContentType="application/vnd.openxmlformats-officedocument.presentationml.slideLayout+xml"/>
  <Default Extension="png" ContentType="image/png"/>
  <Override PartName="/ppt/slideLayouts/slideLayout93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108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5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75.xml" ContentType="application/vnd.openxmlformats-officedocument.presentationml.slideLayout+xml"/>
  <Override PartName="/ppt/viewProps.xml" ContentType="application/vnd.openxmlformats-officedocument.presentationml.viewProps+xml"/>
  <Default Extension="rels" ContentType="application/vnd.openxmlformats-package.relationships+xml"/>
  <Override PartName="/ppt/slideLayouts/slideLayout123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10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70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s/slide2.xml" ContentType="application/vnd.openxmlformats-officedocument.presentationml.slide+xml"/>
  <Override PartName="/ppt/slideLayouts/slideLayout5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9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71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1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  <p:sldMasterId id="2147484625" r:id="rId11"/>
  </p:sldMasterIdLst>
  <p:notesMasterIdLst>
    <p:notesMasterId r:id="rId24"/>
  </p:notesMasterIdLst>
  <p:handoutMasterIdLst>
    <p:handoutMasterId r:id="rId25"/>
  </p:handoutMasterIdLst>
  <p:sldIdLst>
    <p:sldId id="256" r:id="rId12"/>
    <p:sldId id="279" r:id="rId13"/>
    <p:sldId id="280" r:id="rId14"/>
    <p:sldId id="301" r:id="rId15"/>
    <p:sldId id="303" r:id="rId16"/>
    <p:sldId id="302" r:id="rId17"/>
    <p:sldId id="304" r:id="rId18"/>
    <p:sldId id="305" r:id="rId19"/>
    <p:sldId id="314" r:id="rId20"/>
    <p:sldId id="306" r:id="rId21"/>
    <p:sldId id="311" r:id="rId22"/>
    <p:sldId id="278" r:id="rId23"/>
  </p:sldIdLst>
  <p:sldSz cx="9144000" cy="6858000" type="screen4x3"/>
  <p:notesSz cx="6789738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1880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B823-6BE5-6C44-A010-06F43AA478C7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D99AF-200D-6148-9A9F-4E378219A7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81709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3E7F2-8A10-EC4E-9AFE-B9908976734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0838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6CC6E-BE03-E34C-9977-4DA0EEAF141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49846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9.jpeg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jpe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7.jpe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fond_couv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6F860D-294A-4CE7-BE1D-B7CBC03AB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A1D0AC6-4B56-4881-82C9-E1C786FED1C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456240" y="2105247"/>
            <a:ext cx="4253983" cy="4167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890978" y="2137144"/>
            <a:ext cx="3933936" cy="4282706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0D65655-DFF4-4582-A39B-92EBC77239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28BF0B-9B5F-4221-8855-72E4D0C970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A33EBB4-3945-42AF-A5B8-B8A169A617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572000" y="331122"/>
            <a:ext cx="4188542" cy="5759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04ACD3-799D-4BE6-9F31-948BE2D12F2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CCF3D89-96BD-44C0-B099-9A47086BB2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10EFCE8-B2FB-4E4B-96C4-119BB80E85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8630" y="335988"/>
            <a:ext cx="5347904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5D89659B-47F0-4051-B8C2-F34B6A3C13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CC93B46-292B-42F7-951C-C479D70CC24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E55A44E-46FB-483C-9632-6FF41985DE2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2B384D3-89DE-4328-9A16-5300D4DCD93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C12ACA8-31EF-4CA5-AA57-95821EAAB2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3B2AED-3A07-4029-8615-1A158CE863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488138" y="2158409"/>
            <a:ext cx="4083862" cy="42508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572000" y="2190307"/>
            <a:ext cx="3955312" cy="422954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759C1DB-1F66-4272-8F5A-629A0D58AF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F47B8-3F38-47B3-98FC-4F7AF3F137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333C5B7-3750-4A54-8586-C78723FAA0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572000" y="331122"/>
            <a:ext cx="4188542" cy="5759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B48E4F-37F9-4F79-BBB9-0125FEC456F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0580F09-B1EC-472E-AC88-3CFABA1BEB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52996F-463E-4774-935B-A3E0BE0F44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 typeface="Arial" pitchFamily="34" charset="0"/>
              <a:buNone/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808080"/>
                </a:solidFill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rgbClr val="808080"/>
                </a:solidFill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C597C9-1F54-46B0-9695-3555D471BD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cou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BBE4E4C-D542-484A-BF16-90EBB42224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buFont typeface="Arial" pitchFamily="34" charset="0"/>
              <a:buChar char="•"/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F799CCB-3FB7-49AF-883F-7B14B9F1542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8367D39-FA3B-4CAF-9F36-39342E1BD5B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E3CCCAB-CDF9-4B87-B3AA-B07CAC788D8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477505" y="2158409"/>
            <a:ext cx="4094495" cy="4250808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748028" y="2083981"/>
            <a:ext cx="4151423" cy="4325236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477A6C7-62D4-4FEE-9368-D20D98FEBD5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D35C9E3-8D6E-4060-98BD-E38DA6790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E16350-F62D-4F36-A614-6E2FB6BD3C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buFont typeface="Arial" pitchFamily="34" charset="0"/>
              <a:buChar char="•"/>
              <a:defRPr sz="2400"/>
            </a:lvl1pPr>
            <a:lvl2pPr marL="444500" indent="455613"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814388" indent="527050">
              <a:buFont typeface="Arial" pitchFamily="34" charset="0"/>
              <a:buChar char="•"/>
              <a:defRPr sz="2000"/>
            </a:lvl3pPr>
            <a:lvl4pPr marL="1076325" indent="354013">
              <a:defRPr sz="1800"/>
            </a:lvl4pPr>
            <a:lvl5pPr marL="1347788" indent="45085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444500" lvl="1" indent="455613" algn="l" defTabSz="200025" rtl="0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2D17F6-14A7-4F5E-930D-799867F89D2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524A20-76BC-447B-9B68-CDCB716F68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buFont typeface="Arial" pitchFamily="34" charset="0"/>
              <a:buChar char="•"/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liste à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 marL="361950" indent="352425">
              <a:defRPr/>
            </a:lvl2pPr>
            <a:lvl3pPr marL="1076325" indent="361950">
              <a:defRPr sz="2000"/>
            </a:lvl3pPr>
            <a:lvl4pPr marL="1438275" indent="371475">
              <a:defRPr sz="1800"/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2FEFE3E-5266-48F6-9D02-A7873B043B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8542203-7A2F-4F00-8C9C-B877E9137DC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buFont typeface="Arial" pitchFamily="34" charset="0"/>
              <a:buChar char="•"/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5B99BE-6035-43F0-BAA9-A49E7E3DCE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2D9AD59-0221-400E-A868-F33C0BCA50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17E0F9F-BD46-4E55-AF91-DF6BF8BEA4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3"/>
          </p:nvPr>
        </p:nvSpPr>
        <p:spPr>
          <a:xfrm>
            <a:off x="445607" y="1641327"/>
            <a:ext cx="412639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4"/>
          </p:nvPr>
        </p:nvSpPr>
        <p:spPr>
          <a:xfrm>
            <a:off x="4572000" y="1641327"/>
            <a:ext cx="4008474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B9D243D-F9C0-4E0C-B003-1556338B5CE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D68F26B-E493-43B4-A0D1-A7C7B876D2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 marL="444500" indent="455613">
              <a:defRPr sz="2200"/>
            </a:lvl2pPr>
            <a:lvl3pPr marL="814388" indent="527050">
              <a:defRPr sz="2000"/>
            </a:lvl3pPr>
            <a:lvl4pPr marL="1076325" indent="354013">
              <a:defRPr sz="1800"/>
            </a:lvl4pPr>
            <a:lvl5pPr marL="1347788" indent="45085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85B404F-82AA-4656-B7BB-2C42C12A43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322A8F9-4C25-4794-AD0F-214AA33FDF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CDB2FD-9F06-45BF-B617-B7F6332546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FF0000"/>
              </a:buClr>
              <a:defRPr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265A9D1-E72B-4781-A089-9CFF8FA4332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  <a:prstGeom prst="rect">
            <a:avLst/>
          </a:prstGeom>
        </p:spPr>
        <p:txBody>
          <a:bodyPr vert="eaVert"/>
          <a:lstStyle>
            <a:lvl1pPr>
              <a:buClr>
                <a:srgbClr val="FF0000"/>
              </a:buClr>
              <a:defRPr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856DA4-6962-4A2C-ACDA-737F7D272E2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ouv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789A5F8-C5AD-40C5-9F24-D2B3F53877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369D450-F000-4554-8F34-040645730B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sz="2200"/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6A70191-DF56-47E7-AB56-1D430D80D7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2C7F398-9265-4D1D-BFF9-86DBF8CBB2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CBD9D2D-04E2-47AB-BA1D-308FB01BEE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3"/>
          </p:nvPr>
        </p:nvSpPr>
        <p:spPr>
          <a:xfrm>
            <a:off x="485058" y="1555237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554038" indent="-19208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4"/>
          </p:nvPr>
        </p:nvSpPr>
        <p:spPr>
          <a:xfrm>
            <a:off x="4572000" y="1643729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554038" indent="-19208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10FDAA-0935-476E-BE17-36976A8636A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441CF9B-F9C7-4F13-A187-070B8341B9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B9C11B5-B8CD-4D0C-AEC7-7712CE04AF7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771B86B-382E-478A-88E5-AB0B5CA9A4D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572000" y="331122"/>
            <a:ext cx="4188542" cy="5759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CD03587-6801-43A8-B092-B4DA8C13C3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FEFD86-46FA-40FC-931F-483FD2AC6A3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E4C5E5-3519-4D98-90E5-93323A72C5B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8630" y="335988"/>
            <a:ext cx="5347904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>
                <a:tab pos="0" algn="l"/>
              </a:tabLst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4CD2330-D827-4275-B56B-3C2F2C7D81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1692B77-2069-4621-B853-841C1BA9A1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sz="2200"/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509B585-7D53-430F-9A38-89F42C58FA2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6B0E3C2-28EB-4C05-AA7E-D051F78F36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3041399-0EDF-4ABD-9D0D-CF334CF34D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1812" y="1414130"/>
            <a:ext cx="4040188" cy="5247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572000" y="1328636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1002F39-67E2-462D-B2E2-885EF809330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530668" y="1662593"/>
            <a:ext cx="4041332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572000" y="1673225"/>
            <a:ext cx="42529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85EBDD-F33F-4741-8A5B-CA72F64F1F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C3CE58-3CC9-4F2B-AF61-4E01516572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2992F6-FB1B-42F3-8783-AE79FF7B9E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572000" y="331122"/>
            <a:ext cx="4188542" cy="5759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5BCC863-D291-4416-86C8-3AB93950E0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95995B-0AAA-46A3-A614-79EF27B4C3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23D8292-8682-455E-BC7D-AE3CBE3F450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9375" y="350838"/>
            <a:ext cx="7540625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1349375" y="1673225"/>
            <a:ext cx="7540625" cy="4746625"/>
          </a:xfrm>
          <a:prstGeom prst="rect">
            <a:avLst/>
          </a:prstGeo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F336532-6694-4016-A042-AA972B4C23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C4F24F7-7432-4DF5-855C-CF9759C96B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867630B-45CD-4371-BE7D-96EB431F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B65A69A-B4DF-4D1B-B014-1C81CC60D0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sz="2200"/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A845E5-A98D-4A8C-8898-6C04E63ADC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B35FB2-9C45-4128-B4AF-273CBDABD3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458685-9415-4316-82A3-F8BB7C6A73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3"/>
          </p:nvPr>
        </p:nvSpPr>
        <p:spPr>
          <a:xfrm>
            <a:off x="466872" y="1683858"/>
            <a:ext cx="4105128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5" name="Espace réservé du contenu 2"/>
          <p:cNvSpPr>
            <a:spLocks noGrp="1"/>
          </p:cNvSpPr>
          <p:nvPr>
            <p:ph sz="half" idx="14"/>
          </p:nvPr>
        </p:nvSpPr>
        <p:spPr>
          <a:xfrm>
            <a:off x="4720856" y="1673225"/>
            <a:ext cx="4104057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FFC5AE1-ABDC-431E-8985-305A2FE16F4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F626A2F-08A5-426C-B241-01F384EDB3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E20AB34-DA58-4810-9087-9DAB4840E1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 marL="444500" indent="455613"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814388" indent="527050">
              <a:buFont typeface="Arial" pitchFamily="34" charset="0"/>
              <a:buChar char="•"/>
              <a:defRPr sz="2000"/>
            </a:lvl3pPr>
            <a:lvl4pPr marL="1076325" indent="354013">
              <a:defRPr sz="1800"/>
            </a:lvl4pPr>
            <a:lvl5pPr marL="1347788" indent="45085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444500" lvl="1" indent="455613" algn="l" defTabSz="200025" rtl="0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2B4CAFA-C7E2-4551-9D7E-826ABD079AF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746B3DC-3E7E-4BC7-AA48-32A5E27B17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1D1F8CC-9598-43CE-A4AB-B8D36B8CB3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EB15086-A8F5-4B0C-94A9-4E8652B22C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58F51B24-FE56-46AB-A3F4-8E087E3E0E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F10DE90-BC0B-4B81-B29C-9917A0F4E27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E788A7-F2E0-41A0-8D13-FA6E3463B3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F81611A-CB2B-465A-AE04-B3108DC7397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6"/>
            <a:ext cx="3694113" cy="466378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6"/>
            <a:ext cx="3694113" cy="466378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D410E95-6D95-4E1F-AFCA-146414EE478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445608" y="1641327"/>
            <a:ext cx="4126392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769294" y="1641327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5747E1-EE9D-4614-B0AF-74FE972C5AF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5B73C56-2B26-4C2B-9573-3B25E79C24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D974F28-DE1B-4AA1-9D36-426F413850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572000" y="331122"/>
            <a:ext cx="4188542" cy="5759962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DE9B9BC-FBFA-44C8-A126-10528C19641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21E8BA3-4716-4C86-BAC1-A8F486E766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5AD3805-7C73-41ED-8889-9F34E8E2184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504CC1-6CDA-4542-988C-3CAEAB0C99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596A5885-A02B-4BE5-9341-AACB85DD4D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BA5ABCA-6361-4CA6-80C5-B9DDA5CD75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D2817EF-C219-4DDD-B1C6-4BED5AA9F5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BBC3F19-3A8D-4359-8018-6028B2EFEB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6"/>
            <a:ext cx="3694113" cy="466378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6"/>
            <a:ext cx="3694113" cy="466378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3956742-25C2-41AF-B500-A39C2F65EAB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3"/>
          </p:nvPr>
        </p:nvSpPr>
        <p:spPr>
          <a:xfrm>
            <a:off x="445607" y="1694490"/>
            <a:ext cx="4126393" cy="4610617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4572000" y="1711841"/>
            <a:ext cx="4178596" cy="460389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0E4F27-0EBC-4CE8-8ACB-88FE866AD8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7062F7-CB9E-492B-9FEE-CE5F7FD4E36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210E379-445D-4D2E-93B8-A9BE5659FBD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881072A-E65A-42B2-8A9F-655353B9ECE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 marL="444500" indent="455613"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814388" indent="527050">
              <a:buFont typeface="Arial" pitchFamily="34" charset="0"/>
              <a:buChar char="•"/>
              <a:defRPr sz="2000"/>
            </a:lvl3pPr>
            <a:lvl4pPr marL="1076325" indent="354013">
              <a:defRPr sz="1800"/>
            </a:lvl4pPr>
            <a:lvl5pPr marL="1347788" indent="45085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444500" lvl="1" indent="455613" algn="l" defTabSz="200025" rtl="0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CD52ED7-E3B0-4FBB-ABBC-EA4899ABCD5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97BA2B2-1AAC-4179-BDF0-FE097F27204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3086623" y="115747"/>
            <a:ext cx="3694113" cy="7861581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08AE31-3B36-4264-82F4-DDAE5927E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 rot="5400000">
            <a:off x="851256" y="328614"/>
            <a:ext cx="5362652" cy="5767309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400"/>
            </a:lvl1pPr>
            <a:lvl2pPr>
              <a:defRPr sz="2000"/>
            </a:lvl2pPr>
            <a:lvl3pPr marL="554038" indent="-192088">
              <a:buClr>
                <a:srgbClr val="FF0000"/>
              </a:buClr>
              <a:tabLst>
                <a:tab pos="714375" algn="l"/>
              </a:tabLst>
              <a:defRPr sz="2400"/>
            </a:lvl3pPr>
            <a:lvl4pPr marL="714375" indent="276225">
              <a:buFont typeface="Arial" pitchFamily="34" charset="0"/>
              <a:buChar char="•"/>
              <a:defRPr sz="2000"/>
            </a:lvl4pPr>
            <a:lvl5pPr marL="990600" indent="447675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 smtClean="0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88183FA9-A32E-4BE2-A235-AFB901322D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iste à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CF176FA-7579-4FAD-93EE-FE4CC762E78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2187575"/>
            <a:ext cx="7540625" cy="4203700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lang="fr-FR" sz="24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"/>
              <a:defRPr lang="fr-FR" sz="22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2pPr>
            <a:lvl3pPr marL="1076325" indent="361950">
              <a:buFont typeface="Arial" pitchFamily="34" charset="0"/>
              <a:buChar char="•"/>
              <a:defRPr sz="2000"/>
            </a:lvl3pPr>
            <a:lvl4pPr marL="1438275" indent="371475"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marL="361950" lvl="1" indent="371475"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–"/>
            </a:pPr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CD8A327-4A42-4F42-8894-A6F43B7F265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E1206D5-4F53-4226-A6DF-522A5ECE7E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6E8741-B263-4DF1-A4B3-F92A895684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4375" indent="-352425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5130800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sz="2200"/>
            </a:lvl1pPr>
            <a:lvl2pPr>
              <a:defRPr sz="2000"/>
            </a:lvl2pPr>
            <a:lvl3pPr marL="712788" indent="-350838">
              <a:buClr>
                <a:srgbClr val="FF0000"/>
              </a:buClr>
              <a:buFont typeface="Arial" pitchFamily="34" charset="0"/>
              <a:buChar char=""/>
              <a:tabLst>
                <a:tab pos="714375" algn="l"/>
              </a:tabLst>
              <a:defRPr sz="2000"/>
            </a:lvl3pPr>
            <a:lvl4pPr marL="714375" indent="276225">
              <a:buFont typeface="Arial" pitchFamily="34" charset="0"/>
              <a:buChar char="•"/>
              <a:defRPr sz="1800"/>
            </a:lvl4pPr>
            <a:lvl5pPr marL="990600" indent="447675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2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Troisième niveau</a:t>
            </a:r>
          </a:p>
          <a:p>
            <a:pPr lvl="4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18.xml"/><Relationship Id="rId13" Type="http://schemas.openxmlformats.org/officeDocument/2006/relationships/theme" Target="../theme/theme10.xml"/><Relationship Id="rId14" Type="http://schemas.openxmlformats.org/officeDocument/2006/relationships/image" Target="../media/image18.jpeg"/><Relationship Id="rId1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6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4" Type="http://schemas.openxmlformats.org/officeDocument/2006/relationships/image" Target="../media/image16.jpeg"/><Relationship Id="rId1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theme" Target="../theme/theme5.xml"/><Relationship Id="rId15" Type="http://schemas.openxmlformats.org/officeDocument/2006/relationships/image" Target="../media/image8.jpe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theme" Target="../theme/theme6.xml"/><Relationship Id="rId14" Type="http://schemas.openxmlformats.org/officeDocument/2006/relationships/image" Target="../media/image10.jpeg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theme" Target="../theme/theme7.xml"/><Relationship Id="rId14" Type="http://schemas.openxmlformats.org/officeDocument/2006/relationships/image" Target="../media/image12.jpe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theme" Target="../theme/theme8.xml"/><Relationship Id="rId14" Type="http://schemas.openxmlformats.org/officeDocument/2006/relationships/image" Target="../media/image14.jpeg"/><Relationship Id="rId1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theme" Target="../theme/theme9.xml"/><Relationship Id="rId14" Type="http://schemas.openxmlformats.org/officeDocument/2006/relationships/image" Target="../media/image16.jpeg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A9710F7A-C13D-48E1-A362-5248A29095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6" r:id="rId1"/>
    <p:sldLayoutId id="2147485954" r:id="rId2"/>
    <p:sldLayoutId id="2147485955" r:id="rId3"/>
    <p:sldLayoutId id="2147485956" r:id="rId4"/>
    <p:sldLayoutId id="2147485957" r:id="rId5"/>
    <p:sldLayoutId id="2147485958" r:id="rId6"/>
    <p:sldLayoutId id="2147485959" r:id="rId7"/>
    <p:sldLayoutId id="2147485960" r:id="rId8"/>
    <p:sldLayoutId id="2147485961" r:id="rId9"/>
    <p:sldLayoutId id="2147485962" r:id="rId10"/>
    <p:sldLayoutId id="214748596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»"/>
        <a:defRPr sz="1200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ea typeface="Arial" charset="0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ea typeface="Arial" charset="0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ea typeface="Arial" charset="0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8ABE201-8388-4065-8723-685811BC04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5" r:id="rId1"/>
    <p:sldLayoutId id="2147486083" r:id="rId2"/>
    <p:sldLayoutId id="2147486046" r:id="rId3"/>
    <p:sldLayoutId id="2147486047" r:id="rId4"/>
    <p:sldLayoutId id="2147486048" r:id="rId5"/>
    <p:sldLayoutId id="2147486049" r:id="rId6"/>
    <p:sldLayoutId id="2147486050" r:id="rId7"/>
    <p:sldLayoutId id="2147486051" r:id="rId8"/>
    <p:sldLayoutId id="2147486052" r:id="rId9"/>
    <p:sldLayoutId id="2147486053" r:id="rId10"/>
    <p:sldLayoutId id="2147486054" r:id="rId11"/>
    <p:sldLayoutId id="214748605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bandeau_texte_kaki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FFFFF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FFFFFF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5B93C5D5-3220-4143-9347-D52F744E787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6" r:id="rId1"/>
    <p:sldLayoutId id="2147486067" r:id="rId2"/>
    <p:sldLayoutId id="2147486068" r:id="rId3"/>
    <p:sldLayoutId id="2147486084" r:id="rId4"/>
    <p:sldLayoutId id="2147486069" r:id="rId5"/>
    <p:sldLayoutId id="2147486070" r:id="rId6"/>
    <p:sldLayoutId id="2147486071" r:id="rId7"/>
    <p:sldLayoutId id="2147486072" r:id="rId8"/>
    <p:sldLayoutId id="2147486073" r:id="rId9"/>
    <p:sldLayoutId id="2147486074" r:id="rId10"/>
    <p:sldLayoutId id="2147486075" r:id="rId11"/>
    <p:sldLayoutId id="2147486076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ＭＳ Ｐゴシック" charset="0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Arial" charset="0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Arial" charset="0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ea typeface="Arial" charset="0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81E926C-E072-4863-8B66-44E1071E44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7" r:id="rId1"/>
    <p:sldLayoutId id="2147485964" r:id="rId2"/>
    <p:sldLayoutId id="2147485965" r:id="rId3"/>
    <p:sldLayoutId id="2147485966" r:id="rId4"/>
    <p:sldLayoutId id="2147485967" r:id="rId5"/>
    <p:sldLayoutId id="2147485968" r:id="rId6"/>
    <p:sldLayoutId id="2147485969" r:id="rId7"/>
    <p:sldLayoutId id="2147485970" r:id="rId8"/>
    <p:sldLayoutId id="2147485971" r:id="rId9"/>
    <p:sldLayoutId id="2147485972" r:id="rId10"/>
    <p:sldLayoutId id="21474859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buChar char="–"/>
        <a:defRPr sz="2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buChar char="•"/>
        <a:defRPr sz="2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har char="–"/>
        <a:defRPr sz="2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har char="»"/>
        <a:defRPr sz="2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Arial" charset="0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Arial" charset="0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Arial" charset="0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fond_dernier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8" r:id="rId1"/>
    <p:sldLayoutId id="2147485974" r:id="rId2"/>
    <p:sldLayoutId id="2147485975" r:id="rId3"/>
    <p:sldLayoutId id="2147485976" r:id="rId4"/>
    <p:sldLayoutId id="2147485977" r:id="rId5"/>
    <p:sldLayoutId id="2147485978" r:id="rId6"/>
    <p:sldLayoutId id="2147485979" r:id="rId7"/>
    <p:sldLayoutId id="2147485980" r:id="rId8"/>
    <p:sldLayoutId id="2147485981" r:id="rId9"/>
    <p:sldLayoutId id="2147485982" r:id="rId10"/>
    <p:sldLayoutId id="21474859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buChar char="–"/>
        <a:defRPr sz="1400" b="1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400" b="1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buChar char="–"/>
        <a:defRPr sz="1400" b="1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buChar char="»"/>
        <a:defRPr sz="1400" b="1">
          <a:solidFill>
            <a:schemeClr val="bg1"/>
          </a:solidFill>
          <a:latin typeface="+mn-lt"/>
          <a:ea typeface="ＭＳ Ｐゴシック" pitchFamily="23" charset="-128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ea typeface="Arial" charset="0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ea typeface="Arial" charset="0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ea typeface="Arial" charset="0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B2E0D1C-B86F-46E2-8541-355641B2F28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9" r:id="rId1"/>
    <p:sldLayoutId id="2147485984" r:id="rId2"/>
    <p:sldLayoutId id="2147486077" r:id="rId3"/>
    <p:sldLayoutId id="2147485985" r:id="rId4"/>
    <p:sldLayoutId id="2147485986" r:id="rId5"/>
    <p:sldLayoutId id="2147485987" r:id="rId6"/>
    <p:sldLayoutId id="2147485988" r:id="rId7"/>
    <p:sldLayoutId id="2147485989" r:id="rId8"/>
    <p:sldLayoutId id="2147485990" r:id="rId9"/>
    <p:sldLayoutId id="2147485991" r:id="rId10"/>
    <p:sldLayoutId id="2147485992" r:id="rId11"/>
    <p:sldLayoutId id="214748599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8E9F12E1-2E0E-47E5-BCF6-58A4EEBCD6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0" r:id="rId1"/>
    <p:sldLayoutId id="2147486078" r:id="rId2"/>
    <p:sldLayoutId id="2147485994" r:id="rId3"/>
    <p:sldLayoutId id="2147485995" r:id="rId4"/>
    <p:sldLayoutId id="2147485996" r:id="rId5"/>
    <p:sldLayoutId id="2147485997" r:id="rId6"/>
    <p:sldLayoutId id="2147485998" r:id="rId7"/>
    <p:sldLayoutId id="2147485999" r:id="rId8"/>
    <p:sldLayoutId id="2147486000" r:id="rId9"/>
    <p:sldLayoutId id="2147486001" r:id="rId10"/>
    <p:sldLayoutId id="2147486002" r:id="rId11"/>
    <p:sldLayoutId id="2147486003" r:id="rId12"/>
    <p:sldLayoutId id="2147486004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B3D3C34-5B49-4363-AD4A-7E904AF9473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79" r:id="rId1"/>
    <p:sldLayoutId id="2147486061" r:id="rId2"/>
    <p:sldLayoutId id="2147486005" r:id="rId3"/>
    <p:sldLayoutId id="2147486006" r:id="rId4"/>
    <p:sldLayoutId id="2147486007" r:id="rId5"/>
    <p:sldLayoutId id="2147486008" r:id="rId6"/>
    <p:sldLayoutId id="2147486009" r:id="rId7"/>
    <p:sldLayoutId id="2147486010" r:id="rId8"/>
    <p:sldLayoutId id="2147486011" r:id="rId9"/>
    <p:sldLayoutId id="2147486012" r:id="rId10"/>
    <p:sldLayoutId id="2147486013" r:id="rId11"/>
    <p:sldLayoutId id="214748601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C1C9E7D0-88B9-48AB-B495-713AA66D62E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2" r:id="rId1"/>
    <p:sldLayoutId id="2147486081" r:id="rId2"/>
    <p:sldLayoutId id="2147486015" r:id="rId3"/>
    <p:sldLayoutId id="2147486016" r:id="rId4"/>
    <p:sldLayoutId id="2147486017" r:id="rId5"/>
    <p:sldLayoutId id="2147486018" r:id="rId6"/>
    <p:sldLayoutId id="2147486019" r:id="rId7"/>
    <p:sldLayoutId id="2147486020" r:id="rId8"/>
    <p:sldLayoutId id="2147486021" r:id="rId9"/>
    <p:sldLayoutId id="2147486022" r:id="rId10"/>
    <p:sldLayoutId id="2147486023" r:id="rId11"/>
    <p:sldLayoutId id="214748602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F446F4D-52F0-4DA9-9948-2A2ADA9CBA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3" r:id="rId1"/>
    <p:sldLayoutId id="2147486080" r:id="rId2"/>
    <p:sldLayoutId id="2147486025" r:id="rId3"/>
    <p:sldLayoutId id="2147486026" r:id="rId4"/>
    <p:sldLayoutId id="2147486027" r:id="rId5"/>
    <p:sldLayoutId id="2147486028" r:id="rId6"/>
    <p:sldLayoutId id="2147486029" r:id="rId7"/>
    <p:sldLayoutId id="2147486030" r:id="rId8"/>
    <p:sldLayoutId id="2147486031" r:id="rId9"/>
    <p:sldLayoutId id="2147486032" r:id="rId10"/>
    <p:sldLayoutId id="2147486033" r:id="rId11"/>
    <p:sldLayoutId id="21474860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89B2ADE1-4AFA-42C4-8316-8D144CBECB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4" r:id="rId1"/>
    <p:sldLayoutId id="2147486036" r:id="rId2"/>
    <p:sldLayoutId id="2147486082" r:id="rId3"/>
    <p:sldLayoutId id="2147486037" r:id="rId4"/>
    <p:sldLayoutId id="2147486038" r:id="rId5"/>
    <p:sldLayoutId id="2147486039" r:id="rId6"/>
    <p:sldLayoutId id="2147486040" r:id="rId7"/>
    <p:sldLayoutId id="2147486041" r:id="rId8"/>
    <p:sldLayoutId id="2147486042" r:id="rId9"/>
    <p:sldLayoutId id="2147486043" r:id="rId10"/>
    <p:sldLayoutId id="2147486044" r:id="rId11"/>
    <p:sldLayoutId id="214748604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06474" y="2924175"/>
            <a:ext cx="7958013" cy="1976438"/>
          </a:xfrm>
        </p:spPr>
        <p:txBody>
          <a:bodyPr/>
          <a:lstStyle/>
          <a:p>
            <a:r>
              <a:rPr lang="en-US" sz="3600" dirty="0" smtClean="0">
                <a:solidFill>
                  <a:srgbClr val="FFFFFF"/>
                </a:solidFill>
              </a:rPr>
              <a:t>Network Measurements @ </a:t>
            </a:r>
            <a:r>
              <a:rPr lang="en-US" sz="3600" dirty="0" err="1" smtClean="0">
                <a:solidFill>
                  <a:srgbClr val="FFFFFF"/>
                </a:solidFill>
              </a:rPr>
              <a:t>Planète</a:t>
            </a:r>
            <a:endParaRPr lang="en-US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en-US" smtClean="0"/>
              <a:t>Chadi Barakat</a:t>
            </a:r>
          </a:p>
          <a:p>
            <a:pPr>
              <a:buNone/>
            </a:pPr>
            <a:r>
              <a:rPr lang="en-US" smtClean="0"/>
              <a:t>Email: Chadi.Barakat@inria.fr</a:t>
            </a:r>
          </a:p>
          <a:p>
            <a:pPr>
              <a:buNone/>
            </a:pPr>
            <a:r>
              <a:rPr lang="en-US" smtClean="0"/>
              <a:t>http://planete.inria.fr/chadi/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23528" y="1052736"/>
            <a:ext cx="8748464" cy="4680520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dirty="0" smtClean="0"/>
              <a:t>Second project: Can one use coordinates for network monitoring instead of direct delay measurements?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Virtual coordinates:</a:t>
            </a:r>
          </a:p>
          <a:p>
            <a:pPr lvl="1">
              <a:buFontTx/>
              <a:buChar char="-"/>
            </a:pPr>
            <a:r>
              <a:rPr lang="en-US" sz="2000" dirty="0" smtClean="0"/>
              <a:t>General purpose service for delay estimation and host positioning</a:t>
            </a:r>
          </a:p>
          <a:p>
            <a:pPr lvl="1">
              <a:buFontTx/>
              <a:buChar char="-"/>
            </a:pPr>
            <a:r>
              <a:rPr lang="en-US" sz="2000" dirty="0" smtClean="0"/>
              <a:t>By embedding partial network delays in an Euclidean space</a:t>
            </a:r>
          </a:p>
          <a:p>
            <a:pPr lvl="1">
              <a:buFontTx/>
              <a:buChar char="-"/>
            </a:pPr>
            <a:r>
              <a:rPr lang="en-US" sz="2000" dirty="0" smtClean="0"/>
              <a:t>Available information in P2P applications (Vivaldi @ </a:t>
            </a:r>
            <a:r>
              <a:rPr lang="en-US" sz="2000" dirty="0" err="1" smtClean="0"/>
              <a:t>Azurus</a:t>
            </a:r>
            <a:r>
              <a:rPr lang="en-US" sz="20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Observations [GIS@Infocom2010]:</a:t>
            </a:r>
          </a:p>
          <a:p>
            <a:pPr lvl="1">
              <a:buFontTx/>
              <a:buChar char="-"/>
            </a:pPr>
            <a:r>
              <a:rPr lang="en-US" sz="2000" dirty="0" smtClean="0"/>
              <a:t>Vivaldi coordinates move even in normal situations (</a:t>
            </a:r>
            <a:r>
              <a:rPr lang="en-US" sz="2000" dirty="0" err="1" smtClean="0"/>
              <a:t>PlanetLab</a:t>
            </a:r>
            <a:r>
              <a:rPr lang="en-US" sz="2000" dirty="0" smtClean="0"/>
              <a:t>)</a:t>
            </a:r>
          </a:p>
          <a:p>
            <a:pPr lvl="1">
              <a:buFontTx/>
              <a:buChar char="-"/>
            </a:pPr>
            <a:r>
              <a:rPr lang="en-US" sz="2000" dirty="0" smtClean="0"/>
              <a:t>But there is a cluster of stable nodes that move together</a:t>
            </a:r>
          </a:p>
          <a:p>
            <a:pPr lvl="1">
              <a:buFontTx/>
              <a:buChar char="-"/>
            </a:pPr>
            <a:r>
              <a:rPr lang="en-US" sz="2000" dirty="0" smtClean="0"/>
              <a:t>Network can be monitored by tracking content of this cluster, </a:t>
            </a:r>
            <a:br>
              <a:rPr lang="en-US" sz="2000" dirty="0" smtClean="0"/>
            </a:br>
            <a:r>
              <a:rPr lang="en-US" sz="2000" dirty="0" smtClean="0"/>
              <a:t>     the downside is a slow reaction time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125" t="1680" r="9701" b="3295"/>
          <a:stretch>
            <a:fillRect/>
          </a:stretch>
        </p:blipFill>
        <p:spPr bwMode="auto">
          <a:xfrm>
            <a:off x="1349375" y="1000224"/>
            <a:ext cx="6444411" cy="495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751" y="-90264"/>
            <a:ext cx="8474249" cy="1143000"/>
          </a:xfrm>
        </p:spPr>
        <p:txBody>
          <a:bodyPr/>
          <a:lstStyle/>
          <a:p>
            <a:r>
              <a:rPr lang="en-US" dirty="0" smtClean="0"/>
              <a:t>2- Edge measurements of access performance 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9842" t="3360" r="14034" b="6726"/>
          <a:stretch>
            <a:fillRect/>
          </a:stretch>
        </p:blipFill>
        <p:spPr bwMode="auto">
          <a:xfrm>
            <a:off x="1115616" y="1052736"/>
            <a:ext cx="6925549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er 5"/>
          <p:cNvGrpSpPr/>
          <p:nvPr/>
        </p:nvGrpSpPr>
        <p:grpSpPr>
          <a:xfrm>
            <a:off x="415751" y="980728"/>
            <a:ext cx="9016281" cy="4831585"/>
            <a:chOff x="415751" y="980728"/>
            <a:chExt cx="9016281" cy="4831585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056556"/>
              <a:ext cx="6782842" cy="4755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4"/>
            <p:cNvSpPr txBox="1">
              <a:spLocks noChangeArrowheads="1"/>
            </p:cNvSpPr>
            <p:nvPr/>
          </p:nvSpPr>
          <p:spPr bwMode="auto">
            <a:xfrm>
              <a:off x="415751" y="980728"/>
              <a:ext cx="9016281" cy="5760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2000" kern="0" dirty="0" smtClean="0">
                  <a:latin typeface="+mn-lt"/>
                  <a:ea typeface="+mn-ea"/>
                </a:rPr>
                <a:t>                                                                            Time being stable</a:t>
              </a:r>
              <a:endParaRPr lang="en-GB" sz="2000" b="0" kern="0" dirty="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87759" y="-90264"/>
            <a:ext cx="7540625" cy="1143000"/>
          </a:xfrm>
        </p:spPr>
        <p:txBody>
          <a:bodyPr/>
          <a:lstStyle/>
          <a:p>
            <a:r>
              <a:rPr lang="en-US" dirty="0" smtClean="0"/>
              <a:t>Lessons learned / Perspectives</a:t>
            </a:r>
            <a:endParaRPr lang="fr-FR" dirty="0"/>
          </a:p>
        </p:txBody>
      </p:sp>
      <p:sp>
        <p:nvSpPr>
          <p:cNvPr id="8" name="Espace réservé du contenu 6"/>
          <p:cNvSpPr>
            <a:spLocks noGrp="1"/>
          </p:cNvSpPr>
          <p:nvPr>
            <p:ph idx="1"/>
          </p:nvPr>
        </p:nvSpPr>
        <p:spPr>
          <a:xfrm>
            <a:off x="323528" y="1025500"/>
            <a:ext cx="8820472" cy="4203700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Everything is scaling up, measurements should follow</a:t>
            </a:r>
          </a:p>
          <a:p>
            <a:pPr lvl="1">
              <a:buFontTx/>
              <a:buChar char="-"/>
            </a:pPr>
            <a:r>
              <a:rPr lang="en-US" sz="2000" dirty="0" smtClean="0"/>
              <a:t>Sampling, inversion, compression</a:t>
            </a:r>
          </a:p>
          <a:p>
            <a:pPr lvl="1">
              <a:buFontTx/>
              <a:buChar char="-"/>
            </a:pPr>
            <a:r>
              <a:rPr lang="en-US" sz="2000" dirty="0" smtClean="0"/>
              <a:t>Collaboration among “monitors”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A</a:t>
            </a:r>
            <a:r>
              <a:rPr lang="en-US" dirty="0" smtClean="0"/>
              <a:t>pplications behave far from standards</a:t>
            </a:r>
          </a:p>
          <a:p>
            <a:pPr lvl="1">
              <a:buFontTx/>
              <a:buChar char="-"/>
            </a:pPr>
            <a:r>
              <a:rPr lang="en-US" sz="2000" dirty="0" smtClean="0"/>
              <a:t>Measurements and models are needed</a:t>
            </a:r>
          </a:p>
          <a:p>
            <a:pPr lvl="1">
              <a:buFontTx/>
              <a:buChar char="-"/>
            </a:pPr>
            <a:endParaRPr lang="en-US" sz="500" dirty="0" smtClean="0"/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en-US" dirty="0" smtClean="0"/>
              <a:t>Access performance measurements remain the most challenging part, and the most meaningful for the large public</a:t>
            </a:r>
          </a:p>
          <a:p>
            <a:pPr lvl="1">
              <a:buFontTx/>
              <a:buChar char="-"/>
            </a:pPr>
            <a:r>
              <a:rPr lang="en-US" sz="2000" dirty="0"/>
              <a:t>M</a:t>
            </a:r>
            <a:r>
              <a:rPr lang="en-US" sz="2000" dirty="0" smtClean="0"/>
              <a:t>ore faithful (“my measurements”)</a:t>
            </a:r>
          </a:p>
          <a:p>
            <a:pPr lvl="1">
              <a:buFontTx/>
              <a:buChar char="-"/>
            </a:pPr>
            <a:r>
              <a:rPr lang="en-US" sz="2000" dirty="0"/>
              <a:t>E</a:t>
            </a:r>
            <a:r>
              <a:rPr lang="en-US" sz="2000" dirty="0" smtClean="0"/>
              <a:t>asier to understand (application level metrics?)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/>
              <a:t>R</a:t>
            </a:r>
            <a:r>
              <a:rPr lang="en-US" sz="2000" dirty="0" smtClean="0"/>
              <a:t>eal traces are a big issue. Experimental platforms another one.</a:t>
            </a:r>
          </a:p>
          <a:p>
            <a:pPr lvl="1">
              <a:buFontTx/>
              <a:buChar char="-"/>
            </a:pPr>
            <a:endParaRPr lang="en-US" sz="2000" dirty="0" smtClean="0"/>
          </a:p>
          <a:p>
            <a:pPr lvl="1">
              <a:buFontTx/>
              <a:buChar char="-"/>
            </a:pPr>
            <a:endParaRPr lang="en-US" sz="2000" dirty="0" smtClean="0"/>
          </a:p>
          <a:p>
            <a:pPr lvl="1">
              <a:buNone/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403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</a:t>
            </a:r>
            <a:endParaRPr lang="fr-FR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0" y="4187826"/>
            <a:ext cx="4318000" cy="2155825"/>
          </a:xfrm>
          <a:prstGeom prst="rect">
            <a:avLst/>
          </a:prstGeom>
        </p:spPr>
        <p:txBody>
          <a:bodyPr anchor="b"/>
          <a:lstStyle/>
          <a:p>
            <a:pPr marL="1588" marR="0" lvl="1" indent="-15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tabLst/>
              <a:defRPr/>
            </a:pPr>
            <a:endParaRPr kumimoji="0" lang="fr-FR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pitchFamily="23" charset="-128"/>
              <a:cs typeface="+mn-cs"/>
            </a:endParaRPr>
          </a:p>
          <a:p>
            <a:pPr marL="1588" marR="0" lvl="0" indent="-1588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fr-FR" sz="2400" b="1" kern="0" dirty="0" err="1" smtClean="0">
                <a:solidFill>
                  <a:schemeClr val="bg1"/>
                </a:solidFill>
                <a:latin typeface="+mn-lt"/>
                <a:ea typeface="+mn-ea"/>
              </a:rPr>
              <a:t>www.inria.fr</a:t>
            </a:r>
            <a:endParaRPr lang="fr-FR" sz="2400" b="1" kern="0" dirty="0" smtClean="0">
              <a:solidFill>
                <a:schemeClr val="bg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55576" y="80628"/>
            <a:ext cx="7540625" cy="1143000"/>
          </a:xfrm>
        </p:spPr>
        <p:txBody>
          <a:bodyPr/>
          <a:lstStyle/>
          <a:p>
            <a:r>
              <a:rPr lang="en-US" dirty="0" smtClean="0"/>
              <a:t>Motivations/Objectives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1755" y="1556792"/>
            <a:ext cx="8512733" cy="4203700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Scalable solutions for network and traffic measurements</a:t>
            </a:r>
          </a:p>
          <a:p>
            <a:pPr lvl="1">
              <a:buFontTx/>
              <a:buChar char="-"/>
            </a:pPr>
            <a:r>
              <a:rPr lang="en-US" sz="2000" dirty="0" smtClean="0"/>
              <a:t>Improve accuracy while limiting overhead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Understand the performance of existing solutions</a:t>
            </a:r>
          </a:p>
          <a:p>
            <a:pPr lvl="1">
              <a:buFontTx/>
              <a:buChar char="-"/>
            </a:pPr>
            <a:r>
              <a:rPr lang="en-US" sz="2000" dirty="0" err="1" smtClean="0"/>
              <a:t>NetFlow</a:t>
            </a:r>
            <a:r>
              <a:rPr lang="en-US" sz="2000" dirty="0" smtClean="0"/>
              <a:t>, coordinates, localization, etc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Propose new solutions when needed</a:t>
            </a:r>
          </a:p>
          <a:p>
            <a:pPr lvl="1">
              <a:buFontTx/>
              <a:buChar char="-"/>
            </a:pPr>
            <a:r>
              <a:rPr lang="en-US" sz="2000" dirty="0" smtClean="0"/>
              <a:t>Traffic classification, access delay, etc</a:t>
            </a: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dirty="0" smtClean="0"/>
              <a:t>Observe and understand the network behavior</a:t>
            </a:r>
          </a:p>
          <a:p>
            <a:pPr lvl="1">
              <a:buFontTx/>
              <a:buChar char="-"/>
            </a:pPr>
            <a:r>
              <a:rPr lang="en-US" sz="2000" dirty="0" smtClean="0"/>
              <a:t>Traffic, applications, protocols, 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67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23763" y="1340768"/>
            <a:ext cx="7936669" cy="20882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55576" y="80628"/>
            <a:ext cx="7540625" cy="1143000"/>
          </a:xfrm>
        </p:spPr>
        <p:txBody>
          <a:bodyPr/>
          <a:lstStyle/>
          <a:p>
            <a:r>
              <a:rPr lang="en-US" dirty="0" smtClean="0"/>
              <a:t>Covered topics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23763" y="1313532"/>
            <a:ext cx="8296709" cy="4203700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Traffic measurements in the core</a:t>
            </a:r>
          </a:p>
          <a:p>
            <a:pPr lvl="1">
              <a:buFontTx/>
              <a:buChar char="-"/>
            </a:pPr>
            <a:r>
              <a:rPr lang="en-US" sz="2000" dirty="0" smtClean="0"/>
              <a:t>Packet sampling [</a:t>
            </a:r>
            <a:r>
              <a:rPr lang="en-US" sz="2000" dirty="0" err="1" smtClean="0"/>
              <a:t>Infocom,IMC,ITC,Presto@CoNext</a:t>
            </a:r>
            <a:r>
              <a:rPr lang="en-US" sz="2000" dirty="0" smtClean="0"/>
              <a:t>]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Edge measurements of Internet access performance</a:t>
            </a:r>
          </a:p>
          <a:p>
            <a:pPr lvl="1">
              <a:buFontTx/>
              <a:buChar char="-"/>
            </a:pPr>
            <a:r>
              <a:rPr lang="en-US" sz="2000" dirty="0" smtClean="0"/>
              <a:t>Delay monitoring [</a:t>
            </a:r>
            <a:r>
              <a:rPr lang="en-US" sz="2000" dirty="0" err="1" smtClean="0"/>
              <a:t>ITC,GIS@Infocom</a:t>
            </a:r>
            <a:r>
              <a:rPr lang="en-US" sz="2000" dirty="0" smtClean="0"/>
              <a:t>]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Applications’ traffic measurements</a:t>
            </a:r>
          </a:p>
          <a:p>
            <a:pPr lvl="1">
              <a:buFontTx/>
              <a:buChar char="-"/>
            </a:pPr>
            <a:r>
              <a:rPr lang="en-US" sz="2000" dirty="0" smtClean="0"/>
              <a:t>Application identification [</a:t>
            </a:r>
            <a:r>
              <a:rPr lang="en-US" sz="2000" dirty="0" err="1" smtClean="0"/>
              <a:t>Infocom,Networking,ICC</a:t>
            </a:r>
            <a:r>
              <a:rPr lang="en-US" sz="2000" dirty="0" smtClean="0"/>
              <a:t>]</a:t>
            </a:r>
          </a:p>
          <a:p>
            <a:pPr lvl="1">
              <a:buFontTx/>
              <a:buChar char="-"/>
            </a:pPr>
            <a:r>
              <a:rPr lang="en-US" sz="2000" dirty="0" smtClean="0"/>
              <a:t>Video streaming [</a:t>
            </a:r>
            <a:r>
              <a:rPr lang="en-US" sz="2000" dirty="0" err="1" smtClean="0"/>
              <a:t>CoNext</a:t>
            </a:r>
            <a:r>
              <a:rPr lang="en-US" sz="2000" dirty="0" smtClean="0"/>
              <a:t>]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Topology interference</a:t>
            </a:r>
          </a:p>
          <a:p>
            <a:pPr lvl="1">
              <a:buFontTx/>
              <a:buChar char="-"/>
            </a:pPr>
            <a:r>
              <a:rPr lang="en-US" sz="2000" dirty="0" smtClean="0"/>
              <a:t>Localization [</a:t>
            </a:r>
            <a:r>
              <a:rPr lang="en-US" sz="2000" dirty="0" err="1" smtClean="0"/>
              <a:t>IMC,CCR,ComputerNetworks</a:t>
            </a:r>
            <a:r>
              <a:rPr lang="en-US" sz="2000" dirty="0" smtClean="0"/>
              <a:t>]</a:t>
            </a:r>
          </a:p>
          <a:p>
            <a:pPr lvl="1">
              <a:buFont typeface="Wingdings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926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1033339"/>
            <a:ext cx="5845290" cy="31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540625" cy="1143000"/>
          </a:xfrm>
        </p:spPr>
        <p:txBody>
          <a:bodyPr/>
          <a:lstStyle/>
          <a:p>
            <a:r>
              <a:rPr lang="en-US" dirty="0" smtClean="0"/>
              <a:t>1- Traffic measurements in the core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169516"/>
            <a:ext cx="8296709" cy="4203700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Common configuration</a:t>
            </a:r>
            <a:endParaRPr lang="en-US" dirty="0"/>
          </a:p>
          <a:p>
            <a:pPr lvl="1">
              <a:buFontTx/>
              <a:buChar char="-"/>
            </a:pPr>
            <a:r>
              <a:rPr lang="en-US" sz="2000" dirty="0" err="1" smtClean="0"/>
              <a:t>NetFlow</a:t>
            </a:r>
            <a:r>
              <a:rPr lang="en-US" sz="2000" dirty="0" smtClean="0"/>
              <a:t> at edge</a:t>
            </a:r>
          </a:p>
          <a:p>
            <a:pPr lvl="1">
              <a:buFontTx/>
              <a:buChar char="-"/>
            </a:pPr>
            <a:r>
              <a:rPr lang="en-US" sz="2000" dirty="0" smtClean="0"/>
              <a:t>Packet sampling</a:t>
            </a:r>
          </a:p>
          <a:p>
            <a:pPr lvl="1">
              <a:buFontTx/>
              <a:buChar char="-"/>
            </a:pPr>
            <a:r>
              <a:rPr lang="en-US" sz="2000" dirty="0" smtClean="0"/>
              <a:t>Static rates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Simple but,</a:t>
            </a:r>
          </a:p>
          <a:p>
            <a:pPr lvl="1">
              <a:buFontTx/>
              <a:buChar char="-"/>
            </a:pPr>
            <a:r>
              <a:rPr lang="en-US" sz="2000" dirty="0"/>
              <a:t>r</a:t>
            </a:r>
            <a:r>
              <a:rPr lang="en-US" sz="2000" dirty="0" smtClean="0"/>
              <a:t>educed coverage</a:t>
            </a:r>
          </a:p>
          <a:p>
            <a:pPr lvl="1">
              <a:buFontTx/>
              <a:buChar char="-"/>
            </a:pPr>
            <a:r>
              <a:rPr lang="en-US" sz="2000" dirty="0" smtClean="0"/>
              <a:t>lacks adaptability and flexibility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Our approach (funded by FP7 ECODE led by Alcatel-Lucent):</a:t>
            </a:r>
          </a:p>
          <a:p>
            <a:pPr lvl="1">
              <a:buFontTx/>
              <a:buChar char="-"/>
            </a:pPr>
            <a:r>
              <a:rPr lang="en-US" sz="2000" dirty="0" smtClean="0"/>
              <a:t>Sample traffic over the network and combine measurements</a:t>
            </a:r>
          </a:p>
          <a:p>
            <a:pPr lvl="1">
              <a:buFontTx/>
              <a:buChar char="-"/>
            </a:pPr>
            <a:r>
              <a:rPr lang="en-US" sz="2000" dirty="0" smtClean="0"/>
              <a:t>Optimize/Adapt sampling rates given a measurement task</a:t>
            </a:r>
            <a:br>
              <a:rPr lang="en-US" sz="2000" dirty="0" smtClean="0"/>
            </a:br>
            <a:r>
              <a:rPr lang="en-US" sz="2000" dirty="0" smtClean="0"/>
              <a:t>     </a:t>
            </a:r>
            <a:r>
              <a:rPr lang="en-US" sz="1600" dirty="0" smtClean="0"/>
              <a:t>E.g. maximum accuracy for </a:t>
            </a:r>
            <a:r>
              <a:rPr lang="en-US" sz="1600" dirty="0" err="1" smtClean="0"/>
              <a:t>NetFlow</a:t>
            </a:r>
            <a:r>
              <a:rPr lang="en-US" sz="1600" dirty="0" smtClean="0"/>
              <a:t> records, traffic matrix of some </a:t>
            </a:r>
            <a:r>
              <a:rPr lang="en-US" sz="1600" dirty="0" err="1" smtClean="0"/>
              <a:t>ASes</a:t>
            </a:r>
            <a:r>
              <a:rPr lang="en-US" sz="1600" dirty="0" smtClean="0"/>
              <a:t>/prefixes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92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-27384"/>
            <a:ext cx="7540625" cy="1143000"/>
          </a:xfrm>
        </p:spPr>
        <p:txBody>
          <a:bodyPr/>
          <a:lstStyle/>
          <a:p>
            <a:r>
              <a:rPr lang="en-US" dirty="0" smtClean="0"/>
              <a:t>1- Problem formulation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307" y="4198515"/>
            <a:ext cx="417512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323529" y="906760"/>
            <a:ext cx="8640960" cy="3962400"/>
          </a:xfrm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fr-FR" dirty="0" smtClean="0">
                <a:solidFill>
                  <a:srgbClr val="FF0000"/>
                </a:solidFill>
                <a:ea typeface="ＭＳ Ｐゴシック" charset="0"/>
                <a:cs typeface="+mn-cs"/>
              </a:rPr>
              <a:t>Network-</a:t>
            </a:r>
            <a:r>
              <a:rPr lang="fr-FR" dirty="0" err="1" smtClean="0">
                <a:solidFill>
                  <a:srgbClr val="FF0000"/>
                </a:solidFill>
                <a:ea typeface="ＭＳ Ｐゴシック" charset="0"/>
                <a:cs typeface="+mn-cs"/>
              </a:rPr>
              <a:t>wide</a:t>
            </a:r>
            <a:r>
              <a:rPr lang="fr-FR" dirty="0" smtClean="0">
                <a:solidFill>
                  <a:srgbClr val="FF0000"/>
                </a:solidFill>
                <a:ea typeface="ＭＳ Ｐゴシック" charset="0"/>
                <a:cs typeface="+mn-c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ea typeface="ＭＳ Ｐゴシック" charset="0"/>
              </a:rPr>
              <a:t>measurements</a:t>
            </a:r>
            <a:endParaRPr lang="fr-FR" dirty="0">
              <a:solidFill>
                <a:srgbClr val="FF0000"/>
              </a:solidFill>
              <a:ea typeface="ＭＳ Ｐゴシック" charset="0"/>
            </a:endParaRPr>
          </a:p>
          <a:p>
            <a:pPr lvl="1">
              <a:buFontTx/>
              <a:buChar char="-"/>
              <a:defRPr/>
            </a:pPr>
            <a:r>
              <a:rPr lang="en-US" sz="2000" dirty="0" smtClean="0">
                <a:ea typeface="ＭＳ Ｐゴシック" charset="0"/>
              </a:rPr>
              <a:t>Combine </a:t>
            </a:r>
            <a:r>
              <a:rPr lang="en-US" sz="2000" dirty="0">
                <a:ea typeface="ＭＳ Ｐゴシック" charset="0"/>
              </a:rPr>
              <a:t>the different local and noisy </a:t>
            </a:r>
            <a:r>
              <a:rPr lang="en-US" sz="2000" dirty="0" smtClean="0">
                <a:ea typeface="ＭＳ Ｐゴシック" charset="0"/>
              </a:rPr>
              <a:t>measurements </a:t>
            </a:r>
            <a:r>
              <a:rPr lang="en-US" sz="2000" dirty="0">
                <a:ea typeface="ＭＳ Ｐゴシック" charset="0"/>
              </a:rPr>
              <a:t>to build a global and more reliable </a:t>
            </a:r>
            <a:r>
              <a:rPr lang="en-US" sz="2000" dirty="0" smtClean="0">
                <a:ea typeface="ＭＳ Ｐゴシック" charset="0"/>
              </a:rPr>
              <a:t>estimation of traffic</a:t>
            </a:r>
          </a:p>
          <a:p>
            <a:pPr lvl="1">
              <a:buFontTx/>
              <a:buChar char="-"/>
              <a:defRPr/>
            </a:pPr>
            <a:endParaRPr lang="en-US" sz="2000" dirty="0" smtClean="0">
              <a:ea typeface="ＭＳ Ｐゴシック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+mn-cs"/>
              </a:rPr>
              <a:t>Sampling rate optimization</a:t>
            </a:r>
          </a:p>
          <a:p>
            <a:pPr lvl="1">
              <a:buFontTx/>
              <a:buChar char="-"/>
              <a:defRPr/>
            </a:pPr>
            <a:r>
              <a:rPr lang="en-US" sz="2000" dirty="0" smtClean="0">
                <a:ea typeface="ＭＳ Ｐゴシック" charset="0"/>
              </a:rPr>
              <a:t>Find </a:t>
            </a:r>
            <a:r>
              <a:rPr lang="en-US" sz="2000" dirty="0">
                <a:ea typeface="ＭＳ Ｐゴシック" charset="0"/>
              </a:rPr>
              <a:t>the s</a:t>
            </a:r>
            <a:r>
              <a:rPr lang="en-US" sz="2000" dirty="0" smtClean="0">
                <a:ea typeface="ＭＳ Ｐゴシック" charset="0"/>
              </a:rPr>
              <a:t>ampling </a:t>
            </a:r>
            <a:r>
              <a:rPr lang="en-US" sz="2000" dirty="0">
                <a:ea typeface="ＭＳ Ｐゴシック" charset="0"/>
              </a:rPr>
              <a:t>rate vector that minimizes </a:t>
            </a:r>
            <a:r>
              <a:rPr lang="en-US" sz="2000" dirty="0" smtClean="0">
                <a:ea typeface="ＭＳ Ｐゴシック" charset="0"/>
              </a:rPr>
              <a:t>a weighted sum of mean square estimation error over tasks</a:t>
            </a:r>
          </a:p>
          <a:p>
            <a:pPr>
              <a:lnSpc>
                <a:spcPct val="100000"/>
              </a:lnSpc>
              <a:defRPr/>
            </a:pPr>
            <a:endParaRPr lang="en-US" sz="1800" dirty="0" smtClean="0">
              <a:ea typeface="ＭＳ Ｐゴシック" charset="0"/>
            </a:endParaRPr>
          </a:p>
          <a:p>
            <a:pPr>
              <a:lnSpc>
                <a:spcPct val="100000"/>
              </a:lnSpc>
              <a:defRPr/>
            </a:pPr>
            <a:endParaRPr lang="en-US" sz="1800" dirty="0">
              <a:ea typeface="ＭＳ Ｐゴシック" charset="0"/>
            </a:endParaRPr>
          </a:p>
          <a:p>
            <a:pPr>
              <a:lnSpc>
                <a:spcPct val="100000"/>
              </a:lnSpc>
              <a:defRPr/>
            </a:pPr>
            <a:r>
              <a:rPr lang="en-US" sz="1800" dirty="0" smtClean="0">
                <a:ea typeface="ＭＳ Ｐゴシック" charset="0"/>
              </a:rPr>
              <a:t>Two implemented solutions:                                                                  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</a:rPr>
              <a:t>(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charset="0"/>
              </a:rPr>
              <a:t>netflow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</a:rPr>
              <a:t>/s)</a:t>
            </a:r>
            <a:r>
              <a:rPr lang="en-US" sz="1800" dirty="0" smtClean="0">
                <a:ea typeface="ＭＳ Ｐゴシック" charset="0"/>
              </a:rPr>
              <a:t>                        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US" sz="1800" dirty="0" smtClean="0">
                <a:ea typeface="ＭＳ Ｐゴシック" charset="0"/>
              </a:rPr>
              <a:t>Either one shot (requires overhead prediction)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US" sz="1800" dirty="0" smtClean="0">
                <a:ea typeface="ＭＳ Ｐゴシック" charset="0"/>
              </a:rPr>
              <a:t>Otherwise iterative using Gradients</a:t>
            </a:r>
            <a:r>
              <a:rPr lang="fr-FR" dirty="0" smtClean="0">
                <a:ea typeface="ＭＳ Ｐゴシック" charset="0"/>
              </a:rPr>
              <a:t/>
            </a:r>
            <a:br>
              <a:rPr lang="fr-FR" dirty="0" smtClean="0">
                <a:ea typeface="ＭＳ Ｐゴシック" charset="0"/>
              </a:rPr>
            </a:br>
            <a:endParaRPr lang="en-US" sz="2800" b="1" dirty="0">
              <a:latin typeface="Times" pitchFamily="18" charset="0"/>
              <a:ea typeface="ＭＳ Ｐゴシック" charset="0"/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2438847"/>
            <a:ext cx="4464050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3783" y="-99392"/>
            <a:ext cx="7540625" cy="1143000"/>
          </a:xfrm>
        </p:spPr>
        <p:txBody>
          <a:bodyPr/>
          <a:lstStyle/>
          <a:p>
            <a:r>
              <a:rPr lang="en-US" dirty="0" smtClean="0"/>
              <a:t>1- Adaptive network-wide sampling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6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7650" y="1051025"/>
            <a:ext cx="56388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égende encadrée 1 8"/>
          <p:cNvSpPr>
            <a:spLocks/>
          </p:cNvSpPr>
          <p:nvPr/>
        </p:nvSpPr>
        <p:spPr bwMode="auto">
          <a:xfrm rot="10800000">
            <a:off x="4027487" y="979587"/>
            <a:ext cx="1490663" cy="500063"/>
          </a:xfrm>
          <a:prstGeom prst="borderCallout1">
            <a:avLst>
              <a:gd name="adj1" fmla="val 49668"/>
              <a:gd name="adj2" fmla="val 493"/>
              <a:gd name="adj3" fmla="val 83308"/>
              <a:gd name="adj4" fmla="val -85153"/>
            </a:avLst>
          </a:prstGeom>
          <a:noFill/>
          <a:ln w="349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8" name="Légende encadrée 1 8"/>
          <p:cNvSpPr>
            <a:spLocks/>
          </p:cNvSpPr>
          <p:nvPr/>
        </p:nvSpPr>
        <p:spPr bwMode="auto">
          <a:xfrm>
            <a:off x="3589336" y="1622525"/>
            <a:ext cx="2494831" cy="500062"/>
          </a:xfrm>
          <a:prstGeom prst="borderCallout1">
            <a:avLst>
              <a:gd name="adj1" fmla="val 46737"/>
              <a:gd name="adj2" fmla="val 643"/>
              <a:gd name="adj3" fmla="val 225865"/>
              <a:gd name="adj4" fmla="val -108737"/>
            </a:avLst>
          </a:prstGeom>
          <a:noFill/>
          <a:ln w="34925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-44450" y="2660750"/>
            <a:ext cx="1357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Traffic</a:t>
            </a:r>
            <a:r>
              <a:rPr lang="fr-FR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inference</a:t>
            </a:r>
            <a:r>
              <a:rPr lang="fr-FR" sz="1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block</a:t>
            </a:r>
            <a:endParaRPr lang="fr-FR" sz="1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Légende encadrée 1 8"/>
          <p:cNvSpPr>
            <a:spLocks/>
          </p:cNvSpPr>
          <p:nvPr/>
        </p:nvSpPr>
        <p:spPr bwMode="auto">
          <a:xfrm rot="10800000">
            <a:off x="4232275" y="2194025"/>
            <a:ext cx="1214437" cy="357187"/>
          </a:xfrm>
          <a:prstGeom prst="borderCallout1">
            <a:avLst>
              <a:gd name="adj1" fmla="val 52481"/>
              <a:gd name="adj2" fmla="val -1131"/>
              <a:gd name="adj3" fmla="val -335484"/>
              <a:gd name="adj4" fmla="val -162667"/>
            </a:avLst>
          </a:prstGeom>
          <a:noFill/>
          <a:ln w="349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7313612" y="3551337"/>
            <a:ext cx="1795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Sampling rate configuration block</a:t>
            </a:r>
            <a:endParaRPr lang="fr-FR" sz="1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Légende encadrée 1 8"/>
          <p:cNvSpPr>
            <a:spLocks/>
          </p:cNvSpPr>
          <p:nvPr/>
        </p:nvSpPr>
        <p:spPr bwMode="auto">
          <a:xfrm>
            <a:off x="3660775" y="2122587"/>
            <a:ext cx="500062" cy="357188"/>
          </a:xfrm>
          <a:prstGeom prst="borderCallout1">
            <a:avLst>
              <a:gd name="adj1" fmla="val 49668"/>
              <a:gd name="adj2" fmla="val -181"/>
              <a:gd name="adj3" fmla="val 48475"/>
              <a:gd name="adj4" fmla="val 1766"/>
            </a:avLst>
          </a:prstGeom>
          <a:noFill/>
          <a:ln w="34925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15" name="Légende encadrée 1 8"/>
          <p:cNvSpPr>
            <a:spLocks/>
          </p:cNvSpPr>
          <p:nvPr/>
        </p:nvSpPr>
        <p:spPr bwMode="auto">
          <a:xfrm>
            <a:off x="5589587" y="2051150"/>
            <a:ext cx="571500" cy="357187"/>
          </a:xfrm>
          <a:prstGeom prst="borderCallout1">
            <a:avLst>
              <a:gd name="adj1" fmla="val 49668"/>
              <a:gd name="adj2" fmla="val -181"/>
              <a:gd name="adj3" fmla="val 48475"/>
              <a:gd name="adj4" fmla="val 1766"/>
            </a:avLst>
          </a:prstGeom>
          <a:noFill/>
          <a:ln w="34925" algn="ctr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16" name="ZoneTexte 22"/>
          <p:cNvSpPr txBox="1">
            <a:spLocks noChangeArrowheads="1"/>
          </p:cNvSpPr>
          <p:nvPr/>
        </p:nvSpPr>
        <p:spPr bwMode="auto">
          <a:xfrm>
            <a:off x="3884612" y="4278412"/>
            <a:ext cx="1714500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Sampled flow monitoring deployed in all routers</a:t>
            </a:r>
          </a:p>
        </p:txBody>
      </p:sp>
      <p:sp>
        <p:nvSpPr>
          <p:cNvPr id="17" name="Légende encadrée 1 16"/>
          <p:cNvSpPr>
            <a:spLocks/>
          </p:cNvSpPr>
          <p:nvPr/>
        </p:nvSpPr>
        <p:spPr bwMode="auto">
          <a:xfrm rot="10800000">
            <a:off x="3898900" y="4265712"/>
            <a:ext cx="1762125" cy="357188"/>
          </a:xfrm>
          <a:prstGeom prst="borderCallout1">
            <a:avLst>
              <a:gd name="adj1" fmla="val 1844"/>
              <a:gd name="adj2" fmla="val 12935"/>
              <a:gd name="adj3" fmla="val -99178"/>
              <a:gd name="adj4" fmla="val -10425"/>
            </a:avLst>
          </a:prstGeom>
          <a:noFill/>
          <a:ln w="349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18" name="Légende encadrée 1 8"/>
          <p:cNvSpPr>
            <a:spLocks/>
          </p:cNvSpPr>
          <p:nvPr/>
        </p:nvSpPr>
        <p:spPr bwMode="auto">
          <a:xfrm>
            <a:off x="3875087" y="4265712"/>
            <a:ext cx="1762125" cy="357188"/>
          </a:xfrm>
          <a:prstGeom prst="borderCallout1">
            <a:avLst>
              <a:gd name="adj1" fmla="val 94679"/>
              <a:gd name="adj2" fmla="val 8373"/>
              <a:gd name="adj3" fmla="val 258094"/>
              <a:gd name="adj4" fmla="val -16127"/>
            </a:avLst>
          </a:prstGeom>
          <a:noFill/>
          <a:ln w="3492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a typeface="+mn-ea"/>
            </a:endParaRPr>
          </a:p>
        </p:txBody>
      </p:sp>
      <p:sp>
        <p:nvSpPr>
          <p:cNvPr id="19" name="ZoneTexte 18"/>
          <p:cNvSpPr txBox="1">
            <a:spLocks noChangeArrowheads="1"/>
          </p:cNvSpPr>
          <p:nvPr/>
        </p:nvSpPr>
        <p:spPr bwMode="auto">
          <a:xfrm>
            <a:off x="6599237" y="836712"/>
            <a:ext cx="2571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Monitoring application </a:t>
            </a:r>
          </a:p>
          <a:p>
            <a:r>
              <a:rPr lang="en-US" sz="1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calculate user traffic, </a:t>
            </a:r>
            <a:b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estimate flow sizes, track traffic as function of time</a:t>
            </a:r>
            <a:endParaRPr lang="fr-FR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ZoneTexte 19"/>
          <p:cNvSpPr txBox="1">
            <a:spLocks noChangeArrowheads="1"/>
          </p:cNvSpPr>
          <p:nvPr/>
        </p:nvSpPr>
        <p:spPr bwMode="auto">
          <a:xfrm>
            <a:off x="7313612" y="4065687"/>
            <a:ext cx="17859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Optimize some accuracy function</a:t>
            </a:r>
          </a:p>
          <a:p>
            <a:pPr>
              <a:defRPr/>
            </a:pP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while maintaining sampling rates and overhead below some threshold</a:t>
            </a:r>
            <a:endParaRPr lang="fr-FR" sz="14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ZoneTexte 20"/>
          <p:cNvSpPr txBox="1">
            <a:spLocks noChangeArrowheads="1"/>
          </p:cNvSpPr>
          <p:nvPr/>
        </p:nvSpPr>
        <p:spPr bwMode="auto">
          <a:xfrm rot="19652363">
            <a:off x="-149649" y="3909125"/>
            <a:ext cx="5143501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Iterate to adapt to network conditions</a:t>
            </a:r>
            <a:endParaRPr lang="fr-FR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/>
      <p:bldP spid="9" grpId="1"/>
      <p:bldP spid="12" grpId="0" animBg="1"/>
      <p:bldP spid="13" grpId="0"/>
      <p:bldP spid="14" grpId="0" animBg="1"/>
      <p:bldP spid="15" grpId="0" animBg="1"/>
      <p:bldP spid="17" grpId="0" animBg="1"/>
      <p:bldP spid="17" grpId="1" animBg="1"/>
      <p:bldP spid="18" grpId="0" animBg="1"/>
      <p:bldP spid="18" grpId="1" animBg="1"/>
      <p:bldP spid="19" grpId="0"/>
      <p:bldP spid="19" grpId="1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gea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6310" y="1918246"/>
            <a:ext cx="7904162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449510" y="-27384"/>
            <a:ext cx="9163050" cy="1143000"/>
          </a:xfrm>
        </p:spPr>
        <p:txBody>
          <a:bodyPr/>
          <a:lstStyle/>
          <a:p>
            <a:r>
              <a:rPr lang="en-GB" dirty="0" smtClean="0"/>
              <a:t>1- Case study: Traffic matrix calculation</a:t>
            </a:r>
            <a:endParaRPr lang="en-US" dirty="0" smtClean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323527" y="1052736"/>
            <a:ext cx="8629973" cy="3962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200025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Estimate amount of traffic flowing among a set </a:t>
            </a:r>
            <a:r>
              <a:rPr lang="en-GB" sz="2000" kern="0" dirty="0" smtClean="0">
                <a:solidFill>
                  <a:schemeClr val="tx2"/>
                </a:solidFill>
                <a:latin typeface="+mn-lt"/>
                <a:ea typeface="+mn-ea"/>
              </a:rPr>
              <a:t>of edge routers</a:t>
            </a:r>
          </a:p>
          <a:p>
            <a:pPr marL="342900" marR="0" lvl="0" indent="-342900" algn="l" defTabSz="200025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(common task for traffic engineering apps)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76535" y="4720183"/>
            <a:ext cx="2790825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GB" sz="1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GEANT </a:t>
            </a:r>
          </a:p>
          <a:p>
            <a:pPr algn="l">
              <a:defRPr/>
            </a:pPr>
            <a:r>
              <a:rPr lang="en-GB" sz="1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European Research Network</a:t>
            </a:r>
            <a:endParaRPr lang="en-US" sz="16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10" name="Connecteur en arc 22"/>
          <p:cNvCxnSpPr>
            <a:cxnSpLocks noChangeShapeType="1"/>
          </p:cNvCxnSpPr>
          <p:nvPr/>
        </p:nvCxnSpPr>
        <p:spPr bwMode="auto">
          <a:xfrm>
            <a:off x="1176660" y="2489746"/>
            <a:ext cx="3071812" cy="1714500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Connecteur en arc 24"/>
          <p:cNvCxnSpPr>
            <a:cxnSpLocks noChangeShapeType="1"/>
          </p:cNvCxnSpPr>
          <p:nvPr/>
        </p:nvCxnSpPr>
        <p:spPr bwMode="auto">
          <a:xfrm flipV="1">
            <a:off x="3248347" y="2918371"/>
            <a:ext cx="2857500" cy="285750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" name="Rectangle 11"/>
          <p:cNvSpPr/>
          <p:nvPr/>
        </p:nvSpPr>
        <p:spPr>
          <a:xfrm>
            <a:off x="323528" y="5301208"/>
            <a:ext cx="849694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3333CC"/>
                </a:solidFill>
              </a:rPr>
              <a:t>MonLab</a:t>
            </a:r>
            <a:r>
              <a:rPr lang="en-US" dirty="0">
                <a:solidFill>
                  <a:srgbClr val="3333CC"/>
                </a:solidFill>
              </a:rPr>
              <a:t> (</a:t>
            </a:r>
            <a:r>
              <a:rPr lang="en-US" dirty="0" err="1">
                <a:solidFill>
                  <a:srgbClr val="3333CC"/>
                </a:solidFill>
              </a:rPr>
              <a:t>planete.inria.fr</a:t>
            </a:r>
            <a:r>
              <a:rPr lang="en-US" dirty="0">
                <a:solidFill>
                  <a:srgbClr val="3333CC"/>
                </a:solidFill>
              </a:rPr>
              <a:t>/</a:t>
            </a:r>
            <a:r>
              <a:rPr lang="en-US" dirty="0" err="1">
                <a:solidFill>
                  <a:srgbClr val="3333CC"/>
                </a:solidFill>
              </a:rPr>
              <a:t>monlab</a:t>
            </a:r>
            <a:r>
              <a:rPr lang="en-US" dirty="0">
                <a:solidFill>
                  <a:srgbClr val="3333CC"/>
                </a:solidFill>
              </a:rPr>
              <a:t>/): </a:t>
            </a:r>
            <a:r>
              <a:rPr lang="en-US" dirty="0" smtClean="0">
                <a:solidFill>
                  <a:srgbClr val="3333CC"/>
                </a:solidFill>
              </a:rPr>
              <a:t>An experimental platform that integrates: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tx2"/>
                </a:solidFill>
              </a:rPr>
              <a:t>Sampled </a:t>
            </a:r>
            <a:r>
              <a:rPr lang="en-US" dirty="0" err="1" smtClean="0">
                <a:solidFill>
                  <a:schemeClr val="tx2"/>
                </a:solidFill>
              </a:rPr>
              <a:t>NetFlow</a:t>
            </a:r>
            <a:r>
              <a:rPr lang="en-US" dirty="0" smtClean="0">
                <a:solidFill>
                  <a:schemeClr val="tx2"/>
                </a:solidFill>
              </a:rPr>
              <a:t> + Collector + Online optimizer of the sampling rates + Traffic emulator + Overhead measurement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1095" t="15704" r="26891" b="14366"/>
          <a:stretch>
            <a:fillRect/>
          </a:stretch>
        </p:blipFill>
        <p:spPr bwMode="auto">
          <a:xfrm>
            <a:off x="179512" y="1628800"/>
            <a:ext cx="5721350" cy="40322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7" name="Titre 5"/>
          <p:cNvSpPr>
            <a:spLocks noGrp="1"/>
          </p:cNvSpPr>
          <p:nvPr>
            <p:ph type="title"/>
          </p:nvPr>
        </p:nvSpPr>
        <p:spPr>
          <a:xfrm>
            <a:off x="395536" y="-18256"/>
            <a:ext cx="9867900" cy="1143000"/>
          </a:xfrm>
        </p:spPr>
        <p:txBody>
          <a:bodyPr/>
          <a:lstStyle/>
          <a:p>
            <a:r>
              <a:rPr lang="fr-FR" dirty="0" smtClean="0"/>
              <a:t>1- </a:t>
            </a:r>
            <a:r>
              <a:rPr lang="fr-FR" dirty="0" err="1" smtClean="0"/>
              <a:t>Sample</a:t>
            </a:r>
            <a:r>
              <a:rPr lang="fr-FR" dirty="0" smtClean="0"/>
              <a:t> of </a:t>
            </a:r>
            <a:r>
              <a:rPr lang="fr-FR" dirty="0" err="1" smtClean="0"/>
              <a:t>results</a:t>
            </a:r>
            <a:r>
              <a:rPr lang="fr-FR" dirty="0" smtClean="0"/>
              <a:t>: </a:t>
            </a:r>
            <a:r>
              <a:rPr lang="fr-FR" dirty="0" err="1" smtClean="0"/>
              <a:t>Precision</a:t>
            </a:r>
            <a:r>
              <a:rPr lang="fr-FR" dirty="0" smtClean="0"/>
              <a:t> vs Target </a:t>
            </a:r>
            <a:r>
              <a:rPr lang="fr-FR" dirty="0" err="1" smtClean="0"/>
              <a:t>Overhead</a:t>
            </a:r>
            <a:endParaRPr lang="fr-FR" dirty="0" smtClean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7544" y="980331"/>
            <a:ext cx="9023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30000"/>
              </a:lnSpc>
              <a:spcBef>
                <a:spcPct val="20000"/>
              </a:spcBef>
              <a:defRPr/>
            </a:pPr>
            <a:r>
              <a:rPr lang="en-GB" sz="2000" kern="0" dirty="0" smtClean="0">
                <a:solidFill>
                  <a:schemeClr val="tx2"/>
                </a:solidFill>
                <a:latin typeface="+mn-lt"/>
                <a:ea typeface="+mn-ea"/>
              </a:rPr>
              <a:t>When the sampling rates are optimally set for the edge solution</a:t>
            </a:r>
            <a:endParaRPr lang="en-GB" sz="2000" b="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cxnSp>
        <p:nvCxnSpPr>
          <p:cNvPr id="11" name="Connecteur droit avec flèche 10"/>
          <p:cNvCxnSpPr>
            <a:cxnSpLocks noChangeShapeType="1"/>
          </p:cNvCxnSpPr>
          <p:nvPr/>
        </p:nvCxnSpPr>
        <p:spPr bwMode="auto">
          <a:xfrm flipH="1">
            <a:off x="4067300" y="2924869"/>
            <a:ext cx="2663825" cy="792163"/>
          </a:xfrm>
          <a:prstGeom prst="straightConnector1">
            <a:avLst/>
          </a:prstGeom>
          <a:noFill/>
          <a:ln w="31750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12" name="ZoneTexte 11"/>
          <p:cNvSpPr txBox="1"/>
          <p:nvPr/>
        </p:nvSpPr>
        <p:spPr>
          <a:xfrm>
            <a:off x="6859712" y="2289646"/>
            <a:ext cx="17496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800" dirty="0">
                <a:solidFill>
                  <a:schemeClr val="accent1"/>
                </a:solidFill>
                <a:latin typeface="+mn-lt"/>
                <a:ea typeface="+mn-ea"/>
              </a:rPr>
              <a:t>Small </a:t>
            </a:r>
            <a:r>
              <a:rPr lang="en-US" sz="1800" dirty="0" smtClean="0">
                <a:solidFill>
                  <a:schemeClr val="accent1"/>
                </a:solidFill>
                <a:latin typeface="+mn-lt"/>
                <a:ea typeface="+mn-ea"/>
              </a:rPr>
              <a:t>flows </a:t>
            </a:r>
            <a:r>
              <a:rPr lang="en-US" sz="1800" dirty="0">
                <a:solidFill>
                  <a:schemeClr val="accent1"/>
                </a:solidFill>
                <a:latin typeface="+mn-lt"/>
                <a:ea typeface="+mn-ea"/>
              </a:rPr>
              <a:t>are </a:t>
            </a:r>
          </a:p>
          <a:p>
            <a:pPr algn="l">
              <a:defRPr/>
            </a:pPr>
            <a:r>
              <a:rPr lang="en-US" sz="1800" dirty="0">
                <a:solidFill>
                  <a:schemeClr val="accent1"/>
                </a:solidFill>
                <a:latin typeface="+mn-lt"/>
                <a:ea typeface="+mn-ea"/>
              </a:rPr>
              <a:t>better captured </a:t>
            </a:r>
          </a:p>
          <a:p>
            <a:pPr algn="l">
              <a:defRPr/>
            </a:pPr>
            <a:r>
              <a:rPr lang="en-US" sz="1800" dirty="0">
                <a:solidFill>
                  <a:schemeClr val="accent1"/>
                </a:solidFill>
                <a:latin typeface="+mn-lt"/>
                <a:ea typeface="+mn-ea"/>
              </a:rPr>
              <a:t>by our method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467544" y="5661248"/>
            <a:ext cx="9023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30000"/>
              </a:lnSpc>
              <a:spcBef>
                <a:spcPct val="20000"/>
              </a:spcBef>
              <a:defRPr/>
            </a:pPr>
            <a:r>
              <a:rPr lang="en-GB" sz="2000" kern="0" dirty="0" smtClean="0">
                <a:solidFill>
                  <a:schemeClr val="tx2"/>
                </a:solidFill>
                <a:latin typeface="+mn-lt"/>
                <a:ea typeface="+mn-ea"/>
              </a:rPr>
              <a:t>[</a:t>
            </a:r>
            <a:r>
              <a:rPr lang="en-GB" sz="2000" kern="0" dirty="0" err="1" smtClean="0">
                <a:solidFill>
                  <a:schemeClr val="tx2"/>
                </a:solidFill>
                <a:latin typeface="+mn-lt"/>
                <a:ea typeface="+mn-ea"/>
              </a:rPr>
              <a:t>Infocom</a:t>
            </a:r>
            <a:r>
              <a:rPr lang="en-GB" sz="2000" kern="0" dirty="0" smtClean="0">
                <a:solidFill>
                  <a:schemeClr val="tx2"/>
                </a:solidFill>
                <a:latin typeface="+mn-lt"/>
                <a:ea typeface="+mn-ea"/>
              </a:rPr>
              <a:t> 2011, ITC 2011, </a:t>
            </a:r>
            <a:r>
              <a:rPr lang="en-GB" sz="2000" kern="0" dirty="0" err="1" smtClean="0">
                <a:solidFill>
                  <a:schemeClr val="tx2"/>
                </a:solidFill>
                <a:latin typeface="+mn-lt"/>
                <a:ea typeface="+mn-ea"/>
              </a:rPr>
              <a:t>Presto@CoNEXT</a:t>
            </a:r>
            <a:r>
              <a:rPr lang="en-GB" sz="2000" kern="0" dirty="0" smtClean="0">
                <a:solidFill>
                  <a:schemeClr val="tx2"/>
                </a:solidFill>
                <a:latin typeface="+mn-lt"/>
                <a:ea typeface="+mn-ea"/>
              </a:rPr>
              <a:t> 2010]</a:t>
            </a:r>
            <a:endParaRPr lang="en-GB" sz="2000" b="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Chadi Barakat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- </a:t>
            </a:r>
            <a:fld id="{CCD8A327-4A42-4F42-8894-A6F43B7F265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03548" y="-27384"/>
            <a:ext cx="8316924" cy="1143000"/>
          </a:xfrm>
        </p:spPr>
        <p:txBody>
          <a:bodyPr/>
          <a:lstStyle/>
          <a:p>
            <a:r>
              <a:rPr lang="fr-FR" dirty="0" smtClean="0"/>
              <a:t>2- </a:t>
            </a:r>
            <a:r>
              <a:rPr lang="fr-FR" dirty="0" err="1"/>
              <a:t>E</a:t>
            </a:r>
            <a:r>
              <a:rPr lang="fr-FR" dirty="0" err="1" smtClean="0"/>
              <a:t>dge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of </a:t>
            </a:r>
            <a:r>
              <a:rPr lang="fr-FR" dirty="0" err="1" smtClean="0"/>
              <a:t>access</a:t>
            </a:r>
            <a:r>
              <a:rPr lang="fr-FR" dirty="0" smtClean="0"/>
              <a:t> performance</a:t>
            </a:r>
            <a:br>
              <a:rPr lang="fr-FR" dirty="0" smtClean="0"/>
            </a:br>
            <a:r>
              <a:rPr lang="fr-FR" dirty="0" smtClean="0"/>
              <a:t>    Internet </a:t>
            </a:r>
            <a:r>
              <a:rPr lang="fr-FR" dirty="0" err="1" smtClean="0"/>
              <a:t>weather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124744"/>
            <a:ext cx="8820472" cy="4203700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fr-FR" dirty="0" smtClean="0"/>
              <a:t>In collaboration </a:t>
            </a:r>
            <a:r>
              <a:rPr lang="fr-FR" dirty="0" err="1" smtClean="0"/>
              <a:t>with</a:t>
            </a:r>
            <a:r>
              <a:rPr lang="fr-FR" dirty="0" smtClean="0"/>
              <a:t> Grenouille.com (</a:t>
            </a:r>
            <a:r>
              <a:rPr lang="fr-FR" dirty="0" err="1" smtClean="0"/>
              <a:t>funded</a:t>
            </a:r>
            <a:r>
              <a:rPr lang="fr-FR" dirty="0" smtClean="0"/>
              <a:t> by ANR CMON)</a:t>
            </a:r>
            <a:endParaRPr lang="fr-FR" dirty="0"/>
          </a:p>
          <a:p>
            <a:pPr>
              <a:buFont typeface="Wingdings" charset="2"/>
              <a:buChar char="q"/>
            </a:pPr>
            <a:r>
              <a:rPr lang="en-US" dirty="0" smtClean="0"/>
              <a:t>Context – Large scale measurements of network access:</a:t>
            </a:r>
          </a:p>
          <a:p>
            <a:pPr lvl="1">
              <a:buFontTx/>
              <a:buChar char="-"/>
            </a:pPr>
            <a:r>
              <a:rPr lang="en-US" sz="2000" dirty="0" smtClean="0"/>
              <a:t>Bandwidth, delay, anomalies, neutrality, 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pPr lvl="1">
              <a:buFontTx/>
              <a:buChar char="-"/>
            </a:pPr>
            <a:r>
              <a:rPr lang="en-US" sz="2000" dirty="0" smtClean="0"/>
              <a:t>Problem of scale and lack of collaboration of operators</a:t>
            </a:r>
          </a:p>
          <a:p>
            <a:pPr lvl="1">
              <a:buFontTx/>
              <a:buChar char="-"/>
            </a:pPr>
            <a:r>
              <a:rPr lang="en-US" sz="2000" dirty="0" smtClean="0"/>
              <a:t>(Volunteered) Users do the maximum, their measurements correlated, </a:t>
            </a:r>
            <a:br>
              <a:rPr lang="en-US" sz="2000" dirty="0" smtClean="0"/>
            </a:br>
            <a:r>
              <a:rPr lang="en-US" sz="2000" dirty="0" smtClean="0"/>
              <a:t>     with the help of dedicated servers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First project: ACQUA – a scanner of my access delay</a:t>
            </a:r>
          </a:p>
          <a:p>
            <a:pPr lvl="1">
              <a:buFontTx/>
              <a:buChar char="-"/>
            </a:pPr>
            <a:r>
              <a:rPr lang="en-US" sz="2000" dirty="0" smtClean="0"/>
              <a:t>Is there a network problem? How many paths are impacted?</a:t>
            </a:r>
          </a:p>
          <a:p>
            <a:pPr lvl="1">
              <a:buFontTx/>
              <a:buChar char="-"/>
            </a:pPr>
            <a:r>
              <a:rPr lang="en-US" sz="2000" dirty="0"/>
              <a:t>Ratio of impacted paths points to gravity (and locality</a:t>
            </a:r>
            <a:r>
              <a:rPr lang="en-US" sz="2000" dirty="0" smtClean="0"/>
              <a:t>)</a:t>
            </a:r>
          </a:p>
          <a:p>
            <a:pPr lvl="1">
              <a:buFontTx/>
              <a:buChar char="-"/>
            </a:pPr>
            <a:r>
              <a:rPr lang="en-US" sz="2000" dirty="0" smtClean="0"/>
              <a:t>Track network delay to random landmarks (sample access tree)</a:t>
            </a:r>
          </a:p>
          <a:p>
            <a:pPr lvl="1">
              <a:buClr>
                <a:srgbClr val="E1001A"/>
              </a:buClr>
              <a:buFontTx/>
              <a:buChar char="-"/>
            </a:pPr>
            <a:r>
              <a:rPr lang="en-US" sz="2000" dirty="0" smtClean="0">
                <a:solidFill>
                  <a:srgbClr val="808080"/>
                </a:solidFill>
              </a:rPr>
              <a:t>Few </a:t>
            </a:r>
            <a:r>
              <a:rPr lang="en-US" sz="2000" dirty="0">
                <a:solidFill>
                  <a:srgbClr val="808080"/>
                </a:solidFill>
              </a:rPr>
              <a:t>landmarks </a:t>
            </a:r>
            <a:r>
              <a:rPr lang="en-US" sz="2000" dirty="0" smtClean="0">
                <a:solidFill>
                  <a:srgbClr val="808080"/>
                </a:solidFill>
              </a:rPr>
              <a:t>are </a:t>
            </a:r>
            <a:r>
              <a:rPr lang="en-US" sz="2000" dirty="0">
                <a:solidFill>
                  <a:srgbClr val="808080"/>
                </a:solidFill>
              </a:rPr>
              <a:t>enough </a:t>
            </a:r>
            <a:r>
              <a:rPr lang="en-US" sz="2000" dirty="0" smtClean="0">
                <a:solidFill>
                  <a:srgbClr val="808080"/>
                </a:solidFill>
              </a:rPr>
              <a:t>– </a:t>
            </a:r>
            <a:r>
              <a:rPr lang="en-US" sz="2000" dirty="0" err="1" smtClean="0">
                <a:solidFill>
                  <a:srgbClr val="808080"/>
                </a:solidFill>
              </a:rPr>
              <a:t>iPlane</a:t>
            </a:r>
            <a:r>
              <a:rPr lang="en-US" sz="2000" dirty="0" smtClean="0">
                <a:solidFill>
                  <a:srgbClr val="808080"/>
                </a:solidFill>
              </a:rPr>
              <a:t> data [</a:t>
            </a:r>
            <a:r>
              <a:rPr lang="en-US" sz="2000" dirty="0">
                <a:solidFill>
                  <a:srgbClr val="808080"/>
                </a:solidFill>
              </a:rPr>
              <a:t>ITC09</a:t>
            </a:r>
            <a:r>
              <a:rPr lang="en-US" sz="2000" dirty="0" smtClean="0">
                <a:solidFill>
                  <a:srgbClr val="808080"/>
                </a:solidFill>
              </a:rPr>
              <a:t>]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-711200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10" name="Grouper 9"/>
          <p:cNvGrpSpPr/>
          <p:nvPr/>
        </p:nvGrpSpPr>
        <p:grpSpPr>
          <a:xfrm>
            <a:off x="1619672" y="1268760"/>
            <a:ext cx="6519540" cy="4968552"/>
            <a:chOff x="1619672" y="1268760"/>
            <a:chExt cx="6519540" cy="4968552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9672" y="1268760"/>
              <a:ext cx="6159500" cy="4711700"/>
            </a:xfrm>
            <a:prstGeom prst="rect">
              <a:avLst/>
            </a:prstGeom>
          </p:spPr>
        </p:pic>
        <p:sp>
          <p:nvSpPr>
            <p:cNvPr id="12" name="Rectangle 4"/>
            <p:cNvSpPr txBox="1">
              <a:spLocks noChangeArrowheads="1"/>
            </p:cNvSpPr>
            <p:nvPr/>
          </p:nvSpPr>
          <p:spPr bwMode="auto">
            <a:xfrm>
              <a:off x="5690940" y="1556395"/>
              <a:ext cx="2182590" cy="720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1600" kern="0" dirty="0" smtClean="0">
                  <a:latin typeface="+mn-lt"/>
                  <a:ea typeface="+mn-ea"/>
                </a:rPr>
                <a:t>Average delay</a:t>
              </a:r>
            </a:p>
          </p:txBody>
        </p:sp>
        <p:sp>
          <p:nvSpPr>
            <p:cNvPr id="14" name="Rectangle 4"/>
            <p:cNvSpPr txBox="1">
              <a:spLocks noChangeArrowheads="1"/>
            </p:cNvSpPr>
            <p:nvPr/>
          </p:nvSpPr>
          <p:spPr bwMode="auto">
            <a:xfrm>
              <a:off x="5690940" y="2420888"/>
              <a:ext cx="2182590" cy="720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1600" kern="0" dirty="0" smtClean="0">
                  <a:latin typeface="+mn-lt"/>
                  <a:ea typeface="+mn-ea"/>
                </a:rPr>
                <a:t>Average delay</a:t>
              </a:r>
            </a:p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1600" kern="0" dirty="0">
                  <a:latin typeface="+mn-lt"/>
                  <a:ea typeface="+mn-ea"/>
                </a:rPr>
                <a:t>o</a:t>
              </a:r>
              <a:r>
                <a:rPr lang="en-GB" sz="1600" kern="0" dirty="0" smtClean="0">
                  <a:latin typeface="+mn-lt"/>
                  <a:ea typeface="+mn-ea"/>
                </a:rPr>
                <a:t>ver abnormal paths</a:t>
              </a:r>
            </a:p>
          </p:txBody>
        </p:sp>
        <p:sp>
          <p:nvSpPr>
            <p:cNvPr id="15" name="Rectangle 4"/>
            <p:cNvSpPr txBox="1">
              <a:spLocks noChangeArrowheads="1"/>
            </p:cNvSpPr>
            <p:nvPr/>
          </p:nvSpPr>
          <p:spPr bwMode="auto">
            <a:xfrm>
              <a:off x="5690940" y="3428603"/>
              <a:ext cx="2448272" cy="720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1600" kern="0" dirty="0" smtClean="0">
                  <a:latin typeface="+mn-lt"/>
                  <a:ea typeface="+mn-ea"/>
                </a:rPr>
                <a:t>Ratio of abnormal </a:t>
              </a:r>
            </a:p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1600" kern="0" dirty="0">
                  <a:latin typeface="+mn-lt"/>
                  <a:ea typeface="+mn-ea"/>
                </a:rPr>
                <a:t>p</a:t>
              </a:r>
              <a:r>
                <a:rPr lang="en-GB" sz="1600" kern="0" dirty="0" smtClean="0">
                  <a:latin typeface="+mn-lt"/>
                  <a:ea typeface="+mn-ea"/>
                </a:rPr>
                <a:t>ath delays</a:t>
              </a:r>
            </a:p>
          </p:txBody>
        </p:sp>
        <p:sp>
          <p:nvSpPr>
            <p:cNvPr id="13" name="Rectangle 4"/>
            <p:cNvSpPr txBox="1">
              <a:spLocks noChangeArrowheads="1"/>
            </p:cNvSpPr>
            <p:nvPr/>
          </p:nvSpPr>
          <p:spPr bwMode="auto">
            <a:xfrm>
              <a:off x="3059832" y="5516835"/>
              <a:ext cx="3495204" cy="720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en-GB" sz="2000" kern="0" dirty="0" smtClean="0">
                  <a:latin typeface="+mn-lt"/>
                  <a:ea typeface="+mn-ea"/>
                </a:rPr>
                <a:t>http://</a:t>
              </a:r>
              <a:r>
                <a:rPr lang="en-GB" sz="2000" kern="0" dirty="0" err="1" smtClean="0">
                  <a:latin typeface="+mn-lt"/>
                  <a:ea typeface="+mn-ea"/>
                </a:rPr>
                <a:t>planete.inria.fr</a:t>
              </a:r>
              <a:r>
                <a:rPr lang="en-GB" sz="2000" kern="0" dirty="0" smtClean="0">
                  <a:latin typeface="+mn-lt"/>
                  <a:ea typeface="+mn-ea"/>
                </a:rPr>
                <a:t>/</a:t>
              </a:r>
              <a:r>
                <a:rPr lang="en-GB" sz="2000" kern="0" dirty="0" err="1" smtClean="0">
                  <a:latin typeface="+mn-lt"/>
                  <a:ea typeface="+mn-ea"/>
                </a:rPr>
                <a:t>acqua</a:t>
              </a:r>
              <a:r>
                <a:rPr lang="en-GB" sz="2000" kern="0" dirty="0" smtClean="0">
                  <a:latin typeface="+mn-lt"/>
                  <a:ea typeface="+mn-ea"/>
                </a:rPr>
                <a:t>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470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ndarmeriePlanete2012">
  <a:themeElements>
    <a:clrScheme name="inr-PPT(2)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inr-PPT(2)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inr-PPT(2)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GendarmeriePlanete2012</Template>
  <TotalTime>1101</TotalTime>
  <Words>806</Words>
  <Application>Microsoft Macintosh PowerPoint</Application>
  <PresentationFormat>Présentation à l'écran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11</vt:i4>
      </vt:variant>
      <vt:variant>
        <vt:lpstr>Titres des diapositives</vt:lpstr>
      </vt:variant>
      <vt:variant>
        <vt:i4>12</vt:i4>
      </vt:variant>
    </vt:vector>
  </HeadingPairs>
  <TitlesOfParts>
    <vt:vector size="23" baseType="lpstr">
      <vt:lpstr>GendarmeriePlanete2012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1_Texte et chapitre kaki</vt:lpstr>
      <vt:lpstr>Network Measurements @ Planète</vt:lpstr>
      <vt:lpstr>Motivations/Objectives</vt:lpstr>
      <vt:lpstr>Covered topics</vt:lpstr>
      <vt:lpstr>1- Traffic measurements in the core</vt:lpstr>
      <vt:lpstr>1- Problem formulation</vt:lpstr>
      <vt:lpstr>1- Adaptive network-wide sampling</vt:lpstr>
      <vt:lpstr>1- Case study: Traffic matrix calculation</vt:lpstr>
      <vt:lpstr>1- Sample of results: Precision vs Target Overhead</vt:lpstr>
      <vt:lpstr>2- Edge measurements of access performance     Internet weather </vt:lpstr>
      <vt:lpstr>2- Edge measurements of access performance </vt:lpstr>
      <vt:lpstr>Lessons learned / Perspectives</vt:lpstr>
      <vt:lpstr>merci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Planète: Protocoles et Applications pour Internet Mesures et vie privée sur Internet</dc:title>
  <dc:creator>Barakat</dc:creator>
  <cp:lastModifiedBy>Walid Dabbous</cp:lastModifiedBy>
  <cp:revision>77</cp:revision>
  <dcterms:created xsi:type="dcterms:W3CDTF">2012-03-23T16:50:10Z</dcterms:created>
  <dcterms:modified xsi:type="dcterms:W3CDTF">2012-03-23T16:50:30Z</dcterms:modified>
</cp:coreProperties>
</file>