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0.xml" ContentType="application/vnd.openxmlformats-officedocument.presentationml.notes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3.xml" ContentType="application/vnd.openxmlformats-officedocument.presentationml.slide+xml"/>
  <Override PartName="/ppt/notesSlides/notesSlide11.xml" ContentType="application/vnd.openxmlformats-officedocument.presentationml.notesSlide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notesSlides/notesSlide9.xml" ContentType="application/vnd.openxmlformats-officedocument.presentationml.notes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8" r:id="rId6"/>
    <p:sldId id="269" r:id="rId7"/>
    <p:sldId id="270" r:id="rId8"/>
    <p:sldId id="271" r:id="rId9"/>
    <p:sldId id="272" r:id="rId10"/>
    <p:sldId id="273" r:id="rId11"/>
    <p:sldId id="274" r:id="rId1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28B7C4-D8F4-D44C-BED2-BE5425633807}" type="datetimeFigureOut">
              <a:rPr lang="fr-FR" smtClean="0"/>
              <a:pPr/>
              <a:t>23/03/12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F5998B-F59C-1A46-9378-37BC0980CA8C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Placeholder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Placeholder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Placeholder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Placeholder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Placeholder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Placeholder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Placeholder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Placeholder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Placeholder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3" name="Placeholder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1" name="Placeholder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FR" smtClean="0">
                <a:latin typeface="Arial" pitchFamily="1" charset="0"/>
                <a:ea typeface="ＭＳ Ｐゴシック" pitchFamily="1" charset="-128"/>
                <a:cs typeface="ＭＳ Ｐゴシック" pitchFamily="1" charset="-128"/>
              </a:rPr>
              <a:t>Claude Castelluccia (leader, Senior Research Scientist, Inria): networking, pro- tocols, applied cryptography, anonymisation/sanitization algorithms, security, privacy.- Daniel Le Metayer (Senior Research Scientist, Inria): formal methods, legal aspects, privacy.65- Mohamed-Ali Kaafar (Research Scientist, Inria): networking, protocols, metrol- ogy, security, privacy.- Vincent Roca (Research Scientist, Inria): networking, protocols, coding theory, standardization, security, privacy.- Cedric Lauradoux (Research Scientist, Inria): applied cryptography, security, privacy.- Marine Minier</a:t>
            </a:r>
            <a:endParaRPr lang="en-US" smtClean="0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349375" y="1988840"/>
            <a:ext cx="7540625" cy="4203700"/>
          </a:xfrm>
          <a:prstGeom prst="rect">
            <a:avLst/>
          </a:prstGeom>
        </p:spPr>
        <p:txBody>
          <a:bodyPr/>
          <a:lstStyle>
            <a:lvl1pPr algn="l" defTabSz="200025" rtl="0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Tx/>
              <a:buNone/>
              <a:defRPr lang="fr-FR" sz="2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1950" indent="352425">
              <a:buFont typeface="Arial" pitchFamily="34" charset="0"/>
              <a:buChar char="•"/>
              <a:defRPr sz="2200"/>
            </a:lvl2pPr>
            <a:lvl3pPr marL="1076325" indent="361950">
              <a:buFont typeface="Arial" pitchFamily="34" charset="0"/>
              <a:buNone/>
              <a:defRPr sz="2000"/>
            </a:lvl3pPr>
            <a:lvl4pPr marL="1438275" indent="371475">
              <a:buFont typeface="Arial" pitchFamily="34" charset="0"/>
              <a:buNone/>
              <a:defRPr lang="fr-FR" sz="1800" dirty="0" smtClean="0">
                <a:solidFill>
                  <a:schemeClr val="tx2"/>
                </a:solidFill>
                <a:latin typeface="+mn-lt"/>
                <a:ea typeface="ＭＳ Ｐゴシック" pitchFamily="23" charset="-128"/>
                <a:cs typeface="+mn-cs"/>
              </a:defRPr>
            </a:lvl4pPr>
            <a:lvl5pPr marL="1790700" indent="361950">
              <a:buFont typeface="Arial" pitchFamily="34" charset="0"/>
              <a:buNone/>
              <a:defRPr sz="16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Liste</a:t>
            </a:r>
          </a:p>
          <a:p>
            <a:pPr lvl="1"/>
            <a:r>
              <a:rPr lang="fr-FR" dirty="0" smtClean="0"/>
              <a:t>…</a:t>
            </a:r>
          </a:p>
          <a:p>
            <a:pPr lvl="1"/>
            <a:endParaRPr lang="fr-FR" dirty="0" smtClean="0"/>
          </a:p>
          <a:p>
            <a:pPr lvl="2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/>
              <a:t>March 22, 2012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Walid Dabbous - Planète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FA02D5A-F24D-E841-B0C6-644617BB48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/>
              <a:t>March 22, 2012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Walid Dabbous - Planète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FE8FAF6-CF3B-AA46-9424-5C336CE9E50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8" descr="bandeau_texte_roug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955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FFFFFF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x-none"/>
              <a:t>March 22, 2012</a:t>
            </a: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rgbClr val="FFFFFF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/>
              <a:t>Walid Dabbous - Planète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FFFFFF"/>
                </a:solidFill>
                <a:ea typeface="Arial" pitchFamily="1" charset="0"/>
                <a:cs typeface="Arial" pitchFamily="1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/>
              <a:t>- </a:t>
            </a:r>
            <a:fld id="{E20C14E4-08A9-A049-B300-4ED8103949E6}" type="slidenum">
              <a:rPr lang="fr-FR"/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ＭＳ Ｐゴシック" pitchFamily="-123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ＭＳ Ｐゴシック" pitchFamily="-123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ＭＳ Ｐゴシック" pitchFamily="-123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ＭＳ Ｐゴシック" pitchFamily="-123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ＭＳ Ｐゴシック" pitchFamily="-123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•"/>
        <a:defRPr sz="1600">
          <a:solidFill>
            <a:schemeClr val="tx2"/>
          </a:solidFill>
          <a:latin typeface="+mn-lt"/>
          <a:ea typeface="+mn-ea"/>
          <a:cs typeface="ＭＳ Ｐゴシック" pitchFamily="-123" charset="-128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ea typeface="ＭＳ Ｐゴシック" pitchFamily="23" charset="-128"/>
          <a:cs typeface="ＭＳ Ｐゴシック" pitchFamily="-123" charset="-128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pitchFamily="1" charset="0"/>
        <a:buChar char="-"/>
        <a:defRPr sz="1600">
          <a:solidFill>
            <a:schemeClr val="tx2"/>
          </a:solidFill>
          <a:latin typeface="+mn-lt"/>
          <a:ea typeface="ＭＳ Ｐゴシック" pitchFamily="23" charset="-128"/>
          <a:cs typeface="ＭＳ Ｐゴシック" pitchFamily="-123" charset="-128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–"/>
        <a:defRPr sz="1400">
          <a:solidFill>
            <a:schemeClr val="tx2"/>
          </a:solidFill>
          <a:latin typeface="+mn-lt"/>
          <a:ea typeface="ＭＳ Ｐゴシック" pitchFamily="23" charset="-128"/>
          <a:cs typeface="ＭＳ Ｐゴシック" pitchFamily="-123" charset="-128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har char="»"/>
        <a:defRPr sz="1200">
          <a:solidFill>
            <a:schemeClr val="tx2"/>
          </a:solidFill>
          <a:latin typeface="+mn-lt"/>
          <a:ea typeface="ＭＳ Ｐゴシック" pitchFamily="23" charset="-128"/>
          <a:cs typeface="ＭＳ Ｐゴシック" pitchFamily="-123" charset="-128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ea typeface="Arial" charset="0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>
                <a:ea typeface="ＭＳ Ｐゴシック" pitchFamily="1" charset="-128"/>
                <a:cs typeface="ＭＳ Ｐゴシック" pitchFamily="1" charset="-128"/>
              </a:rPr>
              <a:t>- </a:t>
            </a:r>
            <a:fld id="{A5C9F8FF-78E9-A840-B7D7-4EB91E98D36C}" type="slidenum">
              <a:rPr lang="fr-FR" smtClean="0">
                <a:ea typeface="ＭＳ Ｐゴシック" pitchFamily="1" charset="-128"/>
                <a:cs typeface="ＭＳ Ｐゴシック" pitchFamily="1" charset="-128"/>
              </a:rPr>
              <a:pPr/>
              <a:t>1</a:t>
            </a:fld>
            <a:endParaRPr lang="fr-FR" smtClean="0"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79203" name="Titre 1"/>
          <p:cNvSpPr>
            <a:spLocks noGrp="1"/>
          </p:cNvSpPr>
          <p:nvPr>
            <p:ph type="title"/>
          </p:nvPr>
        </p:nvSpPr>
        <p:spPr>
          <a:xfrm>
            <a:off x="684213" y="269875"/>
            <a:ext cx="7540625" cy="1143000"/>
          </a:xfrm>
        </p:spPr>
        <p:txBody>
          <a:bodyPr/>
          <a:lstStyle/>
          <a:p>
            <a:pPr marL="24161750" indent="-24161750"/>
            <a:r>
              <a:rPr lang="en-US" dirty="0" err="1" smtClean="0">
                <a:cs typeface="ＭＳ Ｐゴシック" pitchFamily="1" charset="-128"/>
              </a:rPr>
              <a:t>Planète</a:t>
            </a:r>
            <a:r>
              <a:rPr lang="en-US" dirty="0" smtClean="0">
                <a:cs typeface="ＭＳ Ｐゴシック" pitchFamily="1" charset="-128"/>
              </a:rPr>
              <a:t> research directions</a:t>
            </a:r>
          </a:p>
        </p:txBody>
      </p:sp>
      <p:sp>
        <p:nvSpPr>
          <p:cNvPr id="211972" name="Espace réservé du contenu 6"/>
          <p:cNvSpPr>
            <a:spLocks noGrp="1"/>
          </p:cNvSpPr>
          <p:nvPr>
            <p:ph idx="1"/>
          </p:nvPr>
        </p:nvSpPr>
        <p:spPr bwMode="auto">
          <a:xfrm>
            <a:off x="395288" y="1312862"/>
            <a:ext cx="8748712" cy="480231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dirty="0" err="1" smtClean="0">
                <a:solidFill>
                  <a:srgbClr val="000000"/>
                </a:solidFill>
                <a:cs typeface="ＭＳ Ｐゴシック" pitchFamily="1" charset="-128"/>
              </a:rPr>
              <a:t>Planète</a:t>
            </a:r>
            <a:r>
              <a:rPr lang="en-US" dirty="0" smtClean="0">
                <a:solidFill>
                  <a:srgbClr val="000000"/>
                </a:solidFill>
                <a:cs typeface="ＭＳ Ｐゴシック" pitchFamily="1" charset="-128"/>
              </a:rPr>
              <a:t> overall objective:</a:t>
            </a:r>
          </a:p>
          <a:p>
            <a:pPr lvl="1"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dirty="0" smtClean="0">
                <a:solidFill>
                  <a:srgbClr val="000000"/>
                </a:solidFill>
              </a:rPr>
              <a:t>Design, Implementation  and Evaluation </a:t>
            </a:r>
          </a:p>
          <a:p>
            <a:pPr lvl="1"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dirty="0" smtClean="0">
                <a:solidFill>
                  <a:srgbClr val="000000"/>
                </a:solidFill>
              </a:rPr>
              <a:t>Of Network Architectures, Protocols, Services and Applications</a:t>
            </a:r>
          </a:p>
          <a:p>
            <a:pPr lvl="1"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dirty="0" smtClean="0">
                <a:solidFill>
                  <a:srgbClr val="000000"/>
                </a:solidFill>
              </a:rPr>
              <a:t>For Efficient and Secured Communication for the Large Scale Internet</a:t>
            </a: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dirty="0" smtClean="0">
                <a:solidFill>
                  <a:srgbClr val="000000"/>
                </a:solidFill>
              </a:rPr>
              <a:t>Four research directions</a:t>
            </a:r>
          </a:p>
          <a:p>
            <a:pPr lvl="1"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dirty="0" smtClean="0">
                <a:solidFill>
                  <a:srgbClr val="000000"/>
                </a:solidFill>
              </a:rPr>
              <a:t>Mobility and Dissemination</a:t>
            </a:r>
          </a:p>
          <a:p>
            <a:pPr lvl="1"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dirty="0" smtClean="0">
                <a:solidFill>
                  <a:srgbClr val="000000"/>
                </a:solidFill>
              </a:rPr>
              <a:t>Network Security and Privacy</a:t>
            </a:r>
          </a:p>
          <a:p>
            <a:pPr lvl="1"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dirty="0" smtClean="0">
                <a:solidFill>
                  <a:srgbClr val="000000"/>
                </a:solidFill>
              </a:rPr>
              <a:t>Network Measurements</a:t>
            </a:r>
          </a:p>
          <a:p>
            <a:pPr lvl="1"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dirty="0" smtClean="0">
                <a:solidFill>
                  <a:srgbClr val="000000"/>
                </a:solidFill>
              </a:rPr>
              <a:t>Enhanced Evaluation Environments</a:t>
            </a: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x-none"/>
              <a:t>March 22, 2012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Walid Dabbous - Planète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>
                <a:solidFill>
                  <a:srgbClr val="E1001A"/>
                </a:solidFill>
                <a:cs typeface="ＭＳ Ｐゴシック" pitchFamily="1" charset="-128"/>
              </a:rPr>
              <a:t>PRIVATICS Research Goals</a:t>
            </a:r>
          </a:p>
        </p:txBody>
      </p:sp>
      <p:sp>
        <p:nvSpPr>
          <p:cNvPr id="187395" name="Espace réservé du contenu 2"/>
          <p:cNvSpPr>
            <a:spLocks noGrp="1"/>
          </p:cNvSpPr>
          <p:nvPr>
            <p:ph idx="1"/>
          </p:nvPr>
        </p:nvSpPr>
        <p:spPr>
          <a:xfrm>
            <a:off x="1201738" y="1773238"/>
            <a:ext cx="7540625" cy="4203700"/>
          </a:xfrm>
        </p:spPr>
        <p:txBody>
          <a:bodyPr/>
          <a:lstStyle/>
          <a:p>
            <a:pPr marL="0" indent="0" eaLnBrk="1" hangingPunct="1"/>
            <a:r>
              <a:rPr lang="en-US" smtClean="0">
                <a:solidFill>
                  <a:schemeClr val="tx1"/>
                </a:solidFill>
                <a:cs typeface="ＭＳ Ｐゴシック" pitchFamily="1" charset="-128"/>
              </a:rPr>
              <a:t>1. </a:t>
            </a:r>
            <a:r>
              <a:rPr lang="en-US" b="1" smtClean="0">
                <a:solidFill>
                  <a:schemeClr val="tx1"/>
                </a:solidFill>
                <a:cs typeface="ＭＳ Ｐゴシック" pitchFamily="1" charset="-128"/>
              </a:rPr>
              <a:t>Understanding Privacy</a:t>
            </a:r>
            <a:endParaRPr lang="en-US" smtClean="0">
              <a:solidFill>
                <a:schemeClr val="tx1"/>
              </a:solidFill>
              <a:cs typeface="ＭＳ Ｐゴシック" pitchFamily="1" charset="-128"/>
            </a:endParaRPr>
          </a:p>
          <a:p>
            <a:pPr lvl="1" indent="0" eaLnBrk="1" hangingPunct="1"/>
            <a:r>
              <a:rPr lang="en-US" smtClean="0">
                <a:solidFill>
                  <a:schemeClr val="tx1"/>
                </a:solidFill>
                <a:ea typeface="Arial" pitchFamily="1" charset="0"/>
              </a:rPr>
              <a:t>What does Privacy actually mean?</a:t>
            </a:r>
          </a:p>
          <a:p>
            <a:pPr lvl="1" indent="0" eaLnBrk="1" hangingPunct="1"/>
            <a:r>
              <a:rPr lang="en-US" smtClean="0">
                <a:solidFill>
                  <a:schemeClr val="tx1"/>
                </a:solidFill>
                <a:ea typeface="Arial" pitchFamily="1" charset="0"/>
              </a:rPr>
              <a:t>What is its technical, legal, economical aspects ?</a:t>
            </a:r>
          </a:p>
          <a:p>
            <a:pPr marL="0" indent="0" eaLnBrk="1" hangingPunct="1"/>
            <a:r>
              <a:rPr lang="en-US" smtClean="0">
                <a:solidFill>
                  <a:schemeClr val="tx1"/>
                </a:solidFill>
                <a:cs typeface="ＭＳ Ｐゴシック" pitchFamily="1" charset="-128"/>
              </a:rPr>
              <a:t>2. </a:t>
            </a:r>
            <a:r>
              <a:rPr lang="en-US" b="1" smtClean="0">
                <a:solidFill>
                  <a:schemeClr val="tx1"/>
                </a:solidFill>
                <a:cs typeface="ＭＳ Ｐゴシック" pitchFamily="1" charset="-128"/>
              </a:rPr>
              <a:t>Foundations of Privacy</a:t>
            </a:r>
            <a:endParaRPr lang="en-US" smtClean="0">
              <a:solidFill>
                <a:schemeClr val="tx1"/>
              </a:solidFill>
              <a:cs typeface="ＭＳ Ｐゴシック" pitchFamily="1" charset="-128"/>
            </a:endParaRPr>
          </a:p>
          <a:p>
            <a:pPr lvl="1" indent="0" eaLnBrk="1" hangingPunct="1"/>
            <a:r>
              <a:rPr lang="en-US" smtClean="0">
                <a:solidFill>
                  <a:schemeClr val="tx1"/>
                </a:solidFill>
                <a:ea typeface="Arial" pitchFamily="1" charset="0"/>
              </a:rPr>
              <a:t>Define, model and measure privacy</a:t>
            </a:r>
          </a:p>
          <a:p>
            <a:pPr lvl="1" indent="0" eaLnBrk="1" hangingPunct="1"/>
            <a:r>
              <a:rPr lang="en-US" smtClean="0">
                <a:solidFill>
                  <a:schemeClr val="tx1"/>
                </a:solidFill>
                <a:ea typeface="Arial" pitchFamily="1" charset="0"/>
              </a:rPr>
              <a:t>Which model is practical? K-anonymity? Differential Privacy?</a:t>
            </a:r>
          </a:p>
          <a:p>
            <a:pPr marL="0" indent="0" eaLnBrk="1" hangingPunct="1"/>
            <a:r>
              <a:rPr lang="en-US" smtClean="0">
                <a:solidFill>
                  <a:schemeClr val="tx1"/>
                </a:solidFill>
                <a:cs typeface="ＭＳ Ｐゴシック" pitchFamily="1" charset="-128"/>
              </a:rPr>
              <a:t>3. </a:t>
            </a:r>
            <a:r>
              <a:rPr lang="en-US" b="1" smtClean="0">
                <a:solidFill>
                  <a:schemeClr val="tx1"/>
                </a:solidFill>
                <a:cs typeface="ＭＳ Ｐゴシック" pitchFamily="1" charset="-128"/>
              </a:rPr>
              <a:t>Building Practical Privacy-Preserving Systems</a:t>
            </a:r>
            <a:endParaRPr lang="en-US" smtClean="0">
              <a:solidFill>
                <a:schemeClr val="tx1"/>
              </a:solidFill>
              <a:cs typeface="ＭＳ Ｐゴシック" pitchFamily="1" charset="-128"/>
            </a:endParaRPr>
          </a:p>
          <a:p>
            <a:pPr lvl="1" indent="0" eaLnBrk="1" hangingPunct="1"/>
            <a:endParaRPr lang="en-US" smtClean="0">
              <a:ea typeface="Arial" pitchFamily="1" charset="0"/>
            </a:endParaRPr>
          </a:p>
        </p:txBody>
      </p:sp>
      <p:sp>
        <p:nvSpPr>
          <p:cNvPr id="187396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Arial" pitchFamily="1" charset="0"/>
                <a:ea typeface="ＭＳ Ｐゴシック" pitchFamily="1" charset="-128"/>
                <a:cs typeface="ＭＳ Ｐゴシック" pitchFamily="1" charset="-128"/>
              </a:rPr>
              <a:t>March 22, 2012</a:t>
            </a:r>
            <a:endParaRPr lang="fr-FR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8739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>
                <a:ea typeface="ＭＳ Ｐゴシック" pitchFamily="1" charset="-128"/>
                <a:cs typeface="ＭＳ Ｐゴシック" pitchFamily="1" charset="-128"/>
              </a:rPr>
              <a:t>- </a:t>
            </a:r>
            <a:fld id="{7227DCDD-EE38-0E42-B1EC-571E20CCA489}" type="slidenum">
              <a:rPr lang="fr-FR" smtClean="0">
                <a:ea typeface="ＭＳ Ｐゴシック" pitchFamily="1" charset="-128"/>
                <a:cs typeface="ＭＳ Ｐゴシック" pitchFamily="1" charset="-128"/>
              </a:rPr>
              <a:pPr/>
              <a:t>10</a:t>
            </a:fld>
            <a:endParaRPr lang="fr-FR" smtClean="0"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87398" name="Espace réservé du pied de page 5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>
                <a:latin typeface="Arial" pitchFamily="1" charset="0"/>
                <a:ea typeface="ＭＳ Ｐゴシック" pitchFamily="1" charset="-128"/>
                <a:cs typeface="ＭＳ Ｐゴシック" pitchFamily="1" charset="-128"/>
              </a:rPr>
              <a:t>Walid Dabbous - Planète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Titre 1"/>
          <p:cNvSpPr>
            <a:spLocks noGrp="1"/>
          </p:cNvSpPr>
          <p:nvPr>
            <p:ph type="title"/>
          </p:nvPr>
        </p:nvSpPr>
        <p:spPr>
          <a:xfrm>
            <a:off x="777875" y="266700"/>
            <a:ext cx="7540625" cy="1143000"/>
          </a:xfrm>
        </p:spPr>
        <p:txBody>
          <a:bodyPr/>
          <a:lstStyle/>
          <a:p>
            <a:pPr marL="24161750" indent="-24161750"/>
            <a:r>
              <a:rPr lang="en-US" smtClean="0">
                <a:cs typeface="ＭＳ Ｐゴシック" pitchFamily="1" charset="-128"/>
              </a:rPr>
              <a:t>DIANA                                 PRIVATICS</a:t>
            </a:r>
          </a:p>
        </p:txBody>
      </p:sp>
      <p:sp>
        <p:nvSpPr>
          <p:cNvPr id="189443" name="Espace réservé du contenu 6"/>
          <p:cNvSpPr>
            <a:spLocks noGrp="1"/>
          </p:cNvSpPr>
          <p:nvPr>
            <p:ph sz="half" idx="1"/>
          </p:nvPr>
        </p:nvSpPr>
        <p:spPr bwMode="auto">
          <a:xfrm>
            <a:off x="714375" y="1566863"/>
            <a:ext cx="3694113" cy="4746625"/>
          </a:xfrm>
        </p:spPr>
        <p:txBody>
          <a:bodyPr lIns="91440" tIns="45720" rIns="91440" bIns="45720"/>
          <a:lstStyle/>
          <a:p>
            <a:pPr marL="0" indent="0">
              <a:buFont typeface="Wingdings" pitchFamily="1" charset="2"/>
              <a:buChar char="q"/>
            </a:pPr>
            <a:r>
              <a:rPr lang="en-US" smtClean="0">
                <a:solidFill>
                  <a:srgbClr val="000000"/>
                </a:solidFill>
                <a:cs typeface="ＭＳ Ｐゴシック" pitchFamily="1" charset="-128"/>
              </a:rPr>
              <a:t>4 </a:t>
            </a:r>
            <a:r>
              <a:rPr lang="en-US">
                <a:solidFill>
                  <a:srgbClr val="000000"/>
                </a:solidFill>
                <a:cs typeface="ＭＳ Ｐゴシック" pitchFamily="1" charset="-128"/>
              </a:rPr>
              <a:t>researchers in Sophia </a:t>
            </a:r>
            <a:r>
              <a:rPr lang="en-US" smtClean="0">
                <a:solidFill>
                  <a:srgbClr val="000000"/>
                </a:solidFill>
                <a:cs typeface="ＭＳ Ｐゴシック" pitchFamily="1" charset="-128"/>
              </a:rPr>
              <a:t>Antipolis</a:t>
            </a:r>
          </a:p>
          <a:p>
            <a:pPr marL="0" indent="0"/>
            <a:endParaRPr lang="en-US" smtClean="0">
              <a:solidFill>
                <a:srgbClr val="000000"/>
              </a:solidFill>
              <a:cs typeface="ＭＳ Ｐゴシック" pitchFamily="1" charset="-128"/>
            </a:endParaRPr>
          </a:p>
          <a:p>
            <a:pPr lvl="1">
              <a:buFont typeface="Wingdings" pitchFamily="1" charset="2"/>
              <a:buChar char="q"/>
            </a:pPr>
            <a:r>
              <a:rPr lang="en-US" smtClean="0">
                <a:solidFill>
                  <a:srgbClr val="000000"/>
                </a:solidFill>
                <a:ea typeface="ＭＳ Ｐゴシック" pitchFamily="1" charset="-128"/>
                <a:cs typeface="ＭＳ Ｐゴシック" pitchFamily="1" charset="-128"/>
              </a:rPr>
              <a:t> Walid Dabbous</a:t>
            </a:r>
          </a:p>
          <a:p>
            <a:pPr lvl="1">
              <a:buFont typeface="Wingdings" pitchFamily="1" charset="2"/>
              <a:buChar char="q"/>
            </a:pPr>
            <a:r>
              <a:rPr lang="en-US" smtClean="0">
                <a:solidFill>
                  <a:srgbClr val="000000"/>
                </a:solidFill>
                <a:ea typeface="ＭＳ Ｐゴシック" pitchFamily="1" charset="-128"/>
                <a:cs typeface="ＭＳ Ｐゴシック" pitchFamily="1" charset="-128"/>
              </a:rPr>
              <a:t> Thierry Turletti</a:t>
            </a:r>
          </a:p>
          <a:p>
            <a:pPr lvl="1">
              <a:buFont typeface="Wingdings" pitchFamily="1" charset="2"/>
              <a:buChar char="q"/>
            </a:pPr>
            <a:r>
              <a:rPr lang="en-US" smtClean="0">
                <a:solidFill>
                  <a:srgbClr val="000000"/>
                </a:solidFill>
                <a:ea typeface="ＭＳ Ｐゴシック" pitchFamily="1" charset="-128"/>
                <a:cs typeface="ＭＳ Ｐゴシック" pitchFamily="1" charset="-128"/>
              </a:rPr>
              <a:t> Chadi Barakat</a:t>
            </a:r>
          </a:p>
          <a:p>
            <a:pPr lvl="1">
              <a:buFont typeface="Wingdings" pitchFamily="1" charset="2"/>
              <a:buChar char="q"/>
            </a:pPr>
            <a:r>
              <a:rPr lang="en-US" smtClean="0">
                <a:solidFill>
                  <a:srgbClr val="000000"/>
                </a:solidFill>
                <a:ea typeface="ＭＳ Ｐゴシック" pitchFamily="1" charset="-128"/>
                <a:cs typeface="ＭＳ Ｐゴシック" pitchFamily="1" charset="-128"/>
              </a:rPr>
              <a:t> Arnaud Legout</a:t>
            </a:r>
          </a:p>
          <a:p>
            <a:pPr marL="0" indent="0">
              <a:buFont typeface="Wingdings" pitchFamily="1" charset="2"/>
              <a:buChar char="q"/>
            </a:pPr>
            <a:endParaRPr lang="en-US">
              <a:solidFill>
                <a:srgbClr val="000000"/>
              </a:solidFill>
              <a:cs typeface="ＭＳ Ｐゴシック" pitchFamily="1" charset="-128"/>
            </a:endParaRPr>
          </a:p>
        </p:txBody>
      </p:sp>
      <p:sp>
        <p:nvSpPr>
          <p:cNvPr id="189444" name="Espace réservé du contenu 8"/>
          <p:cNvSpPr>
            <a:spLocks noGrp="1"/>
          </p:cNvSpPr>
          <p:nvPr>
            <p:ph sz="half" idx="2"/>
          </p:nvPr>
        </p:nvSpPr>
        <p:spPr>
          <a:xfrm>
            <a:off x="5026025" y="1503363"/>
            <a:ext cx="3694113" cy="4746625"/>
          </a:xfrm>
        </p:spPr>
        <p:txBody>
          <a:bodyPr/>
          <a:lstStyle/>
          <a:p>
            <a:pPr marL="0" indent="0">
              <a:buFont typeface="Wingdings" pitchFamily="1" charset="2"/>
              <a:buChar char="q"/>
            </a:pPr>
            <a:r>
              <a:rPr lang="en-US" smtClean="0">
                <a:solidFill>
                  <a:srgbClr val="000000"/>
                </a:solidFill>
                <a:cs typeface="ＭＳ Ｐゴシック" pitchFamily="1" charset="-128"/>
              </a:rPr>
              <a:t>6 researchers in Grenoble – Lyon</a:t>
            </a:r>
          </a:p>
          <a:p>
            <a:pPr marL="0" indent="0"/>
            <a:endParaRPr lang="en-US" smtClean="0">
              <a:solidFill>
                <a:srgbClr val="000000"/>
              </a:solidFill>
              <a:cs typeface="ＭＳ Ｐゴシック" pitchFamily="1" charset="-128"/>
            </a:endParaRPr>
          </a:p>
          <a:p>
            <a:pPr lvl="1">
              <a:buFont typeface="Wingdings" pitchFamily="1" charset="2"/>
              <a:buChar char="q"/>
            </a:pPr>
            <a:r>
              <a:rPr lang="fr-FR" smtClean="0">
                <a:solidFill>
                  <a:srgbClr val="000000"/>
                </a:solidFill>
                <a:ea typeface="ＭＳ Ｐゴシック" pitchFamily="1" charset="-128"/>
                <a:cs typeface="ＭＳ Ｐゴシック" pitchFamily="1" charset="-128"/>
              </a:rPr>
              <a:t> Claude Castelluccia</a:t>
            </a:r>
          </a:p>
          <a:p>
            <a:pPr lvl="1">
              <a:buFont typeface="Wingdings" pitchFamily="1" charset="2"/>
              <a:buChar char="q"/>
            </a:pPr>
            <a:r>
              <a:rPr lang="fr-FR" smtClean="0">
                <a:solidFill>
                  <a:srgbClr val="000000"/>
                </a:solidFill>
                <a:ea typeface="ＭＳ Ｐゴシック" pitchFamily="1" charset="-128"/>
                <a:cs typeface="ＭＳ Ｐゴシック" pitchFamily="1" charset="-128"/>
              </a:rPr>
              <a:t> Daniel Le Metayer </a:t>
            </a:r>
            <a:endParaRPr lang="en-US" smtClean="0">
              <a:solidFill>
                <a:srgbClr val="000000"/>
              </a:solidFill>
              <a:ea typeface="ＭＳ Ｐゴシック" pitchFamily="1" charset="-128"/>
              <a:cs typeface="ＭＳ Ｐゴシック" pitchFamily="1" charset="-128"/>
            </a:endParaRPr>
          </a:p>
          <a:p>
            <a:pPr lvl="1">
              <a:buFont typeface="Wingdings" pitchFamily="1" charset="2"/>
              <a:buChar char="q"/>
            </a:pPr>
            <a:r>
              <a:rPr lang="fr-FR" smtClean="0">
                <a:solidFill>
                  <a:srgbClr val="000000"/>
                </a:solidFill>
                <a:ea typeface="ＭＳ Ｐゴシック" pitchFamily="1" charset="-128"/>
                <a:cs typeface="ＭＳ Ｐゴシック" pitchFamily="1" charset="-128"/>
              </a:rPr>
              <a:t> Mohamed-Ali Kaafar</a:t>
            </a:r>
          </a:p>
          <a:p>
            <a:pPr lvl="1">
              <a:buFont typeface="Wingdings" pitchFamily="1" charset="2"/>
              <a:buChar char="q"/>
            </a:pPr>
            <a:r>
              <a:rPr lang="fr-FR" smtClean="0">
                <a:solidFill>
                  <a:srgbClr val="000000"/>
                </a:solidFill>
                <a:ea typeface="ＭＳ Ｐゴシック" pitchFamily="1" charset="-128"/>
                <a:cs typeface="ＭＳ Ｐゴシック" pitchFamily="1" charset="-128"/>
              </a:rPr>
              <a:t> Vincent Roca</a:t>
            </a:r>
          </a:p>
          <a:p>
            <a:pPr lvl="1">
              <a:buFont typeface="Wingdings" pitchFamily="1" charset="2"/>
              <a:buChar char="q"/>
            </a:pPr>
            <a:r>
              <a:rPr lang="fr-FR" smtClean="0">
                <a:solidFill>
                  <a:srgbClr val="000000"/>
                </a:solidFill>
                <a:ea typeface="ＭＳ Ｐゴシック" pitchFamily="1" charset="-128"/>
                <a:cs typeface="ＭＳ Ｐゴシック" pitchFamily="1" charset="-128"/>
              </a:rPr>
              <a:t> Cedric Lauradoux</a:t>
            </a:r>
          </a:p>
          <a:p>
            <a:pPr lvl="1">
              <a:buFont typeface="Wingdings" pitchFamily="1" charset="2"/>
              <a:buChar char="q"/>
            </a:pPr>
            <a:r>
              <a:rPr lang="fr-FR" smtClean="0">
                <a:solidFill>
                  <a:srgbClr val="000000"/>
                </a:solidFill>
                <a:ea typeface="ＭＳ Ｐゴシック" pitchFamily="1" charset="-128"/>
                <a:cs typeface="ＭＳ Ｐゴシック" pitchFamily="1" charset="-128"/>
              </a:rPr>
              <a:t> Marine Minier</a:t>
            </a:r>
            <a:endParaRPr lang="en-US" smtClean="0">
              <a:solidFill>
                <a:srgbClr val="000000"/>
              </a:solidFill>
              <a:ea typeface="ＭＳ Ｐゴシック" pitchFamily="1" charset="-128"/>
              <a:cs typeface="ＭＳ Ｐゴシック" pitchFamily="1" charset="-128"/>
            </a:endParaRPr>
          </a:p>
          <a:p>
            <a:pPr marL="0" indent="0"/>
            <a:endParaRPr lang="fr-FR">
              <a:cs typeface="ＭＳ Ｐゴシック" pitchFamily="1" charset="-128"/>
            </a:endParaRPr>
          </a:p>
        </p:txBody>
      </p:sp>
      <p:sp>
        <p:nvSpPr>
          <p:cNvPr id="189445" name="Espace réservé de la date 4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x-none">
                <a:latin typeface="Arial" pitchFamily="1" charset="0"/>
                <a:ea typeface="Arial" pitchFamily="1" charset="0"/>
                <a:cs typeface="Arial" pitchFamily="1" charset="0"/>
              </a:rPr>
              <a:t>March 22, 2012</a:t>
            </a:r>
            <a:endParaRPr lang="fr-FR">
              <a:latin typeface="Arial" pitchFamily="1" charset="0"/>
              <a:ea typeface="Arial" pitchFamily="1" charset="0"/>
              <a:cs typeface="Arial" pitchFamily="1" charset="0"/>
            </a:endParaRPr>
          </a:p>
        </p:txBody>
      </p:sp>
      <p:sp>
        <p:nvSpPr>
          <p:cNvPr id="189446" name="Espace réservé du pied de page 6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>
                <a:latin typeface="Arial" pitchFamily="1" charset="0"/>
                <a:ea typeface="Arial" pitchFamily="1" charset="0"/>
                <a:cs typeface="Arial" pitchFamily="1" charset="0"/>
              </a:rPr>
              <a:t>Walid Dabbous - Planète</a:t>
            </a:r>
          </a:p>
        </p:txBody>
      </p:sp>
      <p:sp>
        <p:nvSpPr>
          <p:cNvPr id="189447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>
                <a:ea typeface="ＭＳ Ｐゴシック" pitchFamily="1" charset="-128"/>
                <a:cs typeface="ＭＳ Ｐゴシック" pitchFamily="1" charset="-128"/>
              </a:rPr>
              <a:t>- </a:t>
            </a:r>
            <a:fld id="{F7ACB51B-8FE0-0D46-981B-092CD37646D0}" type="slidenum">
              <a:rPr lang="fr-FR" smtClean="0">
                <a:ea typeface="ＭＳ Ｐゴシック" pitchFamily="1" charset="-128"/>
                <a:cs typeface="ＭＳ Ｐゴシック" pitchFamily="1" charset="-128"/>
              </a:rPr>
              <a:pPr/>
              <a:t>11</a:t>
            </a:fld>
            <a:endParaRPr lang="fr-FR" smtClean="0"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gray">
          <a:xfrm>
            <a:off x="836613" y="422275"/>
            <a:ext cx="7540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marL="24161750" indent="-24161750" eaLnBrk="0" hangingPunct="0">
              <a:defRPr/>
            </a:pPr>
            <a:endParaRPr lang="fr-FR" sz="2800" b="1" kern="0" dirty="0">
              <a:solidFill>
                <a:schemeClr val="bg2"/>
              </a:solidFill>
              <a:latin typeface="+mj-lt"/>
              <a:ea typeface="+mj-ea"/>
              <a:cs typeface="ＭＳ Ｐゴシック" pitchFamily="-12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>
                <a:ea typeface="ＭＳ Ｐゴシック" pitchFamily="1" charset="-128"/>
                <a:cs typeface="ＭＳ Ｐゴシック" pitchFamily="1" charset="-128"/>
              </a:rPr>
              <a:t>- </a:t>
            </a:r>
            <a:fld id="{A5C9F8FF-78E9-A840-B7D7-4EB91E98D36C}" type="slidenum">
              <a:rPr lang="fr-FR" smtClean="0">
                <a:ea typeface="ＭＳ Ｐゴシック" pitchFamily="1" charset="-128"/>
                <a:cs typeface="ＭＳ Ｐゴシック" pitchFamily="1" charset="-128"/>
              </a:rPr>
              <a:pPr/>
              <a:t>2</a:t>
            </a:fld>
            <a:endParaRPr lang="fr-FR" smtClean="0"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79203" name="Titre 1"/>
          <p:cNvSpPr>
            <a:spLocks noGrp="1"/>
          </p:cNvSpPr>
          <p:nvPr>
            <p:ph type="title"/>
          </p:nvPr>
        </p:nvSpPr>
        <p:spPr>
          <a:xfrm>
            <a:off x="684213" y="269875"/>
            <a:ext cx="7540625" cy="1143000"/>
          </a:xfrm>
        </p:spPr>
        <p:txBody>
          <a:bodyPr/>
          <a:lstStyle/>
          <a:p>
            <a:pPr marL="24161750" indent="-24161750"/>
            <a:r>
              <a:rPr lang="en-US" dirty="0" smtClean="0">
                <a:cs typeface="ＭＳ Ｐゴシック" pitchFamily="1" charset="-128"/>
              </a:rPr>
              <a:t>How research topics are </a:t>
            </a:r>
            <a:r>
              <a:rPr lang="en-US" dirty="0" smtClean="0">
                <a:cs typeface="ＭＳ Ｐゴシック" pitchFamily="1" charset="-128"/>
              </a:rPr>
              <a:t>selected</a:t>
            </a:r>
            <a:endParaRPr lang="en-US" dirty="0" smtClean="0">
              <a:cs typeface="ＭＳ Ｐゴシック" pitchFamily="1" charset="-128"/>
            </a:endParaRPr>
          </a:p>
        </p:txBody>
      </p:sp>
      <p:sp>
        <p:nvSpPr>
          <p:cNvPr id="211972" name="Espace réservé du contenu 6"/>
          <p:cNvSpPr>
            <a:spLocks noGrp="1"/>
          </p:cNvSpPr>
          <p:nvPr>
            <p:ph idx="1"/>
          </p:nvPr>
        </p:nvSpPr>
        <p:spPr bwMode="auto">
          <a:xfrm>
            <a:off x="395288" y="1312862"/>
            <a:ext cx="8748712" cy="480231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Based on the researchers expertise</a:t>
            </a: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Select new topics with high potential practical impact</a:t>
            </a: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sz="2800" dirty="0">
                <a:solidFill>
                  <a:srgbClr val="000000"/>
                </a:solidFill>
              </a:rPr>
              <a:t>E</a:t>
            </a:r>
            <a:r>
              <a:rPr lang="en-US" sz="2800" dirty="0" smtClean="0">
                <a:solidFill>
                  <a:srgbClr val="000000"/>
                </a:solidFill>
              </a:rPr>
              <a:t>arly influence on state of the art</a:t>
            </a: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sz="2800" dirty="0">
                <a:solidFill>
                  <a:srgbClr val="000000"/>
                </a:solidFill>
              </a:rPr>
              <a:t>S</a:t>
            </a:r>
            <a:r>
              <a:rPr lang="en-US" sz="2800" dirty="0" smtClean="0">
                <a:solidFill>
                  <a:srgbClr val="000000"/>
                </a:solidFill>
              </a:rPr>
              <a:t>mall number of general directions:</a:t>
            </a:r>
          </a:p>
          <a:p>
            <a:pPr lvl="1"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Activities on Mobility and Dissemination consolidate the architectural view towards Data Centric Networks</a:t>
            </a: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x-none"/>
              <a:t>March 22, 2012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Walid Dabbous - Planète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>
                <a:ea typeface="ＭＳ Ｐゴシック" pitchFamily="1" charset="-128"/>
                <a:cs typeface="ＭＳ Ｐゴシック" pitchFamily="1" charset="-128"/>
              </a:rPr>
              <a:t>- </a:t>
            </a:r>
            <a:fld id="{A5C9F8FF-78E9-A840-B7D7-4EB91E98D36C}" type="slidenum">
              <a:rPr lang="fr-FR" smtClean="0">
                <a:ea typeface="ＭＳ Ｐゴシック" pitchFamily="1" charset="-128"/>
                <a:cs typeface="ＭＳ Ｐゴシック" pitchFamily="1" charset="-128"/>
              </a:rPr>
              <a:pPr/>
              <a:t>3</a:t>
            </a:fld>
            <a:endParaRPr lang="fr-FR" smtClean="0"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79203" name="Titre 1"/>
          <p:cNvSpPr>
            <a:spLocks noGrp="1"/>
          </p:cNvSpPr>
          <p:nvPr>
            <p:ph type="title"/>
          </p:nvPr>
        </p:nvSpPr>
        <p:spPr>
          <a:xfrm>
            <a:off x="684213" y="269875"/>
            <a:ext cx="7540625" cy="1143000"/>
          </a:xfrm>
        </p:spPr>
        <p:txBody>
          <a:bodyPr/>
          <a:lstStyle/>
          <a:p>
            <a:pPr marL="24161750" indent="-24161750"/>
            <a:r>
              <a:rPr lang="en-US" dirty="0" smtClean="0">
                <a:cs typeface="ＭＳ Ｐゴシック" pitchFamily="1" charset="-128"/>
              </a:rPr>
              <a:t>Intra Project-team Collaboration </a:t>
            </a:r>
          </a:p>
        </p:txBody>
      </p:sp>
      <p:sp>
        <p:nvSpPr>
          <p:cNvPr id="211972" name="Espace réservé du contenu 6"/>
          <p:cNvSpPr>
            <a:spLocks noGrp="1"/>
          </p:cNvSpPr>
          <p:nvPr>
            <p:ph idx="1"/>
          </p:nvPr>
        </p:nvSpPr>
        <p:spPr bwMode="auto">
          <a:xfrm>
            <a:off x="395288" y="1312862"/>
            <a:ext cx="8748712" cy="480231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Frequent PhD and Internship co-supervising and co-authoring </a:t>
            </a: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All involved researchers contribute to the definition of the topic</a:t>
            </a: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Mesh and not a star model</a:t>
            </a: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Project-team leader has both management role and research </a:t>
            </a:r>
            <a:r>
              <a:rPr lang="en-US" sz="2800" i="1" dirty="0" smtClean="0">
                <a:solidFill>
                  <a:srgbClr val="000000"/>
                </a:solidFill>
              </a:rPr>
              <a:t>coordination </a:t>
            </a:r>
            <a:r>
              <a:rPr lang="en-US" sz="2800" dirty="0" smtClean="0">
                <a:solidFill>
                  <a:srgbClr val="000000"/>
                </a:solidFill>
              </a:rPr>
              <a:t>role</a:t>
            </a:r>
          </a:p>
          <a:p>
            <a:pPr lvl="1"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Not equivalent to an university “Professor” </a:t>
            </a: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x-none"/>
              <a:t>March 22, 2012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Walid Dabbous - Planète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>
                <a:ea typeface="ＭＳ Ｐゴシック" pitchFamily="1" charset="-128"/>
                <a:cs typeface="ＭＳ Ｐゴシック" pitchFamily="1" charset="-128"/>
              </a:rPr>
              <a:t>- </a:t>
            </a:r>
            <a:fld id="{A5C9F8FF-78E9-A840-B7D7-4EB91E98D36C}" type="slidenum">
              <a:rPr lang="fr-FR" smtClean="0">
                <a:ea typeface="ＭＳ Ｐゴシック" pitchFamily="1" charset="-128"/>
                <a:cs typeface="ＭＳ Ｐゴシック" pitchFamily="1" charset="-128"/>
              </a:rPr>
              <a:pPr/>
              <a:t>4</a:t>
            </a:fld>
            <a:endParaRPr lang="fr-FR" smtClean="0"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79203" name="Titre 1"/>
          <p:cNvSpPr>
            <a:spLocks noGrp="1"/>
          </p:cNvSpPr>
          <p:nvPr>
            <p:ph type="title"/>
          </p:nvPr>
        </p:nvSpPr>
        <p:spPr>
          <a:xfrm>
            <a:off x="684213" y="269875"/>
            <a:ext cx="7540625" cy="1143000"/>
          </a:xfrm>
        </p:spPr>
        <p:txBody>
          <a:bodyPr/>
          <a:lstStyle/>
          <a:p>
            <a:pPr marL="24161750" indent="-24161750"/>
            <a:r>
              <a:rPr lang="en-US" dirty="0" smtClean="0">
                <a:cs typeface="ＭＳ Ｐゴシック" pitchFamily="1" charset="-128"/>
              </a:rPr>
              <a:t>Collaboration with industrials</a:t>
            </a:r>
          </a:p>
        </p:txBody>
      </p:sp>
      <p:sp>
        <p:nvSpPr>
          <p:cNvPr id="211972" name="Espace réservé du contenu 6"/>
          <p:cNvSpPr>
            <a:spLocks noGrp="1"/>
          </p:cNvSpPr>
          <p:nvPr>
            <p:ph idx="1"/>
          </p:nvPr>
        </p:nvSpPr>
        <p:spPr bwMode="auto">
          <a:xfrm>
            <a:off x="395288" y="1312862"/>
            <a:ext cx="8748712" cy="480231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A lot of collaborative projects</a:t>
            </a:r>
          </a:p>
          <a:p>
            <a:pPr lvl="1"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Select projects based on our research interests and</a:t>
            </a:r>
            <a:r>
              <a:rPr lang="en-US" sz="2400" dirty="0" smtClean="0">
                <a:solidFill>
                  <a:srgbClr val="000000"/>
                </a:solidFill>
              </a:rPr>
              <a:t> background and </a:t>
            </a:r>
            <a:r>
              <a:rPr lang="en-US" sz="2400" dirty="0" smtClean="0">
                <a:solidFill>
                  <a:srgbClr val="000000"/>
                </a:solidFill>
              </a:rPr>
              <a:t>not the inverse</a:t>
            </a:r>
          </a:p>
          <a:p>
            <a:pPr lvl="1"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Discuss with the industrial to define advancement of common interest</a:t>
            </a: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Not too much direct collaboration</a:t>
            </a:r>
          </a:p>
          <a:p>
            <a:pPr lvl="1"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ANR / European projects impact !</a:t>
            </a:r>
          </a:p>
          <a:p>
            <a:pPr lvl="1"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Higher freedom to select topics but less transfer </a:t>
            </a: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x-none"/>
              <a:t>March 22, 2012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Walid Dabbous - Planète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>
                <a:ea typeface="ＭＳ Ｐゴシック" pitchFamily="1" charset="-128"/>
                <a:cs typeface="ＭＳ Ｐゴシック" pitchFamily="1" charset="-128"/>
              </a:rPr>
              <a:t>- </a:t>
            </a:r>
            <a:fld id="{1424D807-5234-5940-8BEB-7A4A3210B80C}" type="slidenum">
              <a:rPr lang="fr-FR" smtClean="0">
                <a:ea typeface="ＭＳ Ｐゴシック" pitchFamily="1" charset="-128"/>
                <a:cs typeface="ＭＳ Ｐゴシック" pitchFamily="1" charset="-128"/>
              </a:rPr>
              <a:pPr/>
              <a:t>5</a:t>
            </a:fld>
            <a:endParaRPr lang="fr-FR" smtClean="0"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77155" name="Titre 1"/>
          <p:cNvSpPr>
            <a:spLocks noGrp="1"/>
          </p:cNvSpPr>
          <p:nvPr>
            <p:ph type="title"/>
          </p:nvPr>
        </p:nvSpPr>
        <p:spPr>
          <a:xfrm>
            <a:off x="684213" y="269875"/>
            <a:ext cx="7540625" cy="1143000"/>
          </a:xfrm>
        </p:spPr>
        <p:txBody>
          <a:bodyPr/>
          <a:lstStyle/>
          <a:p>
            <a:pPr marL="24161750" indent="-24161750"/>
            <a:r>
              <a:rPr lang="fr-FR" smtClean="0">
                <a:cs typeface="ＭＳ Ｐゴシック" pitchFamily="1" charset="-128"/>
              </a:rPr>
              <a:t>Future of Planète: DIANA and PRIVATICS</a:t>
            </a:r>
          </a:p>
        </p:txBody>
      </p:sp>
      <p:sp>
        <p:nvSpPr>
          <p:cNvPr id="177156" name="Espace réservé du contenu 6"/>
          <p:cNvSpPr>
            <a:spLocks noGrp="1"/>
          </p:cNvSpPr>
          <p:nvPr>
            <p:ph idx="1"/>
          </p:nvPr>
        </p:nvSpPr>
        <p:spPr bwMode="auto">
          <a:xfrm>
            <a:off x="395288" y="1312863"/>
            <a:ext cx="8748712" cy="42037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buFont typeface="Wingdings" pitchFamily="1" charset="2"/>
              <a:buChar char="q"/>
            </a:pPr>
            <a:r>
              <a:rPr>
                <a:solidFill>
                  <a:srgbClr val="000000"/>
                </a:solidFill>
                <a:cs typeface="ＭＳ Ｐゴシック" pitchFamily="1" charset="-128"/>
              </a:rPr>
              <a:t>Planète created in December 2000</a:t>
            </a:r>
          </a:p>
          <a:p>
            <a:pPr>
              <a:lnSpc>
                <a:spcPct val="120000"/>
              </a:lnSpc>
              <a:buFont typeface="Wingdings" pitchFamily="1" charset="2"/>
              <a:buChar char="q"/>
            </a:pPr>
            <a:endParaRPr>
              <a:solidFill>
                <a:srgbClr val="000000"/>
              </a:solidFill>
              <a:cs typeface="ＭＳ Ｐゴシック" pitchFamily="1" charset="-128"/>
            </a:endParaRPr>
          </a:p>
          <a:p>
            <a:pPr>
              <a:lnSpc>
                <a:spcPct val="120000"/>
              </a:lnSpc>
              <a:buFont typeface="Wingdings" pitchFamily="1" charset="2"/>
              <a:buChar char="q"/>
            </a:pPr>
            <a:r>
              <a:rPr>
                <a:solidFill>
                  <a:srgbClr val="000000"/>
                </a:solidFill>
                <a:cs typeface="ＭＳ Ｐゴシック" pitchFamily="1" charset="-128"/>
              </a:rPr>
              <a:t>Two new projects teams are in the pipe</a:t>
            </a:r>
          </a:p>
          <a:p>
            <a:pPr>
              <a:lnSpc>
                <a:spcPct val="120000"/>
              </a:lnSpc>
            </a:pPr>
            <a:endParaRPr>
              <a:solidFill>
                <a:srgbClr val="000000"/>
              </a:solidFill>
              <a:cs typeface="ＭＳ Ｐゴシック" pitchFamily="1" charset="-128"/>
            </a:endParaRPr>
          </a:p>
          <a:p>
            <a:pPr lvl="1" defTabSz="200025">
              <a:lnSpc>
                <a:spcPct val="120000"/>
              </a:lnSpc>
              <a:buFont typeface="Wingdings" pitchFamily="1" charset="2"/>
              <a:buChar char="q"/>
            </a:pPr>
            <a:r>
              <a:rPr lang="fr-FR" smtClean="0">
                <a:solidFill>
                  <a:srgbClr val="000000"/>
                </a:solidFill>
                <a:ea typeface="ＭＳ Ｐゴシック" pitchFamily="1" charset="-128"/>
              </a:rPr>
              <a:t>DIANA (Sophia Antipolis – Méditerranée) : Design Implementation and Analysis of Networking Architectures</a:t>
            </a:r>
          </a:p>
          <a:p>
            <a:pPr lvl="1" defTabSz="200025">
              <a:lnSpc>
                <a:spcPct val="120000"/>
              </a:lnSpc>
              <a:buFont typeface="Wingdings" pitchFamily="1" charset="2"/>
              <a:buChar char="q"/>
            </a:pPr>
            <a:endParaRPr lang="fr-FR" smtClean="0">
              <a:solidFill>
                <a:srgbClr val="000000"/>
              </a:solidFill>
              <a:ea typeface="ＭＳ Ｐゴシック" pitchFamily="1" charset="-128"/>
            </a:endParaRPr>
          </a:p>
          <a:p>
            <a:pPr lvl="1" defTabSz="200025">
              <a:lnSpc>
                <a:spcPct val="120000"/>
              </a:lnSpc>
              <a:buFont typeface="Wingdings" pitchFamily="1" charset="2"/>
              <a:buChar char="q"/>
            </a:pPr>
            <a:r>
              <a:rPr lang="fr-FR" smtClean="0">
                <a:solidFill>
                  <a:srgbClr val="000000"/>
                </a:solidFill>
                <a:ea typeface="ＭＳ Ｐゴシック" pitchFamily="1" charset="-128"/>
              </a:rPr>
              <a:t>PRIVATICS (Grenoble Rhône-Alpes): Privacy Models, Architectures and Tools for the Information Society</a:t>
            </a:r>
            <a:br>
              <a:rPr lang="fr-FR" smtClean="0">
                <a:solidFill>
                  <a:srgbClr val="000000"/>
                </a:solidFill>
                <a:ea typeface="ＭＳ Ｐゴシック" pitchFamily="1" charset="-128"/>
              </a:rPr>
            </a:br>
            <a:endParaRPr lang="fr-FR">
              <a:solidFill>
                <a:srgbClr val="000000"/>
              </a:solidFill>
              <a:ea typeface="ＭＳ Ｐゴシック" pitchFamily="1" charset="-128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x-none"/>
              <a:t>March 22, 2012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Walid Dabbous - Planète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>
                <a:ea typeface="ＭＳ Ｐゴシック" pitchFamily="1" charset="-128"/>
                <a:cs typeface="ＭＳ Ｐゴシック" pitchFamily="1" charset="-128"/>
              </a:rPr>
              <a:t>- </a:t>
            </a:r>
            <a:fld id="{A5C9F8FF-78E9-A840-B7D7-4EB91E98D36C}" type="slidenum">
              <a:rPr lang="fr-FR" smtClean="0">
                <a:ea typeface="ＭＳ Ｐゴシック" pitchFamily="1" charset="-128"/>
                <a:cs typeface="ＭＳ Ｐゴシック" pitchFamily="1" charset="-128"/>
              </a:rPr>
              <a:pPr/>
              <a:t>6</a:t>
            </a:fld>
            <a:endParaRPr lang="fr-FR" smtClean="0"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79203" name="Titre 1"/>
          <p:cNvSpPr>
            <a:spLocks noGrp="1"/>
          </p:cNvSpPr>
          <p:nvPr>
            <p:ph type="title"/>
          </p:nvPr>
        </p:nvSpPr>
        <p:spPr>
          <a:xfrm>
            <a:off x="684213" y="269875"/>
            <a:ext cx="7540625" cy="1143000"/>
          </a:xfrm>
        </p:spPr>
        <p:txBody>
          <a:bodyPr/>
          <a:lstStyle/>
          <a:p>
            <a:pPr marL="24161750" indent="-24161750"/>
            <a:r>
              <a:rPr lang="fr-FR" smtClean="0">
                <a:cs typeface="ＭＳ Ｐゴシック" pitchFamily="1" charset="-128"/>
              </a:rPr>
              <a:t>DIANA</a:t>
            </a:r>
          </a:p>
        </p:txBody>
      </p:sp>
      <p:sp>
        <p:nvSpPr>
          <p:cNvPr id="211972" name="Espace réservé du contenu 6"/>
          <p:cNvSpPr>
            <a:spLocks noGrp="1"/>
          </p:cNvSpPr>
          <p:nvPr>
            <p:ph idx="1"/>
          </p:nvPr>
        </p:nvSpPr>
        <p:spPr bwMode="auto">
          <a:xfrm>
            <a:off x="395288" y="1312863"/>
            <a:ext cx="8748712" cy="42037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buFont typeface="Wingdings" pitchFamily="1" charset="2"/>
              <a:buChar char="q"/>
              <a:defRPr/>
            </a:pPr>
            <a:r>
              <a:rPr lang="en-US" sz="2400" dirty="0">
                <a:solidFill>
                  <a:srgbClr val="000000"/>
                </a:solidFill>
                <a:cs typeface="ＭＳ Ｐゴシック" pitchFamily="1" charset="-128"/>
              </a:rPr>
              <a:t>Today the Internet can be considered as a set of devices, services, and information</a:t>
            </a:r>
          </a:p>
          <a:p>
            <a:pPr lvl="1" defTabSz="200025">
              <a:buFont typeface="Wingdings" pitchFamily="1" charset="2"/>
              <a:buChar char="q"/>
              <a:defRPr/>
            </a:pPr>
            <a:r>
              <a:rPr lang="en-US" sz="2400" dirty="0" smtClean="0">
                <a:solidFill>
                  <a:srgbClr val="000000"/>
                </a:solidFill>
                <a:ea typeface="ＭＳ Ｐゴシック" pitchFamily="1" charset="-128"/>
              </a:rPr>
              <a:t>Device: computer, </a:t>
            </a:r>
            <a:r>
              <a:rPr lang="en-US" sz="2400" dirty="0" err="1" smtClean="0">
                <a:solidFill>
                  <a:srgbClr val="000000"/>
                </a:solidFill>
                <a:ea typeface="ＭＳ Ｐゴシック" pitchFamily="1" charset="-128"/>
              </a:rPr>
              <a:t>smartphone</a:t>
            </a:r>
            <a:r>
              <a:rPr lang="en-US" sz="2400" dirty="0" smtClean="0">
                <a:solidFill>
                  <a:srgbClr val="000000"/>
                </a:solidFill>
                <a:ea typeface="ＭＳ Ｐゴシック" pitchFamily="1" charset="-128"/>
              </a:rPr>
              <a:t>, peripheral, etc.</a:t>
            </a:r>
          </a:p>
          <a:p>
            <a:pPr lvl="1" defTabSz="200025">
              <a:buFont typeface="Wingdings" pitchFamily="1" charset="2"/>
              <a:buChar char="q"/>
              <a:defRPr/>
            </a:pPr>
            <a:r>
              <a:rPr lang="en-US" sz="2400" dirty="0" smtClean="0">
                <a:solidFill>
                  <a:srgbClr val="000000"/>
                </a:solidFill>
                <a:ea typeface="ＭＳ Ｐゴシック" pitchFamily="1" charset="-128"/>
              </a:rPr>
              <a:t>Service: social network, in-the-cloud applications, etc.</a:t>
            </a:r>
          </a:p>
          <a:p>
            <a:pPr lvl="1" defTabSz="200025">
              <a:buFont typeface="Wingdings" pitchFamily="1" charset="2"/>
              <a:buChar char="q"/>
              <a:defRPr/>
            </a:pPr>
            <a:r>
              <a:rPr lang="en-US" sz="2400" dirty="0" smtClean="0">
                <a:solidFill>
                  <a:srgbClr val="000000"/>
                </a:solidFill>
                <a:ea typeface="ＭＳ Ｐゴシック" pitchFamily="1" charset="-128"/>
              </a:rPr>
              <a:t>Information: pictures, videos, documents, etc.</a:t>
            </a:r>
          </a:p>
          <a:p>
            <a:pPr lvl="1" defTabSz="200025">
              <a:buFontTx/>
              <a:buNone/>
              <a:defRPr/>
            </a:pPr>
            <a:endParaRPr lang="en-US" sz="2400" dirty="0" smtClean="0">
              <a:solidFill>
                <a:srgbClr val="000000"/>
              </a:solidFill>
              <a:ea typeface="ＭＳ Ｐゴシック" pitchFamily="1" charset="-128"/>
            </a:endParaRPr>
          </a:p>
          <a:p>
            <a:pPr>
              <a:lnSpc>
                <a:spcPct val="120000"/>
              </a:lnSpc>
              <a:buFont typeface="Wingdings" pitchFamily="-123" charset="2"/>
              <a:buChar char="q"/>
              <a:defRPr/>
            </a:pPr>
            <a:r>
              <a:rPr lang="en-US" sz="2400" dirty="0">
                <a:solidFill>
                  <a:srgbClr val="000000"/>
                </a:solidFill>
                <a:cs typeface="ＭＳ Ｐゴシック" pitchFamily="-123" charset="-128"/>
              </a:rPr>
              <a:t>Moreover </a:t>
            </a:r>
            <a:r>
              <a:rPr lang="en-US" sz="2400" dirty="0">
                <a:solidFill>
                  <a:srgbClr val="000000"/>
                </a:solidFill>
              </a:rPr>
              <a:t>usage is accessing services and information through multiple devices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x-none"/>
              <a:t>March 22, 2012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Walid Dabbous - Planète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>
                <a:ea typeface="ＭＳ Ｐゴシック" pitchFamily="1" charset="-128"/>
                <a:cs typeface="ＭＳ Ｐゴシック" pitchFamily="1" charset="-128"/>
              </a:rPr>
              <a:t>- </a:t>
            </a:r>
            <a:fld id="{C7D77C1F-09A2-4741-B65E-F62E2ED53275}" type="slidenum">
              <a:rPr lang="fr-FR" smtClean="0">
                <a:ea typeface="ＭＳ Ｐゴシック" pitchFamily="1" charset="-128"/>
                <a:cs typeface="ＭＳ Ｐゴシック" pitchFamily="1" charset="-128"/>
              </a:rPr>
              <a:pPr/>
              <a:t>7</a:t>
            </a:fld>
            <a:endParaRPr lang="fr-FR" smtClean="0"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81251" name="Titre 1"/>
          <p:cNvSpPr>
            <a:spLocks noGrp="1"/>
          </p:cNvSpPr>
          <p:nvPr>
            <p:ph type="title"/>
          </p:nvPr>
        </p:nvSpPr>
        <p:spPr>
          <a:xfrm>
            <a:off x="684213" y="269875"/>
            <a:ext cx="7540625" cy="1143000"/>
          </a:xfrm>
        </p:spPr>
        <p:txBody>
          <a:bodyPr/>
          <a:lstStyle/>
          <a:p>
            <a:pPr marL="24161750" indent="-24161750"/>
            <a:r>
              <a:rPr lang="en-US" dirty="0" smtClean="0">
                <a:cs typeface="ＭＳ Ｐゴシック" pitchFamily="1" charset="-128"/>
              </a:rPr>
              <a:t>DIANA Grand Challenges</a:t>
            </a:r>
          </a:p>
        </p:txBody>
      </p:sp>
      <p:sp>
        <p:nvSpPr>
          <p:cNvPr id="181252" name="Espace réservé du contenu 6"/>
          <p:cNvSpPr>
            <a:spLocks noGrp="1"/>
          </p:cNvSpPr>
          <p:nvPr>
            <p:ph idx="1"/>
          </p:nvPr>
        </p:nvSpPr>
        <p:spPr bwMode="auto">
          <a:xfrm>
            <a:off x="395288" y="1312863"/>
            <a:ext cx="8748712" cy="42037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itchFamily="1" charset="2"/>
              <a:buChar char="q"/>
            </a:pPr>
            <a:r>
              <a:rPr lang="en-US">
                <a:solidFill>
                  <a:srgbClr val="000000"/>
                </a:solidFill>
                <a:cs typeface="ＭＳ Ｐゴシック" pitchFamily="1" charset="-128"/>
              </a:rPr>
              <a:t>How to enable an automatic, seamless, and secure connection to the Internet services?</a:t>
            </a:r>
          </a:p>
          <a:p>
            <a:pPr>
              <a:buFont typeface="Wingdings" pitchFamily="1" charset="2"/>
              <a:buChar char="q"/>
            </a:pPr>
            <a:r>
              <a:rPr lang="en-US">
                <a:solidFill>
                  <a:srgbClr val="000000"/>
                </a:solidFill>
                <a:cs typeface="ＭＳ Ｐゴシック" pitchFamily="1" charset="-128"/>
              </a:rPr>
              <a:t>How to seamlessly publish and access information at any scale and in an efficient way, while preserving privacy?</a:t>
            </a:r>
          </a:p>
          <a:p>
            <a:pPr>
              <a:buFont typeface="Wingdings" pitchFamily="1" charset="2"/>
              <a:buChar char="q"/>
            </a:pPr>
            <a:r>
              <a:rPr lang="en-US">
                <a:solidFill>
                  <a:srgbClr val="000000"/>
                </a:solidFill>
                <a:cs typeface="ＭＳ Ｐゴシック" pitchFamily="1" charset="-128"/>
              </a:rPr>
              <a:t>How to incrementally deploy the proposed mechanisms and ensure their adoption by end users, content providers and network operators?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x-none"/>
              <a:t>March 22, 2012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Walid Dabbous - Planète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Titre 1"/>
          <p:cNvSpPr>
            <a:spLocks noGrp="1"/>
          </p:cNvSpPr>
          <p:nvPr>
            <p:ph type="title"/>
          </p:nvPr>
        </p:nvSpPr>
        <p:spPr>
          <a:xfrm>
            <a:off x="573088" y="474663"/>
            <a:ext cx="7540625" cy="1143000"/>
          </a:xfrm>
        </p:spPr>
        <p:txBody>
          <a:bodyPr/>
          <a:lstStyle/>
          <a:p>
            <a:pPr eaLnBrk="1" hangingPunct="1"/>
            <a:r>
              <a:rPr lang="fr-FR" smtClean="0">
                <a:solidFill>
                  <a:schemeClr val="bg2"/>
                </a:solidFill>
                <a:cs typeface="ＭＳ Ｐゴシック" pitchFamily="1" charset="-128"/>
              </a:rPr>
              <a:t>PRIVATICS</a:t>
            </a:r>
          </a:p>
        </p:txBody>
      </p:sp>
      <p:sp>
        <p:nvSpPr>
          <p:cNvPr id="183299" name="Espace réservé du contenu 2"/>
          <p:cNvSpPr>
            <a:spLocks noGrp="1"/>
          </p:cNvSpPr>
          <p:nvPr>
            <p:ph idx="1"/>
          </p:nvPr>
        </p:nvSpPr>
        <p:spPr>
          <a:xfrm>
            <a:off x="917575" y="1763713"/>
            <a:ext cx="7540625" cy="3708400"/>
          </a:xfrm>
        </p:spPr>
        <p:txBody>
          <a:bodyPr/>
          <a:lstStyle/>
          <a:p>
            <a:pPr marL="0" indent="0" eaLnBrk="1" hangingPunct="1"/>
            <a:r>
              <a:rPr lang="fr-FR" dirty="0" err="1" smtClean="0">
                <a:solidFill>
                  <a:srgbClr val="000000"/>
                </a:solidFill>
                <a:cs typeface="ＭＳ Ｐゴシック" pitchFamily="1" charset="-128"/>
              </a:rPr>
              <a:t>Advances</a:t>
            </a:r>
            <a:r>
              <a:rPr lang="fr-FR" dirty="0" smtClean="0">
                <a:solidFill>
                  <a:srgbClr val="000000"/>
                </a:solidFill>
                <a:cs typeface="ＭＳ Ｐゴシック" pitchFamily="1" charset="-128"/>
              </a:rPr>
              <a:t> of </a:t>
            </a:r>
            <a:r>
              <a:rPr lang="fr-FR" dirty="0" err="1" smtClean="0">
                <a:solidFill>
                  <a:srgbClr val="000000"/>
                </a:solidFill>
                <a:cs typeface="ＭＳ Ｐゴシック" pitchFamily="1" charset="-128"/>
              </a:rPr>
              <a:t>Technology</a:t>
            </a:r>
            <a:r>
              <a:rPr lang="fr-FR" dirty="0" smtClean="0">
                <a:solidFill>
                  <a:srgbClr val="000000"/>
                </a:solidFill>
                <a:cs typeface="ＭＳ Ｐゴシック" pitchFamily="1" charset="-128"/>
              </a:rPr>
              <a:t> are </a:t>
            </a:r>
            <a:r>
              <a:rPr lang="fr-FR" dirty="0" err="1" smtClean="0">
                <a:solidFill>
                  <a:srgbClr val="000000"/>
                </a:solidFill>
                <a:cs typeface="ＭＳ Ｐゴシック" pitchFamily="1" charset="-128"/>
              </a:rPr>
              <a:t>very</a:t>
            </a:r>
            <a:r>
              <a:rPr lang="fr-FR" dirty="0" smtClean="0">
                <a:solidFill>
                  <a:srgbClr val="000000"/>
                </a:solidFill>
                <a:cs typeface="ＭＳ Ｐゴシック" pitchFamily="1" charset="-128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cs typeface="ＭＳ Ｐゴシック" pitchFamily="1" charset="-128"/>
              </a:rPr>
              <a:t>beneficial</a:t>
            </a:r>
            <a:r>
              <a:rPr lang="fr-FR" dirty="0" smtClean="0">
                <a:solidFill>
                  <a:srgbClr val="000000"/>
                </a:solidFill>
                <a:cs typeface="ＭＳ Ｐゴシック" pitchFamily="1" charset="-128"/>
              </a:rPr>
              <a:t> to the society (</a:t>
            </a:r>
            <a:r>
              <a:rPr lang="fr-FR" dirty="0" err="1" smtClean="0">
                <a:solidFill>
                  <a:srgbClr val="000000"/>
                </a:solidFill>
                <a:cs typeface="ＭＳ Ｐゴシック" pitchFamily="1" charset="-128"/>
              </a:rPr>
              <a:t>medical</a:t>
            </a:r>
            <a:r>
              <a:rPr lang="fr-FR" dirty="0" smtClean="0">
                <a:solidFill>
                  <a:srgbClr val="000000"/>
                </a:solidFill>
                <a:cs typeface="ＭＳ Ｐゴシック" pitchFamily="1" charset="-128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cs typeface="ＭＳ Ｐゴシック" pitchFamily="1" charset="-128"/>
              </a:rPr>
              <a:t>devices</a:t>
            </a:r>
            <a:r>
              <a:rPr lang="fr-FR" dirty="0" smtClean="0">
                <a:solidFill>
                  <a:srgbClr val="000000"/>
                </a:solidFill>
                <a:cs typeface="ＭＳ Ｐゴシック" pitchFamily="1" charset="-128"/>
              </a:rPr>
              <a:t>, Internet, GPS, Smart Phones),</a:t>
            </a:r>
          </a:p>
          <a:p>
            <a:pPr marL="0" indent="0" eaLnBrk="1" hangingPunct="1"/>
            <a:endParaRPr lang="fr-FR" dirty="0" smtClean="0">
              <a:solidFill>
                <a:srgbClr val="000000"/>
              </a:solidFill>
              <a:cs typeface="ＭＳ Ｐゴシック" pitchFamily="1" charset="-128"/>
            </a:endParaRPr>
          </a:p>
          <a:p>
            <a:pPr marL="0" indent="0" eaLnBrk="1" hangingPunct="1"/>
            <a:r>
              <a:rPr lang="fr-FR" dirty="0" smtClean="0">
                <a:solidFill>
                  <a:srgbClr val="000000"/>
                </a:solidFill>
                <a:cs typeface="ＭＳ Ｐゴシック" pitchFamily="1" charset="-128"/>
              </a:rPr>
              <a:t>…but pose </a:t>
            </a:r>
            <a:r>
              <a:rPr lang="fr-FR" dirty="0" err="1" smtClean="0">
                <a:solidFill>
                  <a:srgbClr val="000000"/>
                </a:solidFill>
                <a:cs typeface="ＭＳ Ｐゴシック" pitchFamily="1" charset="-128"/>
              </a:rPr>
              <a:t>considerable</a:t>
            </a:r>
            <a:r>
              <a:rPr lang="fr-FR" dirty="0" smtClean="0">
                <a:solidFill>
                  <a:srgbClr val="000000"/>
                </a:solidFill>
                <a:cs typeface="ＭＳ Ｐゴシック" pitchFamily="1" charset="-128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cs typeface="ＭＳ Ｐゴシック" pitchFamily="1" charset="-128"/>
              </a:rPr>
              <a:t>privacy</a:t>
            </a:r>
            <a:r>
              <a:rPr lang="fr-FR" dirty="0" smtClean="0">
                <a:solidFill>
                  <a:srgbClr val="000000"/>
                </a:solidFill>
                <a:cs typeface="ＭＳ Ｐゴシック" pitchFamily="1" charset="-128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cs typeface="ＭＳ Ｐゴシック" pitchFamily="1" charset="-128"/>
              </a:rPr>
              <a:t>threats</a:t>
            </a:r>
            <a:r>
              <a:rPr lang="fr-FR" dirty="0" smtClean="0">
                <a:solidFill>
                  <a:srgbClr val="000000"/>
                </a:solidFill>
                <a:cs typeface="ＭＳ Ｐゴシック" pitchFamily="1" charset="-128"/>
              </a:rPr>
              <a:t> and challenges…</a:t>
            </a:r>
          </a:p>
          <a:p>
            <a:pPr lvl="1" indent="0" eaLnBrk="1" hangingPunct="1"/>
            <a:endParaRPr lang="fr-FR" dirty="0" smtClean="0">
              <a:solidFill>
                <a:srgbClr val="000000"/>
              </a:solidFill>
              <a:ea typeface="Arial" pitchFamily="1" charset="0"/>
            </a:endParaRPr>
          </a:p>
          <a:p>
            <a:pPr lvl="1" indent="0" eaLnBrk="1" hangingPunct="1"/>
            <a:endParaRPr lang="fr-FR" dirty="0" smtClean="0">
              <a:solidFill>
                <a:srgbClr val="000000"/>
              </a:solidFill>
              <a:ea typeface="Arial" pitchFamily="1" charset="0"/>
            </a:endParaRPr>
          </a:p>
          <a:p>
            <a:pPr lvl="3"/>
            <a:endParaRPr lang="fr-FR" dirty="0" smtClean="0">
              <a:solidFill>
                <a:srgbClr val="000000"/>
              </a:solidFill>
              <a:ea typeface="Arial" pitchFamily="1" charset="0"/>
            </a:endParaRPr>
          </a:p>
        </p:txBody>
      </p:sp>
      <p:sp>
        <p:nvSpPr>
          <p:cNvPr id="183300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Arial" pitchFamily="1" charset="0"/>
                <a:ea typeface="ＭＳ Ｐゴシック" pitchFamily="1" charset="-128"/>
                <a:cs typeface="ＭＳ Ｐゴシック" pitchFamily="1" charset="-128"/>
              </a:rPr>
              <a:t>March 22, 2012</a:t>
            </a:r>
            <a:endParaRPr lang="fr-FR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83301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>
                <a:ea typeface="ＭＳ Ｐゴシック" pitchFamily="1" charset="-128"/>
                <a:cs typeface="ＭＳ Ｐゴシック" pitchFamily="1" charset="-128"/>
              </a:rPr>
              <a:t>- </a:t>
            </a:r>
            <a:fld id="{F081B6D6-30E3-AC4B-8AAF-A0829432EA3C}" type="slidenum">
              <a:rPr lang="fr-FR" smtClean="0">
                <a:ea typeface="ＭＳ Ｐゴシック" pitchFamily="1" charset="-128"/>
                <a:cs typeface="ＭＳ Ｐゴシック" pitchFamily="1" charset="-128"/>
              </a:rPr>
              <a:pPr/>
              <a:t>8</a:t>
            </a:fld>
            <a:endParaRPr lang="fr-FR" smtClean="0"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83302" name="Espace réservé du pied de page 5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>
                <a:latin typeface="Arial" pitchFamily="1" charset="0"/>
                <a:ea typeface="ＭＳ Ｐゴシック" pitchFamily="1" charset="-128"/>
                <a:cs typeface="ＭＳ Ｐゴシック" pitchFamily="1" charset="-128"/>
              </a:rPr>
              <a:t>Walid Dabbous - Planète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>
                <a:solidFill>
                  <a:srgbClr val="E1001A"/>
                </a:solidFill>
                <a:cs typeface="ＭＳ Ｐゴシック" pitchFamily="1" charset="-128"/>
              </a:rPr>
              <a:t>PRIVATICS</a:t>
            </a:r>
            <a:br>
              <a:rPr lang="fr-FR" smtClean="0">
                <a:solidFill>
                  <a:srgbClr val="E1001A"/>
                </a:solidFill>
                <a:cs typeface="ＭＳ Ｐゴシック" pitchFamily="1" charset="-128"/>
              </a:rPr>
            </a:br>
            <a:endParaRPr lang="fr-FR" smtClean="0">
              <a:solidFill>
                <a:srgbClr val="E1001A"/>
              </a:solidFill>
              <a:cs typeface="ＭＳ Ｐゴシック" pitchFamily="1" charset="-128"/>
            </a:endParaRPr>
          </a:p>
        </p:txBody>
      </p:sp>
      <p:sp>
        <p:nvSpPr>
          <p:cNvPr id="185347" name="Espace réservé du contenu 2"/>
          <p:cNvSpPr>
            <a:spLocks noGrp="1"/>
          </p:cNvSpPr>
          <p:nvPr>
            <p:ph idx="1"/>
          </p:nvPr>
        </p:nvSpPr>
        <p:spPr>
          <a:xfrm>
            <a:off x="1044575" y="1284288"/>
            <a:ext cx="7805738" cy="4203700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</a:pPr>
            <a:r>
              <a:rPr lang="fr-FR" b="1" dirty="0" smtClean="0">
                <a:solidFill>
                  <a:srgbClr val="000000"/>
                </a:solidFill>
                <a:cs typeface="ＭＳ Ｐゴシック" pitchFamily="1" charset="-128"/>
              </a:rPr>
              <a:t>First </a:t>
            </a:r>
            <a:r>
              <a:rPr lang="fr-FR" b="1" dirty="0" err="1" smtClean="0">
                <a:solidFill>
                  <a:srgbClr val="000000"/>
                </a:solidFill>
                <a:cs typeface="ＭＳ Ｐゴシック" pitchFamily="1" charset="-128"/>
              </a:rPr>
              <a:t>Inria</a:t>
            </a:r>
            <a:r>
              <a:rPr lang="fr-FR" b="1" dirty="0" smtClean="0">
                <a:solidFill>
                  <a:srgbClr val="000000"/>
                </a:solidFill>
                <a:cs typeface="ＭＳ Ｐゴシック" pitchFamily="1" charset="-128"/>
              </a:rPr>
              <a:t> team to </a:t>
            </a:r>
            <a:r>
              <a:rPr lang="fr-FR" b="1" dirty="0" err="1" smtClean="0">
                <a:solidFill>
                  <a:srgbClr val="000000"/>
                </a:solidFill>
                <a:cs typeface="ＭＳ Ｐゴシック" pitchFamily="1" charset="-128"/>
              </a:rPr>
              <a:t>exclusively</a:t>
            </a:r>
            <a:r>
              <a:rPr lang="fr-FR" b="1" dirty="0" smtClean="0">
                <a:solidFill>
                  <a:srgbClr val="000000"/>
                </a:solidFill>
                <a:cs typeface="ＭＳ Ｐゴシック" pitchFamily="1" charset="-128"/>
              </a:rPr>
              <a:t> focus on Online </a:t>
            </a:r>
            <a:r>
              <a:rPr lang="fr-FR" b="1" dirty="0" err="1" smtClean="0">
                <a:solidFill>
                  <a:srgbClr val="000000"/>
                </a:solidFill>
                <a:cs typeface="ＭＳ Ｐゴシック" pitchFamily="1" charset="-128"/>
              </a:rPr>
              <a:t>Privacy</a:t>
            </a:r>
            <a:endParaRPr lang="fr-FR" b="1" dirty="0" smtClean="0">
              <a:solidFill>
                <a:srgbClr val="000000"/>
              </a:solidFill>
              <a:cs typeface="ＭＳ Ｐゴシック" pitchFamily="1" charset="-128"/>
            </a:endParaRPr>
          </a:p>
          <a:p>
            <a:pPr marL="0" indent="0" eaLnBrk="1" hangingPunct="1">
              <a:lnSpc>
                <a:spcPct val="150000"/>
              </a:lnSpc>
            </a:pPr>
            <a:r>
              <a:rPr lang="fr-FR" dirty="0" err="1" smtClean="0">
                <a:solidFill>
                  <a:srgbClr val="000000"/>
                </a:solidFill>
                <a:cs typeface="ＭＳ Ｐゴシック" pitchFamily="1" charset="-128"/>
              </a:rPr>
              <a:t>Multi-disciplinary</a:t>
            </a:r>
            <a:r>
              <a:rPr lang="fr-FR" dirty="0" smtClean="0">
                <a:solidFill>
                  <a:srgbClr val="000000"/>
                </a:solidFill>
                <a:cs typeface="ＭＳ Ｐゴシック" pitchFamily="1" charset="-128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cs typeface="ＭＳ Ｐゴシック" pitchFamily="1" charset="-128"/>
              </a:rPr>
              <a:t>approach</a:t>
            </a:r>
            <a:r>
              <a:rPr lang="fr-FR" dirty="0" smtClean="0">
                <a:solidFill>
                  <a:srgbClr val="000000"/>
                </a:solidFill>
                <a:cs typeface="ＭＳ Ｐゴシック" pitchFamily="1" charset="-128"/>
              </a:rPr>
              <a:t>:</a:t>
            </a:r>
          </a:p>
          <a:p>
            <a:pPr lvl="1" indent="0" eaLnBrk="1" hangingPunct="1">
              <a:lnSpc>
                <a:spcPct val="150000"/>
              </a:lnSpc>
            </a:pPr>
            <a:r>
              <a:rPr lang="fr-FR" dirty="0" smtClean="0">
                <a:solidFill>
                  <a:srgbClr val="000000"/>
                </a:solidFill>
                <a:ea typeface="Arial" pitchFamily="1" charset="0"/>
              </a:rPr>
              <a:t>Security, </a:t>
            </a:r>
          </a:p>
          <a:p>
            <a:pPr lvl="1" indent="0" eaLnBrk="1" hangingPunct="1">
              <a:lnSpc>
                <a:spcPct val="150000"/>
              </a:lnSpc>
            </a:pPr>
            <a:r>
              <a:rPr lang="fr-FR" dirty="0" smtClean="0">
                <a:solidFill>
                  <a:srgbClr val="000000"/>
                </a:solidFill>
                <a:ea typeface="Arial" pitchFamily="1" charset="0"/>
              </a:rPr>
              <a:t>Crypto, </a:t>
            </a:r>
          </a:p>
          <a:p>
            <a:pPr lvl="1" indent="0" eaLnBrk="1" hangingPunct="1">
              <a:lnSpc>
                <a:spcPct val="150000"/>
              </a:lnSpc>
            </a:pPr>
            <a:r>
              <a:rPr lang="fr-FR" dirty="0" err="1" smtClean="0">
                <a:solidFill>
                  <a:srgbClr val="000000"/>
                </a:solidFill>
                <a:ea typeface="Arial" pitchFamily="1" charset="0"/>
              </a:rPr>
              <a:t>Formal</a:t>
            </a:r>
            <a:r>
              <a:rPr lang="fr-FR" dirty="0" smtClean="0">
                <a:solidFill>
                  <a:srgbClr val="000000"/>
                </a:solidFill>
                <a:ea typeface="Arial" pitchFamily="1" charset="0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ea typeface="Arial" pitchFamily="1" charset="0"/>
              </a:rPr>
              <a:t>Methods</a:t>
            </a:r>
            <a:r>
              <a:rPr lang="fr-FR" dirty="0" smtClean="0">
                <a:solidFill>
                  <a:srgbClr val="000000"/>
                </a:solidFill>
                <a:ea typeface="Arial" pitchFamily="1" charset="0"/>
              </a:rPr>
              <a:t>, </a:t>
            </a:r>
          </a:p>
          <a:p>
            <a:pPr lvl="1" indent="0" eaLnBrk="1" hangingPunct="1">
              <a:lnSpc>
                <a:spcPct val="150000"/>
              </a:lnSpc>
            </a:pPr>
            <a:r>
              <a:rPr lang="fr-FR" dirty="0" smtClean="0">
                <a:solidFill>
                  <a:srgbClr val="000000"/>
                </a:solidFill>
                <a:ea typeface="Arial" pitchFamily="1" charset="0"/>
              </a:rPr>
              <a:t>Networking, </a:t>
            </a:r>
          </a:p>
          <a:p>
            <a:pPr lvl="1" indent="0" eaLnBrk="1" hangingPunct="1">
              <a:lnSpc>
                <a:spcPct val="150000"/>
              </a:lnSpc>
            </a:pPr>
            <a:r>
              <a:rPr lang="fr-FR" dirty="0" err="1" smtClean="0">
                <a:solidFill>
                  <a:srgbClr val="000000"/>
                </a:solidFill>
                <a:ea typeface="Arial" pitchFamily="1" charset="0"/>
              </a:rPr>
              <a:t>Legal</a:t>
            </a:r>
            <a:r>
              <a:rPr lang="fr-FR" dirty="0" smtClean="0">
                <a:solidFill>
                  <a:srgbClr val="000000"/>
                </a:solidFill>
                <a:ea typeface="Arial" pitchFamily="1" charset="0"/>
              </a:rPr>
              <a:t>,</a:t>
            </a:r>
          </a:p>
          <a:p>
            <a:pPr lvl="1" indent="0" eaLnBrk="1" hangingPunct="1">
              <a:lnSpc>
                <a:spcPct val="150000"/>
              </a:lnSpc>
            </a:pPr>
            <a:r>
              <a:rPr lang="fr-FR" dirty="0" err="1" smtClean="0">
                <a:solidFill>
                  <a:srgbClr val="000000"/>
                </a:solidFill>
                <a:ea typeface="Arial" pitchFamily="1" charset="0"/>
              </a:rPr>
              <a:t>Economical</a:t>
            </a:r>
            <a:r>
              <a:rPr lang="fr-FR" dirty="0" smtClean="0">
                <a:solidFill>
                  <a:srgbClr val="000000"/>
                </a:solidFill>
                <a:ea typeface="Arial" pitchFamily="1" charset="0"/>
              </a:rPr>
              <a:t> aspects</a:t>
            </a:r>
          </a:p>
          <a:p>
            <a:pPr lvl="1" indent="0" eaLnBrk="1" hangingPunct="1">
              <a:lnSpc>
                <a:spcPct val="150000"/>
              </a:lnSpc>
            </a:pPr>
            <a:endParaRPr lang="fr-FR" sz="1500" dirty="0" smtClean="0">
              <a:ea typeface="Arial" pitchFamily="1" charset="0"/>
            </a:endParaRPr>
          </a:p>
          <a:p>
            <a:pPr lvl="1" indent="0" eaLnBrk="1" hangingPunct="1">
              <a:lnSpc>
                <a:spcPct val="150000"/>
              </a:lnSpc>
            </a:pPr>
            <a:endParaRPr lang="fr-FR" sz="1500" dirty="0" smtClean="0">
              <a:ea typeface="Arial" pitchFamily="1" charset="0"/>
            </a:endParaRPr>
          </a:p>
          <a:p>
            <a:pPr lvl="3">
              <a:lnSpc>
                <a:spcPct val="150000"/>
              </a:lnSpc>
            </a:pPr>
            <a:endParaRPr lang="fr-FR" sz="1500" dirty="0" smtClean="0">
              <a:ea typeface="Arial" pitchFamily="1" charset="0"/>
            </a:endParaRPr>
          </a:p>
        </p:txBody>
      </p:sp>
      <p:sp>
        <p:nvSpPr>
          <p:cNvPr id="18534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Arial" pitchFamily="1" charset="0"/>
                <a:ea typeface="ＭＳ Ｐゴシック" pitchFamily="1" charset="-128"/>
                <a:cs typeface="ＭＳ Ｐゴシック" pitchFamily="1" charset="-128"/>
              </a:rPr>
              <a:t>March 22, 2012</a:t>
            </a:r>
            <a:endParaRPr lang="fr-FR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8534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>
                <a:ea typeface="ＭＳ Ｐゴシック" pitchFamily="1" charset="-128"/>
                <a:cs typeface="ＭＳ Ｐゴシック" pitchFamily="1" charset="-128"/>
              </a:rPr>
              <a:t>- </a:t>
            </a:r>
            <a:fld id="{8D3382DB-E1A6-3944-AD11-E7818C18AE6F}" type="slidenum">
              <a:rPr lang="fr-FR" smtClean="0">
                <a:ea typeface="ＭＳ Ｐゴシック" pitchFamily="1" charset="-128"/>
                <a:cs typeface="ＭＳ Ｐゴシック" pitchFamily="1" charset="-128"/>
              </a:rPr>
              <a:pPr/>
              <a:t>9</a:t>
            </a:fld>
            <a:endParaRPr lang="fr-FR" smtClean="0"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85350" name="Espace réservé du pied de page 5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>
                <a:latin typeface="Arial" pitchFamily="1" charset="0"/>
                <a:ea typeface="ＭＳ Ｐゴシック" pitchFamily="1" charset="-128"/>
                <a:cs typeface="ＭＳ Ｐゴシック" pitchFamily="1" charset="-128"/>
              </a:rPr>
              <a:t>Walid Dabbous - Planète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xte et chapitre rouge">
  <a:themeElements>
    <a:clrScheme name="Texte et chapitre roug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rouge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exte et chapitre roug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755</Words>
  <Application>Microsoft Macintosh PowerPoint</Application>
  <PresentationFormat>Présentation à l'écran (4:3)</PresentationFormat>
  <Paragraphs>129</Paragraphs>
  <Slides>11</Slides>
  <Notes>11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2_Texte et chapitre rouge</vt:lpstr>
      <vt:lpstr>Planète research directions</vt:lpstr>
      <vt:lpstr>How research topics are selected</vt:lpstr>
      <vt:lpstr>Intra Project-team Collaboration </vt:lpstr>
      <vt:lpstr>Collaboration with industrials</vt:lpstr>
      <vt:lpstr>Future of Planète: DIANA and PRIVATICS</vt:lpstr>
      <vt:lpstr>DIANA</vt:lpstr>
      <vt:lpstr>DIANA Grand Challenges</vt:lpstr>
      <vt:lpstr>PRIVATICS</vt:lpstr>
      <vt:lpstr>PRIVATICS </vt:lpstr>
      <vt:lpstr>PRIVATICS Research Goals</vt:lpstr>
      <vt:lpstr>DIANA                                 PRIVATICS</vt:lpstr>
    </vt:vector>
  </TitlesOfParts>
  <Company>INRIA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Planète research directions</dc:title>
  <dc:creator>Walid Dabbous</dc:creator>
  <cp:lastModifiedBy>Walid Dabbous</cp:lastModifiedBy>
  <cp:revision>4</cp:revision>
  <dcterms:created xsi:type="dcterms:W3CDTF">2012-03-23T08:52:39Z</dcterms:created>
  <dcterms:modified xsi:type="dcterms:W3CDTF">2012-03-23T08:53:46Z</dcterms:modified>
</cp:coreProperties>
</file>