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tiff" ContentType="image/tiff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7" r:id="rId1"/>
  </p:sldMasterIdLst>
  <p:notesMasterIdLst>
    <p:notesMasterId r:id="rId25"/>
  </p:notesMasterIdLst>
  <p:sldIdLst>
    <p:sldId id="256" r:id="rId2"/>
    <p:sldId id="393" r:id="rId3"/>
    <p:sldId id="435" r:id="rId4"/>
    <p:sldId id="424" r:id="rId5"/>
    <p:sldId id="426" r:id="rId6"/>
    <p:sldId id="427" r:id="rId7"/>
    <p:sldId id="429" r:id="rId8"/>
    <p:sldId id="430" r:id="rId9"/>
    <p:sldId id="431" r:id="rId10"/>
    <p:sldId id="432" r:id="rId11"/>
    <p:sldId id="433" r:id="rId12"/>
    <p:sldId id="455" r:id="rId13"/>
    <p:sldId id="440" r:id="rId14"/>
    <p:sldId id="438" r:id="rId15"/>
    <p:sldId id="442" r:id="rId16"/>
    <p:sldId id="443" r:id="rId17"/>
    <p:sldId id="444" r:id="rId18"/>
    <p:sldId id="445" r:id="rId19"/>
    <p:sldId id="446" r:id="rId20"/>
    <p:sldId id="447" r:id="rId21"/>
    <p:sldId id="458" r:id="rId22"/>
    <p:sldId id="360" r:id="rId23"/>
    <p:sldId id="457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7682" autoAdjust="0"/>
  </p:normalViewPr>
  <p:slideViewPr>
    <p:cSldViewPr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D5C7B-7AE4-3B43-B5D1-E10306953C2D}" type="datetimeFigureOut">
              <a:rPr lang="en-US" smtClean="0"/>
              <a:pPr/>
              <a:t>23/03/12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94862-FD50-8842-82C8-D79DFB6F6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With</a:t>
            </a:r>
            <a:r>
              <a:rPr lang="fr-FR" baseline="0" dirty="0" smtClean="0"/>
              <a:t> UCI and Berkeley…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94862-FD50-8842-82C8-D79DFB6F6C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EDA5ED-6002-2449-9246-C3BF7858E602}" type="slidenum">
              <a:rPr lang="fr-FR"/>
              <a:pPr/>
              <a:t>4</a:t>
            </a:fld>
            <a:endParaRPr lang="fr-FR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CDB2F8-80CE-1748-9B0C-8033A16FFE0F}" type="slidenum">
              <a:rPr lang="fr-FR"/>
              <a:pPr/>
              <a:t>5</a:t>
            </a:fld>
            <a:endParaRPr lang="fr-FR"/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CF5C0E94-5DB1-F848-A1D5-E64F9C489A40}" type="slidenum">
              <a:rPr lang="fr-FR" sz="1200"/>
              <a:pPr algn="r"/>
              <a:t>5</a:t>
            </a:fld>
            <a:endParaRPr lang="fr-FR" sz="120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6E49B0-B94E-9A4B-800E-0DB77205C5C6}" type="slidenum">
              <a:rPr lang="fr-FR"/>
              <a:pPr/>
              <a:t>6</a:t>
            </a:fld>
            <a:endParaRPr lang="fr-FR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080A32DC-EE6A-EC4D-AC5A-2E318AF42437}" type="slidenum">
              <a:rPr lang="fr-FR" sz="1200"/>
              <a:pPr algn="r"/>
              <a:t>6</a:t>
            </a:fld>
            <a:endParaRPr lang="fr-FR" sz="120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82FC2-AF2A-ED44-A35D-55342BF3E177}" type="slidenum">
              <a:rPr lang="fr-FR"/>
              <a:pPr/>
              <a:t>10</a:t>
            </a:fld>
            <a:endParaRPr lang="fr-FR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64BB3C0-9801-F546-8CA7-3627CD953407}" type="slidenum">
              <a:rPr lang="fr-FR" sz="1200"/>
              <a:pPr algn="r"/>
              <a:t>10</a:t>
            </a:fld>
            <a:endParaRPr lang="fr-FR" sz="120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00A7CF-B571-6A40-9A58-841984CF7AA6}" type="slidenum">
              <a:rPr lang="fr-FR"/>
              <a:pPr/>
              <a:t>11</a:t>
            </a:fld>
            <a:endParaRPr lang="fr-FR"/>
          </a:p>
        </p:txBody>
      </p:sp>
      <p:sp>
        <p:nvSpPr>
          <p:cNvPr id="501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829E9E1-9E84-B842-94B7-C57BB9AEEEA1}" type="slidenum">
              <a:rPr lang="fr-FR" sz="1200"/>
              <a:pPr algn="r"/>
              <a:t>11</a:t>
            </a:fld>
            <a:endParaRPr lang="fr-FR" sz="1200"/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Merger avec precedent…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94C87A-8E80-074E-8E6C-FFECBA032B36}" type="slidenum">
              <a:rPr lang="fr-FR"/>
              <a:pPr/>
              <a:t>12</a:t>
            </a:fld>
            <a:endParaRPr lang="fr-FR"/>
          </a:p>
        </p:txBody>
      </p:sp>
      <p:sp>
        <p:nvSpPr>
          <p:cNvPr id="522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65717F8-23F5-2340-9B76-51D734AB3713}" type="slidenum">
              <a:rPr lang="fr-FR" sz="1200"/>
              <a:pPr algn="r"/>
              <a:t>12</a:t>
            </a:fld>
            <a:endParaRPr lang="fr-FR" sz="120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94C87A-8E80-074E-8E6C-FFECBA032B36}" type="slidenum">
              <a:rPr lang="fr-FR"/>
              <a:pPr/>
              <a:t>21</a:t>
            </a:fld>
            <a:endParaRPr lang="fr-FR"/>
          </a:p>
        </p:txBody>
      </p:sp>
      <p:sp>
        <p:nvSpPr>
          <p:cNvPr id="522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65717F8-23F5-2340-9B76-51D734AB3713}" type="slidenum">
              <a:rPr lang="fr-FR" sz="1200"/>
              <a:pPr algn="r"/>
              <a:t>21</a:t>
            </a:fld>
            <a:endParaRPr lang="fr-FR" sz="120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23/03/12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23/03/12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12611-6B95-CC4C-8F99-A1F373DD5838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5C1EF-AE92-F246-BC8D-6B449EFFC2C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>
                <a:solidFill>
                  <a:schemeClr val="tx2"/>
                </a:solidFill>
                <a:latin typeface="Comic Sans MS"/>
                <a:cs typeface="Comic Sans MS"/>
              </a:rPr>
              <a:t>Privacy</a:t>
            </a:r>
            <a:r>
              <a:rPr lang="fr-FR" dirty="0" smtClean="0">
                <a:solidFill>
                  <a:schemeClr val="tx2"/>
                </a:solidFill>
                <a:latin typeface="Comic Sans MS"/>
                <a:cs typeface="Comic Sans MS"/>
              </a:rPr>
              <a:t> &amp; Security</a:t>
            </a:r>
            <a:br>
              <a:rPr lang="fr-FR" dirty="0" smtClean="0">
                <a:solidFill>
                  <a:schemeClr val="tx2"/>
                </a:solidFill>
                <a:latin typeface="Comic Sans MS"/>
                <a:cs typeface="Comic Sans MS"/>
              </a:rPr>
            </a:br>
            <a:r>
              <a:rPr lang="fr-FR" dirty="0" smtClean="0">
                <a:solidFill>
                  <a:schemeClr val="tx2"/>
                </a:solidFill>
                <a:latin typeface="Comic Sans MS"/>
                <a:cs typeface="Comic Sans MS"/>
              </a:rPr>
              <a:t>PLANETE GROUP</a:t>
            </a:r>
            <a:endParaRPr lang="fr-FR" dirty="0">
              <a:solidFill>
                <a:schemeClr val="tx2"/>
              </a:solidFill>
              <a:latin typeface="Comic Sans MS"/>
              <a:cs typeface="Comic Sans M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Comic Sans MS"/>
                <a:cs typeface="Comic Sans MS"/>
              </a:rPr>
              <a:t>C. Castelluccia</a:t>
            </a:r>
          </a:p>
          <a:p>
            <a:r>
              <a:rPr lang="fr-FR" dirty="0" smtClean="0">
                <a:latin typeface="Comic Sans MS"/>
                <a:cs typeface="Comic Sans MS"/>
              </a:rPr>
              <a:t>INRIA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rgbClr val="000000"/>
                </a:solidFill>
                <a:latin typeface="Verdana" charset="0"/>
              </a:rPr>
              <a:t>Why this lack of Security?</a:t>
            </a:r>
            <a:endParaRPr lang="en-US" sz="4000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43000"/>
            <a:ext cx="83820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400" dirty="0" err="1" smtClean="0">
                <a:latin typeface="Verdana" charset="0"/>
              </a:rPr>
              <a:t>Costly</a:t>
            </a:r>
            <a:r>
              <a:rPr lang="fr-FR" sz="2400" dirty="0" smtClean="0">
                <a:latin typeface="Verdana" charset="0"/>
              </a:rPr>
              <a:t> in </a:t>
            </a:r>
            <a:r>
              <a:rPr lang="fr-FR" sz="2400" dirty="0" err="1" smtClean="0">
                <a:latin typeface="Verdana" charset="0"/>
              </a:rPr>
              <a:t>term</a:t>
            </a:r>
            <a:r>
              <a:rPr lang="fr-FR" sz="2400" dirty="0" smtClean="0">
                <a:latin typeface="Verdana" charset="0"/>
              </a:rPr>
              <a:t> of ressource</a:t>
            </a:r>
          </a:p>
          <a:p>
            <a:pPr lvl="1">
              <a:lnSpc>
                <a:spcPct val="80000"/>
              </a:lnSpc>
            </a:pPr>
            <a:r>
              <a:rPr lang="fr-FR" sz="2400" dirty="0" smtClean="0">
                <a:latin typeface="Verdana" charset="0"/>
              </a:rPr>
              <a:t>CPU</a:t>
            </a:r>
            <a:r>
              <a:rPr lang="fr-FR" sz="2400" dirty="0">
                <a:latin typeface="Verdana" charset="0"/>
              </a:rPr>
              <a:t>,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bandwidth</a:t>
            </a:r>
            <a:r>
              <a:rPr lang="fr-FR" sz="2400" dirty="0" smtClean="0">
                <a:latin typeface="Verdana" charset="0"/>
              </a:rPr>
              <a:t>, and </a:t>
            </a:r>
            <a:r>
              <a:rPr lang="fr-FR" sz="2400" dirty="0" err="1" smtClean="0">
                <a:latin typeface="Verdana" charset="0"/>
              </a:rPr>
              <a:t>battery</a:t>
            </a:r>
            <a:r>
              <a:rPr lang="fr-FR" sz="2400" dirty="0" smtClean="0">
                <a:latin typeface="Verdana" charset="0"/>
              </a:rPr>
              <a:t>!</a:t>
            </a:r>
          </a:p>
          <a:p>
            <a:pPr lvl="1">
              <a:lnSpc>
                <a:spcPct val="80000"/>
              </a:lnSpc>
            </a:pPr>
            <a:r>
              <a:rPr lang="fr-FR" sz="2400" dirty="0" err="1" smtClean="0">
                <a:latin typeface="Verdana" charset="0"/>
              </a:rPr>
              <a:t>Reduce</a:t>
            </a:r>
            <a:r>
              <a:rPr lang="fr-FR" sz="2400" dirty="0" smtClean="0">
                <a:latin typeface="Verdana" charset="0"/>
              </a:rPr>
              <a:t> IMD </a:t>
            </a:r>
            <a:r>
              <a:rPr lang="fr-FR" sz="2400" dirty="0" err="1" smtClean="0">
                <a:latin typeface="Verdana" charset="0"/>
              </a:rPr>
              <a:t>lifetime</a:t>
            </a:r>
            <a:endParaRPr lang="fr-FR" sz="2400" dirty="0" smtClean="0">
              <a:latin typeface="Verdana" charset="0"/>
            </a:endParaRPr>
          </a:p>
          <a:p>
            <a:pPr lvl="1">
              <a:lnSpc>
                <a:spcPct val="80000"/>
              </a:lnSpc>
            </a:pPr>
            <a:endParaRPr lang="fr-FR" sz="2400" dirty="0" smtClean="0">
              <a:latin typeface="Verdana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400" dirty="0" err="1" smtClean="0">
                <a:latin typeface="Verdana" charset="0"/>
              </a:rPr>
              <a:t>Safety</a:t>
            </a:r>
            <a:r>
              <a:rPr lang="fr-FR" sz="2400" dirty="0" smtClean="0">
                <a:latin typeface="Verdana" charset="0"/>
              </a:rPr>
              <a:t>/Security </a:t>
            </a:r>
            <a:r>
              <a:rPr lang="fr-FR" sz="2400" dirty="0" err="1" smtClean="0">
                <a:latin typeface="Verdana" charset="0"/>
              </a:rPr>
              <a:t>trade-off</a:t>
            </a:r>
            <a:r>
              <a:rPr lang="fr-FR" sz="2400" dirty="0" smtClean="0">
                <a:latin typeface="Verdana" charset="0"/>
              </a:rPr>
              <a:t>!</a:t>
            </a:r>
          </a:p>
          <a:p>
            <a:pPr lvl="1">
              <a:lnSpc>
                <a:spcPct val="80000"/>
              </a:lnSpc>
            </a:pPr>
            <a:r>
              <a:rPr lang="fr-FR" sz="2400" dirty="0" smtClean="0">
                <a:latin typeface="Verdana" charset="0"/>
              </a:rPr>
              <a:t>Security </a:t>
            </a:r>
            <a:r>
              <a:rPr lang="fr-FR" sz="2400" dirty="0" err="1" smtClean="0">
                <a:latin typeface="Verdana" charset="0"/>
              </a:rPr>
              <a:t>should</a:t>
            </a:r>
            <a:r>
              <a:rPr lang="fr-FR" sz="2400" dirty="0" smtClean="0">
                <a:latin typeface="Verdana" charset="0"/>
              </a:rPr>
              <a:t> not </a:t>
            </a:r>
            <a:r>
              <a:rPr lang="fr-FR" sz="2400" dirty="0" err="1" smtClean="0">
                <a:latin typeface="Verdana" charset="0"/>
              </a:rPr>
              <a:t>jeopardize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patient’s</a:t>
            </a:r>
            <a:r>
              <a:rPr lang="fr-FR" sz="2400" dirty="0" smtClean="0">
                <a:latin typeface="Verdana" charset="0"/>
              </a:rPr>
              <a:t> life i.e.</a:t>
            </a:r>
          </a:p>
          <a:p>
            <a:pPr lvl="2">
              <a:lnSpc>
                <a:spcPct val="80000"/>
              </a:lnSpc>
            </a:pP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We</a:t>
            </a:r>
            <a:r>
              <a:rPr lang="fr-FR" dirty="0" smtClean="0">
                <a:latin typeface="Verdana" charset="0"/>
              </a:rPr>
              <a:t> must stop </a:t>
            </a:r>
            <a:r>
              <a:rPr lang="fr-FR" dirty="0" err="1" smtClean="0">
                <a:latin typeface="Verdana" charset="0"/>
              </a:rPr>
              <a:t>attackers</a:t>
            </a:r>
            <a:endParaRPr lang="fr-FR" dirty="0" smtClean="0">
              <a:latin typeface="Verdana" charset="0"/>
            </a:endParaRPr>
          </a:p>
          <a:p>
            <a:pPr lvl="2">
              <a:lnSpc>
                <a:spcPct val="80000"/>
              </a:lnSpc>
            </a:pPr>
            <a:r>
              <a:rPr lang="fr-FR" dirty="0" smtClean="0">
                <a:latin typeface="Verdana" charset="0"/>
              </a:rPr>
              <a:t>But </a:t>
            </a:r>
            <a:r>
              <a:rPr lang="fr-FR" dirty="0" err="1" smtClean="0">
                <a:latin typeface="Verdana" charset="0"/>
              </a:rPr>
              <a:t>authorize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access</a:t>
            </a:r>
            <a:r>
              <a:rPr lang="fr-FR" dirty="0" smtClean="0">
                <a:latin typeface="Verdana" charset="0"/>
              </a:rPr>
              <a:t> in case of emergency!</a:t>
            </a:r>
          </a:p>
          <a:p>
            <a:pPr lvl="1">
              <a:lnSpc>
                <a:spcPct val="80000"/>
              </a:lnSpc>
            </a:pPr>
            <a:endParaRPr lang="fr-FR" sz="2400" dirty="0" smtClean="0">
              <a:latin typeface="Verdana" charset="0"/>
            </a:endParaRPr>
          </a:p>
          <a:p>
            <a:pPr lvl="1">
              <a:lnSpc>
                <a:spcPct val="80000"/>
              </a:lnSpc>
            </a:pPr>
            <a:r>
              <a:rPr lang="fr-FR" sz="2400" dirty="0" smtClean="0">
                <a:latin typeface="Verdana" charset="0"/>
              </a:rPr>
              <a:t>How to </a:t>
            </a:r>
            <a:r>
              <a:rPr lang="fr-FR" sz="2400" dirty="0" err="1" smtClean="0">
                <a:latin typeface="Verdana" charset="0"/>
              </a:rPr>
              <a:t>make</a:t>
            </a:r>
            <a:r>
              <a:rPr lang="fr-FR" sz="2400" dirty="0" smtClean="0">
                <a:latin typeface="Verdana" charset="0"/>
              </a:rPr>
              <a:t> the </a:t>
            </a:r>
            <a:r>
              <a:rPr lang="fr-FR" sz="2400" dirty="0" err="1" smtClean="0">
                <a:latin typeface="Verdana" charset="0"/>
              </a:rPr>
              <a:t>difference</a:t>
            </a:r>
            <a:r>
              <a:rPr lang="fr-FR" sz="2400" dirty="0" smtClean="0">
                <a:latin typeface="Verdana" charset="0"/>
              </a:rPr>
              <a:t>?</a:t>
            </a:r>
          </a:p>
          <a:p>
            <a:pPr lvl="1">
              <a:lnSpc>
                <a:spcPct val="80000"/>
              </a:lnSpc>
            </a:pPr>
            <a:endParaRPr lang="fr-FR" sz="1600" dirty="0" smtClean="0">
              <a:latin typeface="Verdana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fr-FR" sz="2800" dirty="0" smtClean="0">
              <a:latin typeface="Verdana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fr-FR" sz="2000" dirty="0">
              <a:latin typeface="Verdana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000" dirty="0">
              <a:latin typeface="Verdana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>
              <a:latin typeface="Verdana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0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 dirty="0" smtClean="0">
                <a:latin typeface="Verdana" charset="0"/>
              </a:rPr>
              <a:t>Pacemakers Security/</a:t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 smtClean="0">
                <a:latin typeface="Verdana" charset="0"/>
              </a:rPr>
              <a:t>A </a:t>
            </a:r>
            <a:r>
              <a:rPr lang="fr-FR" sz="4000" dirty="0" err="1" smtClean="0">
                <a:latin typeface="Verdana" charset="0"/>
              </a:rPr>
              <a:t>challenging</a:t>
            </a:r>
            <a:r>
              <a:rPr lang="fr-FR" sz="4000" dirty="0" smtClean="0">
                <a:latin typeface="Verdana" charset="0"/>
              </a:rPr>
              <a:t> </a:t>
            </a:r>
            <a:r>
              <a:rPr lang="fr-FR" sz="4000" dirty="0" err="1" smtClean="0">
                <a:latin typeface="Verdana" charset="0"/>
              </a:rPr>
              <a:t>problem</a:t>
            </a:r>
            <a:r>
              <a:rPr lang="fr-FR" sz="4000" dirty="0" smtClean="0">
                <a:latin typeface="Verdana" charset="0"/>
              </a:rPr>
              <a:t>…</a:t>
            </a:r>
            <a:endParaRPr lang="fr-FR" sz="4000" dirty="0">
              <a:latin typeface="Verdana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371600"/>
            <a:ext cx="8229600" cy="5105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fr-FR" sz="2400" dirty="0" smtClean="0">
                <a:latin typeface="Verdana" charset="0"/>
              </a:rPr>
              <a:t>Reader </a:t>
            </a:r>
            <a:r>
              <a:rPr lang="fr-FR" sz="2400" dirty="0" err="1" smtClean="0">
                <a:latin typeface="Verdana" charset="0"/>
              </a:rPr>
              <a:t>authentication</a:t>
            </a:r>
            <a:endParaRPr lang="fr-FR" sz="2400" dirty="0" smtClean="0">
              <a:latin typeface="Verdana" charset="0"/>
            </a:endParaRPr>
          </a:p>
          <a:p>
            <a:pPr lvl="1"/>
            <a:r>
              <a:rPr lang="fr-FR" sz="2400" dirty="0" err="1" smtClean="0">
                <a:latin typeface="Verdana" charset="0"/>
              </a:rPr>
              <a:t>Token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based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approach</a:t>
            </a:r>
            <a:r>
              <a:rPr lang="fr-FR" sz="2400" dirty="0" smtClean="0">
                <a:latin typeface="Verdana" charset="0"/>
              </a:rPr>
              <a:t>: </a:t>
            </a:r>
          </a:p>
          <a:p>
            <a:pPr lvl="2"/>
            <a:r>
              <a:rPr lang="fr-FR" dirty="0" smtClean="0">
                <a:latin typeface="Verdana" charset="0"/>
              </a:rPr>
              <a:t>Pacemaker </a:t>
            </a:r>
            <a:r>
              <a:rPr lang="fr-FR" dirty="0" err="1" smtClean="0">
                <a:latin typeface="Verdana" charset="0"/>
              </a:rPr>
              <a:t>is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configured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with</a:t>
            </a:r>
            <a:r>
              <a:rPr lang="fr-FR" dirty="0" smtClean="0">
                <a:latin typeface="Verdana" charset="0"/>
              </a:rPr>
              <a:t> a </a:t>
            </a:r>
            <a:r>
              <a:rPr lang="fr-FR" dirty="0" err="1" smtClean="0">
                <a:latin typeface="Verdana" charset="0"/>
              </a:rPr>
              <a:t>key/token</a:t>
            </a:r>
            <a:r>
              <a:rPr lang="fr-FR" dirty="0" smtClean="0">
                <a:latin typeface="Verdana" charset="0"/>
              </a:rPr>
              <a:t>…</a:t>
            </a:r>
            <a:r>
              <a:rPr lang="fr-FR" dirty="0" err="1" smtClean="0">
                <a:latin typeface="Verdana" charset="0"/>
              </a:rPr>
              <a:t>that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is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given</a:t>
            </a:r>
            <a:r>
              <a:rPr lang="fr-FR" dirty="0" smtClean="0">
                <a:latin typeface="Verdana" charset="0"/>
              </a:rPr>
              <a:t> to the </a:t>
            </a:r>
            <a:r>
              <a:rPr lang="fr-FR" dirty="0" err="1" smtClean="0">
                <a:latin typeface="Verdana" charset="0"/>
              </a:rPr>
              <a:t>patient’s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doctor</a:t>
            </a:r>
            <a:r>
              <a:rPr lang="fr-FR" dirty="0" smtClean="0">
                <a:latin typeface="Verdana" charset="0"/>
              </a:rPr>
              <a:t>…</a:t>
            </a:r>
          </a:p>
          <a:p>
            <a:pPr lvl="3"/>
            <a:r>
              <a:rPr lang="fr-FR" sz="2400" dirty="0" smtClean="0">
                <a:latin typeface="Verdana" charset="0"/>
              </a:rPr>
              <a:t>But </a:t>
            </a:r>
            <a:r>
              <a:rPr lang="fr-FR" sz="2400" dirty="0" err="1" smtClean="0">
                <a:latin typeface="Verdana" charset="0"/>
              </a:rPr>
              <a:t>what</a:t>
            </a:r>
            <a:r>
              <a:rPr lang="fr-FR" sz="2400" dirty="0" smtClean="0">
                <a:latin typeface="Verdana" charset="0"/>
              </a:rPr>
              <a:t> if the patient </a:t>
            </a:r>
            <a:r>
              <a:rPr lang="fr-FR" sz="2400" dirty="0" err="1" smtClean="0">
                <a:latin typeface="Verdana" charset="0"/>
              </a:rPr>
              <a:t>is</a:t>
            </a:r>
            <a:r>
              <a:rPr lang="fr-FR" sz="2400" dirty="0" smtClean="0">
                <a:latin typeface="Verdana" charset="0"/>
              </a:rPr>
              <a:t> travelling or </a:t>
            </a:r>
            <a:r>
              <a:rPr lang="fr-FR" sz="2400" dirty="0" err="1" smtClean="0">
                <a:latin typeface="Verdana" charset="0"/>
              </a:rPr>
              <a:t>need</a:t>
            </a:r>
            <a:r>
              <a:rPr lang="fr-FR" sz="2400" dirty="0" smtClean="0">
                <a:latin typeface="Verdana" charset="0"/>
              </a:rPr>
              <a:t> to go to emergency?</a:t>
            </a:r>
          </a:p>
          <a:p>
            <a:pPr lvl="2"/>
            <a:r>
              <a:rPr lang="fr-FR" dirty="0" smtClean="0">
                <a:latin typeface="Verdana" charset="0"/>
              </a:rPr>
              <a:t>Smart </a:t>
            </a:r>
            <a:r>
              <a:rPr lang="fr-FR" dirty="0" err="1" smtClean="0">
                <a:latin typeface="Verdana" charset="0"/>
              </a:rPr>
              <a:t>card</a:t>
            </a:r>
            <a:r>
              <a:rPr lang="fr-FR" dirty="0" smtClean="0">
                <a:latin typeface="Verdana" charset="0"/>
              </a:rPr>
              <a:t>?</a:t>
            </a:r>
          </a:p>
          <a:p>
            <a:pPr lvl="3"/>
            <a:r>
              <a:rPr lang="fr-FR" sz="2400" dirty="0" err="1" smtClean="0">
                <a:latin typeface="Verdana" charset="0"/>
              </a:rPr>
              <a:t>What</a:t>
            </a:r>
            <a:r>
              <a:rPr lang="fr-FR" sz="2400" dirty="0" smtClean="0">
                <a:latin typeface="Verdana" charset="0"/>
              </a:rPr>
              <a:t> if the patient </a:t>
            </a:r>
            <a:r>
              <a:rPr lang="fr-FR" sz="2400" dirty="0" err="1" smtClean="0">
                <a:latin typeface="Verdana" charset="0"/>
              </a:rPr>
              <a:t>was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swimming</a:t>
            </a:r>
            <a:r>
              <a:rPr lang="fr-FR" sz="2400" dirty="0" smtClean="0">
                <a:latin typeface="Verdana" charset="0"/>
              </a:rPr>
              <a:t> and </a:t>
            </a:r>
            <a:r>
              <a:rPr lang="fr-FR" sz="2400" dirty="0" err="1" smtClean="0">
                <a:latin typeface="Verdana" charset="0"/>
              </a:rPr>
              <a:t>got</a:t>
            </a:r>
            <a:r>
              <a:rPr lang="fr-FR" sz="2400" dirty="0" smtClean="0">
                <a:latin typeface="Verdana" charset="0"/>
              </a:rPr>
              <a:t> in an avalanche… 	</a:t>
            </a:r>
          </a:p>
          <a:p>
            <a:pPr lvl="1"/>
            <a:r>
              <a:rPr lang="fr-FR" sz="2400" dirty="0" err="1" smtClean="0">
                <a:latin typeface="Verdana" charset="0"/>
              </a:rPr>
              <a:t>Certificate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based</a:t>
            </a:r>
            <a:r>
              <a:rPr lang="fr-FR" sz="2400" dirty="0" smtClean="0">
                <a:latin typeface="Verdana" charset="0"/>
              </a:rPr>
              <a:t> </a:t>
            </a:r>
            <a:r>
              <a:rPr lang="fr-FR" sz="2400" dirty="0" err="1" smtClean="0">
                <a:latin typeface="Verdana" charset="0"/>
              </a:rPr>
              <a:t>approach</a:t>
            </a:r>
            <a:r>
              <a:rPr lang="fr-FR" sz="2400" dirty="0" smtClean="0">
                <a:latin typeface="Verdana" charset="0"/>
              </a:rPr>
              <a:t>:</a:t>
            </a:r>
          </a:p>
          <a:p>
            <a:pPr lvl="2"/>
            <a:r>
              <a:rPr lang="fr-FR" dirty="0" smtClean="0">
                <a:latin typeface="Verdana" charset="0"/>
              </a:rPr>
              <a:t>How to </a:t>
            </a:r>
            <a:r>
              <a:rPr lang="fr-FR" dirty="0" err="1" smtClean="0">
                <a:latin typeface="Verdana" charset="0"/>
              </a:rPr>
              <a:t>revoke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malicious/compromized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readers</a:t>
            </a:r>
            <a:r>
              <a:rPr lang="fr-FR" dirty="0" smtClean="0">
                <a:latin typeface="Verdana" charset="0"/>
              </a:rPr>
              <a:t>?</a:t>
            </a:r>
          </a:p>
          <a:p>
            <a:pPr lvl="2" eaLnBrk="1" hangingPunct="1"/>
            <a:r>
              <a:rPr lang="fr-FR" dirty="0" smtClean="0">
                <a:latin typeface="Verdana" charset="0"/>
              </a:rPr>
              <a:t>How to </a:t>
            </a:r>
            <a:r>
              <a:rPr lang="fr-FR" dirty="0" err="1" smtClean="0">
                <a:latin typeface="Verdana" charset="0"/>
              </a:rPr>
              <a:t>set-up</a:t>
            </a:r>
            <a:r>
              <a:rPr lang="fr-FR" dirty="0" smtClean="0">
                <a:latin typeface="Verdana" charset="0"/>
              </a:rPr>
              <a:t> the PKI</a:t>
            </a:r>
            <a:r>
              <a:rPr lang="fr-FR" dirty="0">
                <a:latin typeface="Verdana" charset="0"/>
              </a:rPr>
              <a:t>?</a:t>
            </a:r>
          </a:p>
          <a:p>
            <a:pPr lvl="2" eaLnBrk="1" hangingPunct="1"/>
            <a:endParaRPr lang="fr-FR" dirty="0">
              <a:latin typeface="Verdana" charset="0"/>
            </a:endParaRPr>
          </a:p>
          <a:p>
            <a:pPr lvl="1" eaLnBrk="1" hangingPunct="1"/>
            <a:endParaRPr lang="fr-FR" dirty="0">
              <a:latin typeface="Verdana" charset="0"/>
            </a:endParaRPr>
          </a:p>
          <a:p>
            <a:pPr eaLnBrk="1" hangingPunct="1"/>
            <a:endParaRPr lang="en-US" dirty="0">
              <a:latin typeface="Verdana" charset="0"/>
            </a:endParaRPr>
          </a:p>
          <a:p>
            <a:pPr lvl="1" eaLnBrk="1" hangingPunct="1"/>
            <a:endParaRPr lang="en-US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-22860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solidFill>
                  <a:srgbClr val="000000"/>
                </a:solidFill>
                <a:latin typeface="Verdana" charset="0"/>
              </a:rPr>
              <a:t>Our </a:t>
            </a:r>
            <a:r>
              <a:rPr lang="fr-FR" sz="4000" dirty="0" err="1" smtClean="0">
                <a:solidFill>
                  <a:srgbClr val="000000"/>
                </a:solidFill>
                <a:latin typeface="Verdana" charset="0"/>
              </a:rPr>
              <a:t>Scheme</a:t>
            </a:r>
            <a:endParaRPr lang="fr-FR" sz="4000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10600" cy="57150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 err="1" smtClean="0">
                <a:latin typeface="Verdana" charset="0"/>
              </a:rPr>
              <a:t>Current</a:t>
            </a:r>
            <a:r>
              <a:rPr lang="fr-FR" dirty="0" smtClean="0">
                <a:latin typeface="Verdana" charset="0"/>
              </a:rPr>
              <a:t> </a:t>
            </a:r>
            <a:r>
              <a:rPr lang="fr-FR" dirty="0" err="1" smtClean="0">
                <a:latin typeface="Verdana" charset="0"/>
              </a:rPr>
              <a:t>schemes</a:t>
            </a:r>
            <a:r>
              <a:rPr lang="fr-FR" dirty="0" smtClean="0">
                <a:latin typeface="Verdana" charset="0"/>
              </a:rPr>
              <a:t> are « </a:t>
            </a:r>
            <a:r>
              <a:rPr lang="fr-FR" dirty="0" err="1" smtClean="0">
                <a:latin typeface="Verdana" charset="0"/>
              </a:rPr>
              <a:t>secure</a:t>
            </a:r>
            <a:r>
              <a:rPr lang="fr-FR" dirty="0" smtClean="0">
                <a:latin typeface="Verdana" charset="0"/>
              </a:rPr>
              <a:t> » </a:t>
            </a:r>
            <a:r>
              <a:rPr lang="fr-FR" dirty="0" err="1" smtClean="0">
                <a:latin typeface="Verdana" charset="0"/>
              </a:rPr>
              <a:t>because</a:t>
            </a:r>
            <a:r>
              <a:rPr lang="fr-FR" dirty="0" smtClean="0">
                <a:latin typeface="Verdana" charset="0"/>
              </a:rPr>
              <a:t> of induction communication</a:t>
            </a:r>
          </a:p>
          <a:p>
            <a:pPr lvl="1"/>
            <a:r>
              <a:rPr lang="fr-FR" dirty="0" err="1" smtClean="0">
                <a:latin typeface="Verdana" charset="0"/>
                <a:sym typeface="Wingdings" charset="2"/>
              </a:rPr>
              <a:t>Attackers</a:t>
            </a:r>
            <a:r>
              <a:rPr lang="fr-FR" dirty="0" smtClean="0">
                <a:latin typeface="Verdana" charset="0"/>
                <a:sym typeface="Wingdings" charset="2"/>
              </a:rPr>
              <a:t> has to </a:t>
            </a:r>
            <a:r>
              <a:rPr lang="fr-FR" dirty="0" err="1" smtClean="0">
                <a:latin typeface="Verdana" charset="0"/>
                <a:sym typeface="Wingdings" charset="2"/>
              </a:rPr>
              <a:t>be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physically</a:t>
            </a:r>
            <a:r>
              <a:rPr lang="fr-FR" dirty="0" smtClean="0">
                <a:latin typeface="Verdana" charset="0"/>
                <a:sym typeface="Wingdings" charset="2"/>
              </a:rPr>
              <a:t> close…</a:t>
            </a:r>
          </a:p>
          <a:p>
            <a:r>
              <a:rPr lang="fr-FR" dirty="0" smtClean="0">
                <a:latin typeface="Verdana" charset="0"/>
                <a:sym typeface="Wingdings" charset="2"/>
              </a:rPr>
              <a:t>Our </a:t>
            </a:r>
            <a:r>
              <a:rPr lang="fr-FR" dirty="0" err="1" smtClean="0">
                <a:latin typeface="Verdana" charset="0"/>
                <a:sym typeface="Wingdings" charset="2"/>
              </a:rPr>
              <a:t>idea</a:t>
            </a:r>
            <a:r>
              <a:rPr lang="fr-FR" dirty="0" smtClean="0">
                <a:latin typeface="Verdana" charset="0"/>
                <a:sym typeface="Wingdings" charset="2"/>
              </a:rPr>
              <a:t>:</a:t>
            </a:r>
          </a:p>
          <a:p>
            <a:pPr lvl="1"/>
            <a:r>
              <a:rPr lang="fr-FR" dirty="0" err="1" smtClean="0">
                <a:latin typeface="Verdana" charset="0"/>
                <a:sym typeface="Wingdings" charset="2"/>
              </a:rPr>
              <a:t>Emulate</a:t>
            </a:r>
            <a:r>
              <a:rPr lang="fr-FR" dirty="0" smtClean="0">
                <a:latin typeface="Verdana" charset="0"/>
                <a:sym typeface="Wingdings" charset="2"/>
              </a:rPr>
              <a:t> « communication induction » on </a:t>
            </a:r>
            <a:r>
              <a:rPr lang="fr-FR" dirty="0" err="1" smtClean="0">
                <a:latin typeface="Verdana" charset="0"/>
                <a:sym typeface="Wingdings" charset="2"/>
              </a:rPr>
              <a:t>wireless</a:t>
            </a:r>
            <a:r>
              <a:rPr lang="fr-FR" dirty="0" smtClean="0">
                <a:latin typeface="Verdana" charset="0"/>
                <a:sym typeface="Wingdings" charset="2"/>
              </a:rPr>
              <a:t> com. by </a:t>
            </a:r>
            <a:r>
              <a:rPr lang="fr-FR" dirty="0" err="1" smtClean="0">
                <a:latin typeface="Verdana" charset="0"/>
                <a:sym typeface="Wingdings" charset="2"/>
              </a:rPr>
              <a:t>using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i="1" dirty="0" smtClean="0">
                <a:latin typeface="Verdana" charset="0"/>
                <a:sym typeface="Wingdings" charset="2"/>
              </a:rPr>
              <a:t>distance </a:t>
            </a:r>
            <a:r>
              <a:rPr lang="fr-FR" i="1" dirty="0" err="1" smtClean="0">
                <a:latin typeface="Verdana" charset="0"/>
                <a:sym typeface="Wingdings" charset="2"/>
              </a:rPr>
              <a:t>bounding</a:t>
            </a:r>
            <a:r>
              <a:rPr lang="fr-FR" i="1" dirty="0" smtClean="0">
                <a:latin typeface="Verdana" charset="0"/>
                <a:sym typeface="Wingdings" charset="2"/>
              </a:rPr>
              <a:t> </a:t>
            </a:r>
            <a:r>
              <a:rPr lang="fr-FR" dirty="0" smtClean="0">
                <a:latin typeface="Verdana" charset="0"/>
                <a:sym typeface="Wingdings" charset="2"/>
              </a:rPr>
              <a:t>techniques</a:t>
            </a:r>
          </a:p>
          <a:p>
            <a:pPr lvl="1"/>
            <a:r>
              <a:rPr lang="fr-FR" i="1" dirty="0" smtClean="0">
                <a:latin typeface="Verdana" charset="0"/>
                <a:sym typeface="Wingdings" charset="2"/>
              </a:rPr>
              <a:t>Secure</a:t>
            </a:r>
            <a:r>
              <a:rPr lang="fr-FR" dirty="0" smtClean="0">
                <a:latin typeface="Verdana" charset="0"/>
                <a:sym typeface="Wingdings" charset="2"/>
              </a:rPr>
              <a:t>: An </a:t>
            </a:r>
            <a:r>
              <a:rPr lang="fr-FR" dirty="0" err="1" smtClean="0">
                <a:latin typeface="Verdana" charset="0"/>
                <a:sym typeface="Wingdings" charset="2"/>
              </a:rPr>
              <a:t>reader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is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authorized</a:t>
            </a:r>
            <a:r>
              <a:rPr lang="fr-FR" dirty="0" smtClean="0">
                <a:latin typeface="Verdana" charset="0"/>
                <a:sym typeface="Wingdings" charset="2"/>
              </a:rPr>
              <a:t> to </a:t>
            </a:r>
            <a:r>
              <a:rPr lang="fr-FR" dirty="0" err="1" smtClean="0">
                <a:latin typeface="Verdana" charset="0"/>
                <a:sym typeface="Wingdings" charset="2"/>
              </a:rPr>
              <a:t>communicate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with</a:t>
            </a:r>
            <a:r>
              <a:rPr lang="fr-FR" dirty="0" smtClean="0">
                <a:latin typeface="Verdana" charset="0"/>
                <a:sym typeface="Wingdings" charset="2"/>
              </a:rPr>
              <a:t> a pacemaker </a:t>
            </a:r>
            <a:r>
              <a:rPr lang="fr-FR" dirty="0" err="1" smtClean="0">
                <a:latin typeface="Verdana" charset="0"/>
                <a:sym typeface="Wingdings" charset="2"/>
              </a:rPr>
              <a:t>only</a:t>
            </a:r>
            <a:r>
              <a:rPr lang="fr-FR" dirty="0" smtClean="0">
                <a:latin typeface="Verdana" charset="0"/>
                <a:sym typeface="Wingdings" charset="2"/>
              </a:rPr>
              <a:t> if </a:t>
            </a:r>
            <a:r>
              <a:rPr lang="fr-FR" dirty="0" err="1" smtClean="0">
                <a:latin typeface="Verdana" charset="0"/>
                <a:sym typeface="Wingdings" charset="2"/>
              </a:rPr>
              <a:t>it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is</a:t>
            </a:r>
            <a:r>
              <a:rPr lang="fr-FR" dirty="0" smtClean="0">
                <a:latin typeface="Verdana" charset="0"/>
                <a:sym typeface="Wingdings" charset="2"/>
              </a:rPr>
              <a:t> « close </a:t>
            </a:r>
            <a:r>
              <a:rPr lang="fr-FR" dirty="0" err="1" smtClean="0">
                <a:latin typeface="Verdana" charset="0"/>
                <a:sym typeface="Wingdings" charset="2"/>
              </a:rPr>
              <a:t>enough</a:t>
            </a:r>
            <a:r>
              <a:rPr lang="fr-FR" dirty="0" smtClean="0">
                <a:latin typeface="Verdana" charset="0"/>
                <a:sym typeface="Wingdings" charset="2"/>
              </a:rPr>
              <a:t> »</a:t>
            </a:r>
          </a:p>
          <a:p>
            <a:pPr lvl="2"/>
            <a:r>
              <a:rPr lang="fr-FR" dirty="0" err="1" smtClean="0">
                <a:latin typeface="Verdana" charset="0"/>
                <a:sym typeface="Wingdings" charset="2"/>
              </a:rPr>
              <a:t>Prevent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remote</a:t>
            </a:r>
            <a:r>
              <a:rPr lang="fr-FR" dirty="0" smtClean="0">
                <a:latin typeface="Verdana" charset="0"/>
                <a:sym typeface="Wingdings" charset="2"/>
              </a:rPr>
              <a:t> </a:t>
            </a:r>
            <a:r>
              <a:rPr lang="fr-FR" dirty="0" err="1" smtClean="0">
                <a:latin typeface="Verdana" charset="0"/>
                <a:sym typeface="Wingdings" charset="2"/>
              </a:rPr>
              <a:t>attacks</a:t>
            </a:r>
            <a:endParaRPr lang="fr-FR" dirty="0" smtClean="0">
              <a:latin typeface="Verdana" charset="0"/>
              <a:sym typeface="Wingdings" charset="2"/>
            </a:endParaRPr>
          </a:p>
          <a:p>
            <a:pPr lvl="1"/>
            <a:r>
              <a:rPr lang="fr-FR" i="1" dirty="0" smtClean="0">
                <a:latin typeface="Verdana" charset="0"/>
                <a:sym typeface="Wingdings" charset="2"/>
              </a:rPr>
              <a:t>Flexible</a:t>
            </a:r>
            <a:r>
              <a:rPr lang="fr-FR" dirty="0" smtClean="0">
                <a:latin typeface="Verdana" charset="0"/>
                <a:sym typeface="Wingdings" charset="2"/>
              </a:rPr>
              <a:t>: </a:t>
            </a:r>
            <a:r>
              <a:rPr lang="fr-FR" dirty="0" err="1" smtClean="0">
                <a:latin typeface="Verdana" charset="0"/>
                <a:sym typeface="Wingdings" charset="2"/>
              </a:rPr>
              <a:t>Authorization</a:t>
            </a:r>
            <a:r>
              <a:rPr lang="fr-FR" dirty="0" smtClean="0">
                <a:latin typeface="Verdana" charset="0"/>
                <a:sym typeface="Wingdings" charset="2"/>
              </a:rPr>
              <a:t> distances are configurable</a:t>
            </a:r>
          </a:p>
          <a:p>
            <a:pPr lvl="2"/>
            <a:r>
              <a:rPr lang="fr-FR" dirty="0" smtClean="0">
                <a:latin typeface="Verdana" charset="0"/>
                <a:sym typeface="Wingdings" charset="2"/>
              </a:rPr>
              <a:t>Sensitive </a:t>
            </a:r>
            <a:r>
              <a:rPr lang="fr-FR" dirty="0" err="1" smtClean="0">
                <a:latin typeface="Verdana" charset="0"/>
                <a:sym typeface="Wingdings" charset="2"/>
              </a:rPr>
              <a:t>operations</a:t>
            </a:r>
            <a:r>
              <a:rPr lang="fr-FR" dirty="0" smtClean="0">
                <a:latin typeface="Verdana" charset="0"/>
                <a:sym typeface="Wingdings" charset="2"/>
              </a:rPr>
              <a:t>, </a:t>
            </a:r>
            <a:r>
              <a:rPr lang="fr-FR" dirty="0" err="1" smtClean="0">
                <a:latin typeface="Verdana" charset="0"/>
                <a:sym typeface="Wingdings" charset="2"/>
              </a:rPr>
              <a:t>such</a:t>
            </a:r>
            <a:r>
              <a:rPr lang="fr-FR" dirty="0" smtClean="0">
                <a:latin typeface="Verdana" charset="0"/>
                <a:sym typeface="Wingdings" charset="2"/>
              </a:rPr>
              <a:t> as configuration, 2-3 cm…</a:t>
            </a:r>
          </a:p>
          <a:p>
            <a:pPr lvl="2"/>
            <a:r>
              <a:rPr lang="fr-FR" dirty="0" err="1" smtClean="0">
                <a:latin typeface="Verdana" charset="0"/>
                <a:sym typeface="Wingdings" charset="2"/>
              </a:rPr>
              <a:t>Less</a:t>
            </a:r>
            <a:r>
              <a:rPr lang="fr-FR" dirty="0" smtClean="0">
                <a:latin typeface="Verdana" charset="0"/>
                <a:sym typeface="Wingdings" charset="2"/>
              </a:rPr>
              <a:t> sensitive </a:t>
            </a:r>
            <a:r>
              <a:rPr lang="fr-FR" dirty="0" err="1" smtClean="0">
                <a:latin typeface="Verdana" charset="0"/>
                <a:sym typeface="Wingdings" charset="2"/>
              </a:rPr>
              <a:t>operations</a:t>
            </a:r>
            <a:r>
              <a:rPr lang="fr-FR" dirty="0" smtClean="0">
                <a:latin typeface="Verdana" charset="0"/>
                <a:sym typeface="Wingdings" charset="2"/>
              </a:rPr>
              <a:t>, </a:t>
            </a:r>
            <a:r>
              <a:rPr lang="fr-FR" dirty="0" err="1" smtClean="0">
                <a:latin typeface="Verdana" charset="0"/>
                <a:sym typeface="Wingdings" charset="2"/>
              </a:rPr>
              <a:t>such</a:t>
            </a:r>
            <a:r>
              <a:rPr lang="fr-FR" dirty="0" smtClean="0">
                <a:latin typeface="Verdana" charset="0"/>
                <a:sym typeface="Wingdings" charset="2"/>
              </a:rPr>
              <a:t> as </a:t>
            </a:r>
            <a:r>
              <a:rPr lang="fr-FR" dirty="0" err="1" smtClean="0">
                <a:latin typeface="Verdana" charset="0"/>
                <a:sym typeface="Wingdings" charset="2"/>
              </a:rPr>
              <a:t>reading</a:t>
            </a:r>
            <a:r>
              <a:rPr lang="fr-FR" dirty="0" smtClean="0">
                <a:latin typeface="Verdana" charset="0"/>
                <a:sym typeface="Wingdings" charset="2"/>
              </a:rPr>
              <a:t> data, 1-2-3 </a:t>
            </a:r>
            <a:r>
              <a:rPr lang="fr-FR" dirty="0" err="1" smtClean="0">
                <a:latin typeface="Verdana" charset="0"/>
                <a:sym typeface="Wingdings" charset="2"/>
              </a:rPr>
              <a:t>meters</a:t>
            </a:r>
            <a:r>
              <a:rPr lang="fr-FR" dirty="0" smtClean="0">
                <a:latin typeface="Verdana" charset="0"/>
                <a:sym typeface="Wingdings" charset="2"/>
              </a:rPr>
              <a:t>.</a:t>
            </a:r>
            <a:endParaRPr lang="en-US" dirty="0" smtClean="0">
              <a:latin typeface="Verdana" charset="0"/>
            </a:endParaRPr>
          </a:p>
          <a:p>
            <a:pPr eaLnBrk="1" hangingPunct="1"/>
            <a:endParaRPr lang="en-US" dirty="0">
              <a:latin typeface="Verdana" charset="0"/>
            </a:endParaRPr>
          </a:p>
          <a:p>
            <a:pPr eaLnBrk="1" hangingPunct="1"/>
            <a:endParaRPr lang="en-US" dirty="0">
              <a:latin typeface="Verdana" charset="0"/>
            </a:endParaRPr>
          </a:p>
          <a:p>
            <a:pPr lvl="1" eaLnBrk="1" hangingPunct="1"/>
            <a:endParaRPr lang="en-US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8371" name="Espace réservé du contenu 3" descr="slide9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10072" r="-10072"/>
          <a:stretch>
            <a:fillRect/>
          </a:stretch>
        </p:blipFill>
        <p:spPr>
          <a:xfrm>
            <a:off x="0" y="609600"/>
            <a:ext cx="9477375" cy="521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6323" name="Espace réservé du contenu 3" descr="slide7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10175" r="-10175"/>
          <a:stretch>
            <a:fillRect/>
          </a:stretch>
        </p:blipFill>
        <p:spPr>
          <a:xfrm>
            <a:off x="-228600" y="609600"/>
            <a:ext cx="9753600" cy="53641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0419" name="Espace réservé du contenu 3" descr="slide10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8945" r="-8945"/>
          <a:stretch>
            <a:fillRect/>
          </a:stretch>
        </p:blipFill>
        <p:spPr>
          <a:xfrm>
            <a:off x="-762000" y="228600"/>
            <a:ext cx="10585450" cy="5821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43" name="Espace réservé du contenu 3" descr="slide11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9306" r="-9306"/>
          <a:stretch>
            <a:fillRect/>
          </a:stretch>
        </p:blipFill>
        <p:spPr>
          <a:xfrm>
            <a:off x="0" y="381000"/>
            <a:ext cx="9837738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2467" name="Espace réservé du contenu 3" descr="slide12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9744" r="-9744"/>
          <a:stretch>
            <a:fillRect/>
          </a:stretch>
        </p:blipFill>
        <p:spPr>
          <a:xfrm>
            <a:off x="-533400" y="609600"/>
            <a:ext cx="10307638" cy="5668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3491" name="Espace réservé du contenu 5" descr="slide14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10912" r="-10912"/>
          <a:stretch>
            <a:fillRect/>
          </a:stretch>
        </p:blipFill>
        <p:spPr>
          <a:xfrm>
            <a:off x="-381000" y="381000"/>
            <a:ext cx="10169525" cy="5592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4515" name="Espace réservé du contenu 3" descr="slide15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10176" r="-10176"/>
          <a:stretch>
            <a:fillRect/>
          </a:stretch>
        </p:blipFill>
        <p:spPr>
          <a:xfrm>
            <a:off x="-228600" y="533400"/>
            <a:ext cx="9891713" cy="5440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647" y="0"/>
            <a:ext cx="8229600" cy="1143000"/>
          </a:xfrm>
        </p:spPr>
        <p:txBody>
          <a:bodyPr>
            <a:normAutofit/>
          </a:bodyPr>
          <a:lstStyle/>
          <a:p>
            <a:pPr>
              <a:tabLst>
                <a:tab pos="1616075" algn="l"/>
              </a:tabLst>
            </a:pPr>
            <a:r>
              <a:rPr lang="en-US" dirty="0" smtClean="0">
                <a:cs typeface="Times New Roman"/>
              </a:rPr>
              <a:t>Overview</a:t>
            </a:r>
            <a:endParaRPr lang="en-US" dirty="0"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66CA-E35A-46FD-A2BB-B7ECC3997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73483" y="3652029"/>
            <a:ext cx="1988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      Embedded    </a:t>
            </a:r>
          </a:p>
          <a:p>
            <a:r>
              <a:rPr lang="en-US" sz="2000" b="1" dirty="0" smtClean="0">
                <a:latin typeface="+mj-lt"/>
              </a:rPr>
              <a:t>         Systems</a:t>
            </a:r>
          </a:p>
          <a:p>
            <a:r>
              <a:rPr lang="en-US" sz="2000" b="1" dirty="0" err="1" smtClean="0">
                <a:latin typeface="+mj-lt"/>
              </a:rPr>
              <a:t>Security&amp;Privacy</a:t>
            </a:r>
            <a:endParaRPr lang="en-US" sz="20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4" y="3717038"/>
            <a:ext cx="2084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Internet/Network</a:t>
            </a:r>
          </a:p>
          <a:p>
            <a:r>
              <a:rPr lang="en-US" sz="2000" b="1" dirty="0" smtClean="0">
                <a:latin typeface="+mj-lt"/>
              </a:rPr>
              <a:t>        Privacy</a:t>
            </a:r>
            <a:endParaRPr lang="en-US" sz="2000" b="1" dirty="0"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H="1">
            <a:off x="1402262" y="1883384"/>
            <a:ext cx="1764431" cy="15246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57200" y="1301842"/>
            <a:ext cx="2117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Code injection in </a:t>
            </a:r>
          </a:p>
          <a:p>
            <a:pPr algn="l"/>
            <a:r>
              <a:rPr lang="en-US" dirty="0" err="1" smtClean="0">
                <a:solidFill>
                  <a:srgbClr val="C00000"/>
                </a:solidFill>
                <a:latin typeface="+mj-lt"/>
              </a:rPr>
              <a:t>harvard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-architecture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[CCS]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21739" y="2604608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latin typeface="+mj-lt"/>
              </a:rPr>
              <a:t>Security/Safety tradeoff</a:t>
            </a:r>
          </a:p>
          <a:p>
            <a:pPr algn="l"/>
            <a:r>
              <a:rPr lang="en-US" b="1" dirty="0" smtClean="0">
                <a:solidFill>
                  <a:srgbClr val="C00000"/>
                </a:solidFill>
                <a:latin typeface="+mj-lt"/>
              </a:rPr>
              <a:t>In critical systems</a:t>
            </a:r>
          </a:p>
          <a:p>
            <a:pPr algn="l"/>
            <a:r>
              <a:rPr lang="en-US" b="1" dirty="0" smtClean="0">
                <a:solidFill>
                  <a:srgbClr val="C00000"/>
                </a:solidFill>
                <a:latin typeface="+mj-lt"/>
              </a:rPr>
              <a:t> –IMD [CCS]</a:t>
            </a: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16200000" flipH="1">
            <a:off x="1367268" y="3233042"/>
            <a:ext cx="543043" cy="1511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614570" y="1163342"/>
            <a:ext cx="2274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1F497D"/>
                </a:solidFill>
                <a:latin typeface="+mj-lt"/>
              </a:rPr>
              <a:t>Privacy &amp; Service Personalization (Google, Ads,…) [PETS]</a:t>
            </a:r>
            <a:endParaRPr lang="en-US" dirty="0">
              <a:solidFill>
                <a:srgbClr val="1F497D"/>
              </a:solidFill>
              <a:latin typeface="+mj-lt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0800000" flipV="1">
            <a:off x="4981619" y="1989692"/>
            <a:ext cx="1265901" cy="12298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635102" y="3625701"/>
            <a:ext cx="2508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Privacy in P2P architecture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(Skype, BT,…) [IMC,LEET]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 bwMode="auto">
          <a:xfrm rot="5400000">
            <a:off x="6623332" y="3401472"/>
            <a:ext cx="118661" cy="24137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Ellipse 15"/>
          <p:cNvSpPr/>
          <p:nvPr/>
        </p:nvSpPr>
        <p:spPr>
          <a:xfrm>
            <a:off x="1822886" y="2789274"/>
            <a:ext cx="2447858" cy="2673297"/>
          </a:xfrm>
          <a:prstGeom prst="ellipse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43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4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3686525" y="2789274"/>
            <a:ext cx="2447858" cy="267329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19"/>
          <p:cNvSpPr txBox="1"/>
          <p:nvPr/>
        </p:nvSpPr>
        <p:spPr>
          <a:xfrm>
            <a:off x="3046815" y="1097776"/>
            <a:ext cx="2071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+mj-lt"/>
              </a:rPr>
              <a:t>Code attestation in</a:t>
            </a:r>
          </a:p>
          <a:p>
            <a:pPr algn="l"/>
            <a:r>
              <a:rPr lang="en-US" dirty="0" smtClean="0">
                <a:solidFill>
                  <a:schemeClr val="tx2"/>
                </a:solidFill>
                <a:latin typeface="+mj-lt"/>
              </a:rPr>
              <a:t>Embedded systems</a:t>
            </a:r>
          </a:p>
          <a:p>
            <a:pPr algn="l"/>
            <a:r>
              <a:rPr lang="en-US" dirty="0" smtClean="0">
                <a:solidFill>
                  <a:schemeClr val="tx2"/>
                </a:solidFill>
                <a:latin typeface="+mj-lt"/>
              </a:rPr>
              <a:t>[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CCS;Esorics;NDSS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]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25" name="Straight Arrow Connector 18"/>
          <p:cNvCxnSpPr/>
          <p:nvPr/>
        </p:nvCxnSpPr>
        <p:spPr bwMode="auto">
          <a:xfrm rot="5400000">
            <a:off x="2849539" y="2485245"/>
            <a:ext cx="1682201" cy="5435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26"/>
          <p:cNvSpPr txBox="1"/>
          <p:nvPr/>
        </p:nvSpPr>
        <p:spPr>
          <a:xfrm>
            <a:off x="6047255" y="5156021"/>
            <a:ext cx="227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1F497D"/>
                </a:solidFill>
                <a:latin typeface="+mj-lt"/>
              </a:rPr>
              <a:t>Ephemeral Communications [ICNP]</a:t>
            </a:r>
            <a:endParaRPr lang="en-US" dirty="0">
              <a:solidFill>
                <a:srgbClr val="1F497D"/>
              </a:solidFill>
              <a:latin typeface="+mj-lt"/>
            </a:endParaRPr>
          </a:p>
        </p:txBody>
      </p:sp>
      <p:cxnSp>
        <p:nvCxnSpPr>
          <p:cNvPr id="34" name="Straight Arrow Connector 31"/>
          <p:cNvCxnSpPr/>
          <p:nvPr/>
        </p:nvCxnSpPr>
        <p:spPr bwMode="auto">
          <a:xfrm rot="10800000">
            <a:off x="4992163" y="4700395"/>
            <a:ext cx="1055092" cy="6424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1"/>
          <p:cNvCxnSpPr/>
          <p:nvPr/>
        </p:nvCxnSpPr>
        <p:spPr bwMode="auto">
          <a:xfrm rot="16200000" flipV="1">
            <a:off x="3538446" y="4684038"/>
            <a:ext cx="1877674" cy="10297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26"/>
          <p:cNvSpPr txBox="1"/>
          <p:nvPr/>
        </p:nvSpPr>
        <p:spPr>
          <a:xfrm>
            <a:off x="3772273" y="5934670"/>
            <a:ext cx="227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Privacy-Preserving Smart Metering [IH;WPES]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39" name="Straight Arrow Connector 31"/>
          <p:cNvCxnSpPr/>
          <p:nvPr/>
        </p:nvCxnSpPr>
        <p:spPr bwMode="auto">
          <a:xfrm flipV="1">
            <a:off x="1973483" y="4577324"/>
            <a:ext cx="1988921" cy="13573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26"/>
          <p:cNvSpPr txBox="1"/>
          <p:nvPr/>
        </p:nvSpPr>
        <p:spPr>
          <a:xfrm>
            <a:off x="384647" y="5894685"/>
            <a:ext cx="2274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1F497D"/>
                </a:solidFill>
                <a:latin typeface="+mj-lt"/>
              </a:rPr>
              <a:t>Secure </a:t>
            </a:r>
            <a:r>
              <a:rPr lang="en-US" dirty="0" err="1" smtClean="0">
                <a:solidFill>
                  <a:srgbClr val="1F497D"/>
                </a:solidFill>
                <a:latin typeface="+mj-lt"/>
              </a:rPr>
              <a:t>Aggregation[ToSN</a:t>
            </a:r>
            <a:r>
              <a:rPr lang="en-US" dirty="0" smtClean="0">
                <a:solidFill>
                  <a:srgbClr val="1F497D"/>
                </a:solidFill>
                <a:latin typeface="+mj-lt"/>
              </a:rPr>
              <a:t>]</a:t>
            </a:r>
            <a:endParaRPr lang="en-US" dirty="0">
              <a:solidFill>
                <a:srgbClr val="1F497D"/>
              </a:solidFill>
              <a:latin typeface="+mj-lt"/>
            </a:endParaRPr>
          </a:p>
        </p:txBody>
      </p:sp>
      <p:sp>
        <p:nvSpPr>
          <p:cNvPr id="43" name="TextBox 26"/>
          <p:cNvSpPr txBox="1"/>
          <p:nvPr/>
        </p:nvSpPr>
        <p:spPr>
          <a:xfrm>
            <a:off x="6752061" y="2512274"/>
            <a:ext cx="2274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1F497D"/>
                </a:solidFill>
                <a:latin typeface="+mj-lt"/>
              </a:rPr>
              <a:t>Adaptive Password Checking [NDSS]</a:t>
            </a:r>
            <a:endParaRPr lang="en-US" dirty="0">
              <a:solidFill>
                <a:srgbClr val="1F497D"/>
              </a:solidFill>
              <a:latin typeface="+mj-lt"/>
            </a:endParaRPr>
          </a:p>
        </p:txBody>
      </p:sp>
      <p:cxnSp>
        <p:nvCxnSpPr>
          <p:cNvPr id="44" name="Straight Arrow Connector 27"/>
          <p:cNvCxnSpPr/>
          <p:nvPr/>
        </p:nvCxnSpPr>
        <p:spPr bwMode="auto">
          <a:xfrm rot="10800000" flipV="1">
            <a:off x="5614571" y="2789274"/>
            <a:ext cx="1137491" cy="8088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26"/>
          <p:cNvSpPr txBox="1"/>
          <p:nvPr/>
        </p:nvSpPr>
        <p:spPr>
          <a:xfrm>
            <a:off x="119325" y="4700395"/>
            <a:ext cx="2274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Signal-Based  </a:t>
            </a:r>
          </a:p>
          <a:p>
            <a:pPr algn="l"/>
            <a:r>
              <a:rPr lang="en-US" dirty="0" smtClean="0">
                <a:solidFill>
                  <a:srgbClr val="C00000"/>
                </a:solidFill>
                <a:latin typeface="+mj-lt"/>
              </a:rPr>
              <a:t>Security [PIMRC]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48" name="Straight Arrow Connector 31"/>
          <p:cNvCxnSpPr/>
          <p:nvPr/>
        </p:nvCxnSpPr>
        <p:spPr bwMode="auto">
          <a:xfrm flipV="1">
            <a:off x="1429955" y="4424924"/>
            <a:ext cx="2532449" cy="6494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5539" name="Espace réservé du contenu 3" descr="slide16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9743" r="-9743"/>
          <a:stretch>
            <a:fillRect/>
          </a:stretch>
        </p:blipFill>
        <p:spPr>
          <a:xfrm>
            <a:off x="-609600" y="685800"/>
            <a:ext cx="10445750" cy="5745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229600" cy="1219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 dirty="0" smtClean="0">
                <a:solidFill>
                  <a:srgbClr val="000000"/>
                </a:solidFill>
                <a:latin typeface="Verdana" charset="0"/>
              </a:rPr>
              <a:t>Conclusion</a:t>
            </a:r>
            <a:br>
              <a:rPr lang="fr-FR" sz="4000" dirty="0" smtClean="0">
                <a:solidFill>
                  <a:srgbClr val="000000"/>
                </a:solidFill>
                <a:latin typeface="Verdana" charset="0"/>
              </a:rPr>
            </a:br>
            <a:r>
              <a:rPr lang="fr-FR" sz="4000" dirty="0" err="1" smtClean="0">
                <a:solidFill>
                  <a:srgbClr val="000000"/>
                </a:solidFill>
                <a:latin typeface="Verdana" charset="0"/>
              </a:rPr>
              <a:t>Properties</a:t>
            </a:r>
            <a:r>
              <a:rPr lang="fr-FR" sz="4000" dirty="0" smtClean="0">
                <a:solidFill>
                  <a:srgbClr val="000000"/>
                </a:solidFill>
                <a:latin typeface="Verdana" charset="0"/>
              </a:rPr>
              <a:t> of </a:t>
            </a:r>
            <a:r>
              <a:rPr lang="fr-FR" sz="4000" dirty="0" err="1" smtClean="0">
                <a:solidFill>
                  <a:srgbClr val="000000"/>
                </a:solidFill>
                <a:latin typeface="Verdana" charset="0"/>
              </a:rPr>
              <a:t>our</a:t>
            </a:r>
            <a:r>
              <a:rPr lang="fr-FR" sz="4000" dirty="0" smtClean="0">
                <a:solidFill>
                  <a:srgbClr val="000000"/>
                </a:solidFill>
                <a:latin typeface="Verdana" charset="0"/>
              </a:rPr>
              <a:t> </a:t>
            </a:r>
            <a:r>
              <a:rPr lang="fr-FR" sz="4000" dirty="0" err="1" smtClean="0">
                <a:solidFill>
                  <a:srgbClr val="000000"/>
                </a:solidFill>
                <a:latin typeface="Verdana" charset="0"/>
              </a:rPr>
              <a:t>Scheme</a:t>
            </a:r>
            <a:endParaRPr lang="fr-FR" sz="4000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47800"/>
            <a:ext cx="8610600" cy="5181600"/>
          </a:xfrm>
        </p:spPr>
        <p:txBody>
          <a:bodyPr>
            <a:normAutofit/>
          </a:bodyPr>
          <a:lstStyle/>
          <a:p>
            <a:pPr eaLnBrk="1" hangingPunct="1"/>
            <a:endParaRPr lang="en-US" dirty="0" smtClean="0">
              <a:latin typeface="Verdana" charset="0"/>
            </a:endParaRPr>
          </a:p>
          <a:p>
            <a:pPr eaLnBrk="1" hangingPunct="1"/>
            <a:endParaRPr lang="en-US" dirty="0">
              <a:latin typeface="Verdana" charset="0"/>
            </a:endParaRPr>
          </a:p>
          <a:p>
            <a:pPr eaLnBrk="1" hangingPunct="1"/>
            <a:endParaRPr lang="en-US" dirty="0">
              <a:latin typeface="Verdana" charset="0"/>
            </a:endParaRPr>
          </a:p>
          <a:p>
            <a:pPr lvl="1" eaLnBrk="1" hangingPunct="1"/>
            <a:endParaRPr lang="en-US" dirty="0">
              <a:latin typeface="Verdana" charset="0"/>
            </a:endParaRPr>
          </a:p>
        </p:txBody>
      </p:sp>
      <p:pic>
        <p:nvPicPr>
          <p:cNvPr id="4" name="Image 3" descr="propertie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9144000" cy="5558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fr-FR" dirty="0" smtClean="0"/>
              <a:t>THANKS!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press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828800"/>
            <a:ext cx="6747684" cy="4514850"/>
          </a:xfrm>
          <a:prstGeom prst="rect">
            <a:avLst/>
          </a:prstGeom>
        </p:spPr>
      </p:pic>
      <p:pic>
        <p:nvPicPr>
          <p:cNvPr id="9" name="Image 8" descr="press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558" y="1600200"/>
            <a:ext cx="6259442" cy="4514850"/>
          </a:xfrm>
          <a:prstGeom prst="rect">
            <a:avLst/>
          </a:prstGeom>
        </p:spPr>
      </p:pic>
      <p:pic>
        <p:nvPicPr>
          <p:cNvPr id="10" name="Image 9" descr="press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50" y="1143000"/>
            <a:ext cx="8191500" cy="4762500"/>
          </a:xfrm>
          <a:prstGeom prst="rect">
            <a:avLst/>
          </a:prstGeom>
        </p:spPr>
      </p:pic>
      <p:pic>
        <p:nvPicPr>
          <p:cNvPr id="11" name="Image 10" descr="press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838200"/>
            <a:ext cx="6007100" cy="4135587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Media Attention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Image 12" descr="press5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050" y="1143000"/>
            <a:ext cx="6965950" cy="546800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2237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Proximity-Based</a:t>
            </a:r>
            <a:r>
              <a:rPr lang="fr-FR" dirty="0" smtClean="0"/>
              <a:t> Access Control for IMD (Implantable </a:t>
            </a:r>
            <a:r>
              <a:rPr lang="fr-FR" dirty="0" err="1" smtClean="0"/>
              <a:t>Medical</a:t>
            </a:r>
            <a:r>
              <a:rPr lang="fr-FR" dirty="0" smtClean="0"/>
              <a:t> </a:t>
            </a:r>
            <a:r>
              <a:rPr lang="fr-FR" dirty="0" err="1" smtClean="0"/>
              <a:t>Devices</a:t>
            </a:r>
            <a:r>
              <a:rPr lang="fr-FR" dirty="0" smtClean="0"/>
              <a:t>)</a:t>
            </a:r>
          </a:p>
        </p:txBody>
      </p:sp>
      <p:sp>
        <p:nvSpPr>
          <p:cNvPr id="53251" name="Sous-titr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447800"/>
          </a:xfrm>
        </p:spPr>
        <p:txBody>
          <a:bodyPr/>
          <a:lstStyle/>
          <a:p>
            <a:pPr eaLnBrk="1" hangingPunct="1"/>
            <a:r>
              <a:rPr lang="fr-FR" dirty="0" smtClean="0"/>
              <a:t>ACM CCS’09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296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sz="4889" dirty="0"/>
              <a:t>Implantable Medical Devices</a:t>
            </a:r>
          </a:p>
        </p:txBody>
      </p:sp>
      <p:pic>
        <p:nvPicPr>
          <p:cNvPr id="33795" name="Picture 3" descr="pacemaker_i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505200"/>
            <a:ext cx="3013075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implantabl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447800"/>
            <a:ext cx="220503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2071" name="Rectangle 3"/>
          <p:cNvSpPr>
            <a:spLocks noChangeArrowheads="1"/>
          </p:cNvSpPr>
          <p:nvPr/>
        </p:nvSpPr>
        <p:spPr bwMode="auto">
          <a:xfrm>
            <a:off x="381000" y="1447800"/>
            <a:ext cx="449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3000">
                <a:latin typeface="Verdana" charset="0"/>
              </a:rPr>
              <a:t>More and more IMD use wireless com.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sz="3000">
                <a:latin typeface="Verdana" charset="0"/>
                <a:ea typeface="ＭＳ Ｐゴシック" charset="-128"/>
                <a:cs typeface="ＭＳ Ｐゴシック" charset="-128"/>
              </a:rPr>
              <a:t>Ease configuration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sz="3000">
                <a:latin typeface="Verdana" charset="0"/>
                <a:ea typeface="ＭＳ Ｐゴシック" charset="-128"/>
                <a:cs typeface="ＭＳ Ｐゴシック" charset="-128"/>
              </a:rPr>
              <a:t>Allow to store and download data remotely(measures)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sz="3000">
                <a:latin typeface="Verdana" charset="0"/>
                <a:ea typeface="ＭＳ Ｐゴシック" charset="-128"/>
                <a:cs typeface="ＭＳ Ｐゴシック" charset="-128"/>
              </a:rPr>
              <a:t>Remote monitoring of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rgbClr val="000000"/>
                </a:solidFill>
                <a:latin typeface="Verdana" charset="0"/>
              </a:rPr>
              <a:t>Pacemakers</a:t>
            </a:r>
            <a:r>
              <a:rPr lang="en-US" sz="4000" dirty="0">
                <a:solidFill>
                  <a:srgbClr val="000000"/>
                </a:solidFill>
                <a:latin typeface="Verdana" charset="0"/>
              </a:rPr>
              <a:t>/</a:t>
            </a:r>
            <a:r>
              <a:rPr lang="en-US" sz="4000" dirty="0" err="1" smtClean="0">
                <a:solidFill>
                  <a:srgbClr val="000000"/>
                </a:solidFill>
                <a:latin typeface="Verdana" charset="0"/>
              </a:rPr>
              <a:t>d</a:t>
            </a:r>
            <a:r>
              <a:rPr lang="fr-FR" sz="4000" dirty="0" err="1" smtClean="0">
                <a:solidFill>
                  <a:srgbClr val="000000"/>
                </a:solidFill>
                <a:latin typeface="Verdana" charset="0"/>
              </a:rPr>
              <a:t>e</a:t>
            </a:r>
            <a:r>
              <a:rPr lang="en-US" sz="4000" dirty="0" err="1" smtClean="0">
                <a:solidFill>
                  <a:srgbClr val="000000"/>
                </a:solidFill>
                <a:latin typeface="Verdana" charset="0"/>
              </a:rPr>
              <a:t>fibrillators</a:t>
            </a:r>
            <a:endParaRPr lang="en-US" sz="4000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371600"/>
            <a:ext cx="5715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Current</a:t>
            </a:r>
            <a:r>
              <a:rPr lang="fr-FR" sz="2000" dirty="0" smtClean="0">
                <a:latin typeface="Verdana" charset="0"/>
              </a:rPr>
              <a:t> </a:t>
            </a:r>
            <a:r>
              <a:rPr lang="fr-FR" sz="2000" dirty="0" err="1" smtClean="0">
                <a:latin typeface="Verdana" charset="0"/>
              </a:rPr>
              <a:t>systems</a:t>
            </a:r>
            <a:endParaRPr lang="fr-FR" sz="2000" dirty="0" smtClean="0">
              <a:latin typeface="Verdana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Ultra-low-power</a:t>
            </a:r>
            <a:r>
              <a:rPr lang="fr-FR" sz="2000" dirty="0" smtClean="0">
                <a:latin typeface="Verdana" charset="0"/>
              </a:rPr>
              <a:t> CPU + 128 ko. RAM (data patient, log,…)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Communication by induction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Short range</a:t>
            </a:r>
          </a:p>
          <a:p>
            <a:pPr lvl="2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Contact </a:t>
            </a:r>
            <a:r>
              <a:rPr lang="fr-FR" sz="2000" dirty="0" err="1" smtClean="0">
                <a:latin typeface="Verdana" charset="0"/>
              </a:rPr>
              <a:t>with</a:t>
            </a:r>
            <a:r>
              <a:rPr lang="fr-FR" sz="2000" dirty="0" smtClean="0">
                <a:latin typeface="Verdana" charset="0"/>
              </a:rPr>
              <a:t> patient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Limited </a:t>
            </a:r>
            <a:r>
              <a:rPr lang="fr-FR" sz="2000" dirty="0" err="1" smtClean="0">
                <a:latin typeface="Verdana" charset="0"/>
              </a:rPr>
              <a:t>Bandwidth</a:t>
            </a:r>
            <a:endParaRPr lang="fr-FR" sz="2000" dirty="0" smtClean="0">
              <a:latin typeface="Verdana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New </a:t>
            </a:r>
            <a:r>
              <a:rPr lang="fr-FR" sz="2000" dirty="0" err="1" smtClean="0">
                <a:latin typeface="Verdana" charset="0"/>
              </a:rPr>
              <a:t>systems</a:t>
            </a:r>
            <a:endParaRPr lang="fr-FR" sz="2000" dirty="0" smtClean="0">
              <a:latin typeface="Verdana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Longer range (~2m)</a:t>
            </a:r>
          </a:p>
          <a:p>
            <a:pPr lvl="2"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Remote</a:t>
            </a:r>
            <a:r>
              <a:rPr lang="fr-FR" sz="2000" dirty="0" smtClean="0">
                <a:latin typeface="Verdana" charset="0"/>
              </a:rPr>
              <a:t> monitoring of patients</a:t>
            </a:r>
          </a:p>
          <a:p>
            <a:pPr lvl="2"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Ease</a:t>
            </a:r>
            <a:r>
              <a:rPr lang="fr-FR" sz="2000" dirty="0" smtClean="0">
                <a:latin typeface="Verdana" charset="0"/>
              </a:rPr>
              <a:t> configuration and installation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2000" dirty="0" smtClean="0">
                <a:latin typeface="Verdana" charset="0"/>
              </a:rPr>
              <a:t>More </a:t>
            </a:r>
            <a:r>
              <a:rPr lang="fr-FR" sz="2000" dirty="0" err="1" smtClean="0">
                <a:latin typeface="Verdana" charset="0"/>
              </a:rPr>
              <a:t>Bw</a:t>
            </a:r>
            <a:r>
              <a:rPr lang="fr-FR" sz="2000" dirty="0" smtClean="0">
                <a:latin typeface="Verdana" charset="0"/>
              </a:rPr>
              <a:t> (~400 kbits/s)</a:t>
            </a:r>
          </a:p>
          <a:p>
            <a:pPr lvl="2"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Enable</a:t>
            </a:r>
            <a:r>
              <a:rPr lang="fr-FR" sz="2000" dirty="0" smtClean="0">
                <a:latin typeface="Verdana" charset="0"/>
              </a:rPr>
              <a:t> new applications</a:t>
            </a:r>
          </a:p>
          <a:p>
            <a:pPr lvl="2" eaLnBrk="1" hangingPunct="1">
              <a:lnSpc>
                <a:spcPct val="80000"/>
              </a:lnSpc>
            </a:pPr>
            <a:r>
              <a:rPr lang="fr-FR" sz="2000" dirty="0" err="1" smtClean="0">
                <a:latin typeface="Verdana" charset="0"/>
              </a:rPr>
              <a:t>Reduction</a:t>
            </a:r>
            <a:r>
              <a:rPr lang="fr-FR" sz="2000" dirty="0" smtClean="0">
                <a:latin typeface="Verdana" charset="0"/>
              </a:rPr>
              <a:t> consultation time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 smtClean="0">
              <a:latin typeface="Verdana" charset="0"/>
            </a:endParaRPr>
          </a:p>
        </p:txBody>
      </p:sp>
      <p:pic>
        <p:nvPicPr>
          <p:cNvPr id="37892" name="Picture 10" descr="Screensh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981200"/>
            <a:ext cx="34925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33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3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33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33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33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33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3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33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0000"/>
                </a:solidFill>
                <a:latin typeface="Verdana" charset="0"/>
              </a:rPr>
              <a:t>IMD: The future!</a:t>
            </a:r>
          </a:p>
        </p:txBody>
      </p:sp>
      <p:pic>
        <p:nvPicPr>
          <p:cNvPr id="39939" name="Picture 6" descr="telemedec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38300"/>
            <a:ext cx="868521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smtClean="0"/>
              <a:t>Existing Attacks</a:t>
            </a:r>
          </a:p>
        </p:txBody>
      </p:sp>
      <p:pic>
        <p:nvPicPr>
          <p:cNvPr id="44035" name="Espace réservé du contenu 5" descr="slide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5135" r="-5135"/>
          <a:stretch>
            <a:fillRect/>
          </a:stretch>
        </p:blipFill>
        <p:spPr>
          <a:xfrm>
            <a:off x="381000" y="1371600"/>
            <a:ext cx="8229600" cy="4525963"/>
          </a:xfrm>
        </p:spPr>
      </p:pic>
      <p:sp>
        <p:nvSpPr>
          <p:cNvPr id="44036" name="Text Box 16"/>
          <p:cNvSpPr txBox="1">
            <a:spLocks noChangeArrowheads="1"/>
          </p:cNvSpPr>
          <p:nvPr/>
        </p:nvSpPr>
        <p:spPr bwMode="auto">
          <a:xfrm>
            <a:off x="136525" y="5903913"/>
            <a:ext cx="8855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i="1">
                <a:solidFill>
                  <a:schemeClr val="accent2"/>
                </a:solidFill>
              </a:rPr>
              <a:t>[1] Halperin and al., Pacemakers and implantable cardiac defibrillators: Software radio attacks amd zero-power defenses, IEEE Security and Privacy, Oakland, 2008</a:t>
            </a:r>
            <a:r>
              <a:rPr lang="en-US" sz="1600" i="1">
                <a:solidFill>
                  <a:schemeClr val="accent2"/>
                </a:solidFill>
              </a:rPr>
              <a:t>.</a:t>
            </a:r>
            <a:endParaRPr lang="fr-FR" sz="1600" i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5059" name="Espace réservé du contenu 3" descr="slide3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8546" r="-8546"/>
          <a:stretch>
            <a:fillRect/>
          </a:stretch>
        </p:blipFill>
        <p:spPr>
          <a:xfrm>
            <a:off x="-304800" y="609600"/>
            <a:ext cx="9891713" cy="5440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6083" name="Espace réservé du contenu 3" descr="slide4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8681" r="-8681"/>
          <a:stretch>
            <a:fillRect/>
          </a:stretch>
        </p:blipFill>
        <p:spPr>
          <a:xfrm>
            <a:off x="-527050" y="609600"/>
            <a:ext cx="10447338" cy="5745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4935</TotalTime>
  <Words>537</Words>
  <Application>Microsoft Macintosh PowerPoint</Application>
  <PresentationFormat>Présentation à l'écran (4:3)</PresentationFormat>
  <Paragraphs>111</Paragraphs>
  <Slides>23</Slides>
  <Notes>8</Notes>
  <HiddenSlides>1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Privacy &amp; Security PLANETE GROUP</vt:lpstr>
      <vt:lpstr>Overview</vt:lpstr>
      <vt:lpstr> Proximity-Based Access Control for IMD (Implantable Medical Devices)</vt:lpstr>
      <vt:lpstr> Implantable Medical Devices</vt:lpstr>
      <vt:lpstr>Pacemakers/defibrillators</vt:lpstr>
      <vt:lpstr>IMD: The future!</vt:lpstr>
      <vt:lpstr>Existing Attacks</vt:lpstr>
      <vt:lpstr>Diapositive 8</vt:lpstr>
      <vt:lpstr>Diapositive 9</vt:lpstr>
      <vt:lpstr>Why this lack of Security?</vt:lpstr>
      <vt:lpstr>Pacemakers Security/ A challenging problem…</vt:lpstr>
      <vt:lpstr>Our Scheme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Conclusion Properties of our Scheme</vt:lpstr>
      <vt:lpstr>THANKS!</vt:lpstr>
      <vt:lpstr>Diapositive 23</vt:lpstr>
    </vt:vector>
  </TitlesOfParts>
  <Company>INRIA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Differentially Private Smart Metering</dc:title>
  <dc:creator>castelluccia</dc:creator>
  <cp:lastModifiedBy>Walid Dabbous</cp:lastModifiedBy>
  <cp:revision>245</cp:revision>
  <dcterms:created xsi:type="dcterms:W3CDTF">2012-03-23T16:45:43Z</dcterms:created>
  <dcterms:modified xsi:type="dcterms:W3CDTF">2012-03-23T16:46:45Z</dcterms:modified>
</cp:coreProperties>
</file>