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1"/>
  </p:notesMasterIdLst>
  <p:handoutMasterIdLst>
    <p:handoutMasterId r:id="rId22"/>
  </p:handoutMasterIdLst>
  <p:sldIdLst>
    <p:sldId id="280" r:id="rId6"/>
    <p:sldId id="358" r:id="rId7"/>
    <p:sldId id="359" r:id="rId8"/>
    <p:sldId id="360" r:id="rId9"/>
    <p:sldId id="366" r:id="rId10"/>
    <p:sldId id="369" r:id="rId11"/>
    <p:sldId id="361" r:id="rId12"/>
    <p:sldId id="364" r:id="rId13"/>
    <p:sldId id="363" r:id="rId14"/>
    <p:sldId id="371" r:id="rId15"/>
    <p:sldId id="374" r:id="rId16"/>
    <p:sldId id="372" r:id="rId17"/>
    <p:sldId id="373" r:id="rId18"/>
    <p:sldId id="375" r:id="rId19"/>
    <p:sldId id="3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12" autoAdjust="0"/>
    <p:restoredTop sz="84667" autoAdjust="0"/>
  </p:normalViewPr>
  <p:slideViewPr>
    <p:cSldViewPr snapToGrid="0">
      <p:cViewPr>
        <p:scale>
          <a:sx n="70" d="100"/>
          <a:sy n="70" d="100"/>
        </p:scale>
        <p:origin x="-8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45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B9B1D-2A3A-40FB-B2F0-4DD7B6D5C483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C0483-9DBF-41C4-AB76-753940C9D0D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E4465-6FCF-460C-B95A-18B3099C6EEF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562B3-81ED-4110-9FAC-4A2B5D898C9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562B3-81ED-4110-9FAC-4A2B5D898C9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81540E-1672-49F6-AA9F-4CC6C361DDFE}" type="slidenum">
              <a:rPr lang="en-GB" smtClean="0">
                <a:latin typeface="Arial" pitchFamily="34" charset="0"/>
              </a:rPr>
              <a:pPr>
                <a:defRPr/>
              </a:pPr>
              <a:t>10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8"/>
            <a:ext cx="5026951" cy="4114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81540E-1672-49F6-AA9F-4CC6C361DDFE}" type="slidenum">
              <a:rPr lang="en-GB" smtClean="0">
                <a:latin typeface="Arial" pitchFamily="34" charset="0"/>
              </a:rPr>
              <a:pPr>
                <a:defRPr/>
              </a:pPr>
              <a:t>11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8"/>
            <a:ext cx="5026951" cy="4114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81540E-1672-49F6-AA9F-4CC6C361DDFE}" type="slidenum">
              <a:rPr lang="en-GB" smtClean="0">
                <a:latin typeface="Arial" pitchFamily="34" charset="0"/>
              </a:rPr>
              <a:pPr>
                <a:defRPr/>
              </a:pPr>
              <a:t>12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26" y="4344359"/>
            <a:ext cx="5026951" cy="4114587"/>
          </a:xfrm>
          <a:noFill/>
          <a:ln/>
        </p:spPr>
        <p:txBody>
          <a:bodyPr wrap="none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81540E-1672-49F6-AA9F-4CC6C361DDFE}" type="slidenum">
              <a:rPr lang="en-GB" smtClean="0">
                <a:latin typeface="Arial" pitchFamily="34" charset="0"/>
              </a:rPr>
              <a:pPr>
                <a:defRPr/>
              </a:pPr>
              <a:t>13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8"/>
            <a:ext cx="5026951" cy="4114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81540E-1672-49F6-AA9F-4CC6C361DDFE}" type="slidenum">
              <a:rPr lang="en-GB" smtClean="0">
                <a:latin typeface="Arial" pitchFamily="34" charset="0"/>
              </a:rPr>
              <a:pPr>
                <a:defRPr/>
              </a:pPr>
              <a:t>14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8"/>
            <a:ext cx="5026951" cy="4114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81540E-1672-49F6-AA9F-4CC6C361DDFE}" type="slidenum">
              <a:rPr lang="en-GB" smtClean="0">
                <a:latin typeface="Arial" pitchFamily="34" charset="0"/>
              </a:rPr>
              <a:pPr>
                <a:defRPr/>
              </a:pPr>
              <a:t>15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8"/>
            <a:ext cx="5026951" cy="4114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81540E-1672-49F6-AA9F-4CC6C361DDFE}" type="slidenum">
              <a:rPr lang="en-GB" smtClean="0">
                <a:latin typeface="Arial" pitchFamily="34" charset="0"/>
              </a:rPr>
              <a:pPr>
                <a:defRPr/>
              </a:pPr>
              <a:t>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8"/>
            <a:ext cx="5026951" cy="4114587"/>
          </a:xfrm>
          <a:noFill/>
          <a:ln/>
        </p:spPr>
        <p:txBody>
          <a:bodyPr wrap="none" anchor="ctr"/>
          <a:lstStyle/>
          <a:p>
            <a:pPr algn="ctr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81540E-1672-49F6-AA9F-4CC6C361DDFE}" type="slidenum">
              <a:rPr lang="en-GB" smtClean="0">
                <a:latin typeface="Arial" pitchFamily="34" charset="0"/>
              </a:rPr>
              <a:pPr>
                <a:defRPr/>
              </a:pPr>
              <a:t>3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8"/>
            <a:ext cx="5026951" cy="4114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81540E-1672-49F6-AA9F-4CC6C361DDFE}" type="slidenum">
              <a:rPr lang="en-GB" smtClean="0">
                <a:latin typeface="Arial" pitchFamily="34" charset="0"/>
              </a:rPr>
              <a:pPr>
                <a:defRPr/>
              </a:pPr>
              <a:t>4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8"/>
            <a:ext cx="5026951" cy="4114587"/>
          </a:xfrm>
          <a:noFill/>
          <a:ln/>
        </p:spPr>
        <p:txBody>
          <a:bodyPr wrap="none" anchor="ctr"/>
          <a:lstStyle/>
          <a:p>
            <a:pPr marL="211021" indent="-211021"/>
            <a:endParaRPr lang="en-US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81540E-1672-49F6-AA9F-4CC6C361DDFE}" type="slidenum">
              <a:rPr lang="en-GB" smtClean="0">
                <a:latin typeface="Arial" pitchFamily="34" charset="0"/>
              </a:rPr>
              <a:pPr>
                <a:defRPr/>
              </a:pPr>
              <a:t>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8"/>
            <a:ext cx="5026951" cy="4114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81540E-1672-49F6-AA9F-4CC6C361DDFE}" type="slidenum">
              <a:rPr lang="en-GB" smtClean="0">
                <a:latin typeface="Arial" pitchFamily="34" charset="0"/>
              </a:rPr>
              <a:pPr>
                <a:defRPr/>
              </a:pPr>
              <a:t>6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8"/>
            <a:ext cx="5026951" cy="4114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81540E-1672-49F6-AA9F-4CC6C361DDFE}" type="slidenum">
              <a:rPr lang="en-GB" smtClean="0">
                <a:latin typeface="Arial" pitchFamily="34" charset="0"/>
              </a:rPr>
              <a:pPr>
                <a:defRPr/>
              </a:pPr>
              <a:t>7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8"/>
            <a:ext cx="5026951" cy="4114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81540E-1672-49F6-AA9F-4CC6C361DDFE}" type="slidenum">
              <a:rPr lang="en-GB" smtClean="0">
                <a:latin typeface="Arial" pitchFamily="34" charset="0"/>
              </a:rPr>
              <a:pPr>
                <a:defRPr/>
              </a:pPr>
              <a:t>8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8"/>
            <a:ext cx="5026951" cy="4114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81540E-1672-49F6-AA9F-4CC6C361DDFE}" type="slidenum">
              <a:rPr lang="en-GB" smtClean="0">
                <a:latin typeface="Arial" pitchFamily="34" charset="0"/>
              </a:rPr>
              <a:pPr>
                <a:defRPr/>
              </a:pPr>
              <a:t>9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5525" y="4344358"/>
            <a:ext cx="5026951" cy="4114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 descr="fond_couv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 algn="l">
              <a:lnSpc>
                <a:spcPct val="90000"/>
              </a:lnSpc>
              <a:defRPr sz="3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844550"/>
          </a:xfrm>
        </p:spPr>
        <p:txBody>
          <a:bodyPr anchor="t"/>
          <a:lstStyle>
            <a:lvl1pPr>
              <a:lnSpc>
                <a:spcPct val="100000"/>
              </a:lnSpc>
              <a:defRPr sz="23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1000" y="2924175"/>
            <a:ext cx="2159000" cy="341947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4000" y="2924175"/>
            <a:ext cx="6324600" cy="3419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 descr="fond_couv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5100"/>
          </a:xfrm>
        </p:spPr>
        <p:txBody>
          <a:bodyPr/>
          <a:lstStyle>
            <a:lvl1pPr>
              <a:lnSpc>
                <a:spcPct val="100000"/>
              </a:lnSpc>
              <a:defRPr sz="2300" b="1"/>
            </a:lvl1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40F66D81-2826-43C8-9ADF-C135F973A6F4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62FB57B9-DF10-4C65-9B7D-0287C9A14EA9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844675"/>
            <a:ext cx="3694113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844675"/>
            <a:ext cx="3694112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2AE5239D-C5F8-420F-A434-F8D71104F697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CFE19020-1371-40F0-B531-D52CB7AC91B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4A378A28-5308-407B-91BB-F1D3A9E4C539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C6D51E56-169D-4F5D-987D-D75ED880B164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B3642142-7205-4320-BC09-91FF91611219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74424F72-24CA-494D-832B-7EF534D6C699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DA8CEAAE-D5C4-44E3-AA91-CB39337F5382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83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83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F0F9E34F-CFFF-47D3-9200-956FBB25121E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5763"/>
            <a:ext cx="7626350" cy="1976437"/>
          </a:xfrm>
        </p:spPr>
        <p:txBody>
          <a:bodyPr anchor="b"/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6688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156680" name="Picture 8" descr="logo_cou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18000" cy="3238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CB96E5EA-9A39-41BD-9A29-91F3B76FE71B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74D2908C-F4B0-44F4-A890-C7F4F2E71762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2187575"/>
            <a:ext cx="3694113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2187575"/>
            <a:ext cx="3694112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69FE9FAB-8D58-4EDA-B1D0-D6D3DC3BBF6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75D72B8C-8549-4250-A439-6D8A9A110E07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95B6F255-1CF7-4920-AA2B-3927F4EE7697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5F9631DF-740D-4FFE-AC90-0286E749C09F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E5A760A0-2F0C-4EF0-A09D-F6420038B7D1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60F115DC-838A-4765-B04F-D549526DE697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7AAA2D3A-C2F9-4F49-8D86-A5CE9C13071C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166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166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A34B3E26-A0FC-40E6-B5A0-7452D719FA0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fond_chapitre_rou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808080"/>
                </a:solidFill>
              </a:rPr>
              <a:t>JM.Gorce – 22/03/2012</a:t>
            </a:r>
            <a:endParaRPr lang="fr-FR">
              <a:solidFill>
                <a:srgbClr val="80808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808080"/>
                </a:solidFill>
              </a:rPr>
              <a:t>2011-09-12</a:t>
            </a:r>
            <a:endParaRPr lang="fr-FR">
              <a:solidFill>
                <a:srgbClr val="808080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808080"/>
                </a:solidFill>
              </a:rPr>
              <a:t>- </a:t>
            </a:r>
            <a:fld id="{2FC1BD64-33E6-4B15-B126-C6A2B9AD3F84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>
                <a:solidFill>
                  <a:srgbClr val="FFFFFF"/>
                </a:solidFill>
              </a:rPr>
              <a:t>- </a:t>
            </a:r>
            <a:fld id="{E9AAAE72-8ED8-411E-B5A3-C3E479FF046F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E83170B7-652C-475A-9693-7C7A0E618AA5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673225"/>
            <a:ext cx="3694112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B0F0A551-DCFF-4264-B44A-887CFA92D035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6AE53AAC-63DC-44E0-AE6A-C6F84E9927FB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243DB5BE-3769-4C7B-9200-1518F7FBD865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72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79D65488-92FB-4279-87E0-5E752D87A098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83889A01-06BD-42A1-AA53-EE679D1FDF69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5645D028-B468-41E1-854C-3AF7E7E4B2AA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91F41486-4431-453A-B828-7CAB6F861323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350838"/>
            <a:ext cx="5503863" cy="6069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E824320B-F797-48B5-BDE8-49393DEE2BA4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5763"/>
            <a:ext cx="7626350" cy="1976437"/>
          </a:xfrm>
        </p:spPr>
        <p:txBody>
          <a:bodyPr anchor="b"/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6688"/>
          </a:xfr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156680" name="Picture 8" descr="logo_cou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18000" cy="3238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CB96E5EA-9A39-41BD-9A29-91F3B76FE71B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74D2908C-F4B0-44F4-A890-C7F4F2E71762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2187575"/>
            <a:ext cx="3694113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2187575"/>
            <a:ext cx="3694112" cy="420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69FE9FAB-8D58-4EDA-B1D0-D6D3DC3BBF6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75D72B8C-8549-4250-A439-6D8A9A110E07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95B6F255-1CF7-4920-AA2B-3927F4EE7697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5F9631DF-740D-4FFE-AC90-0286E749C09F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E5A760A0-2F0C-4EF0-A09D-F6420038B7D1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60F115DC-838A-4765-B04F-D549526DE697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7AAA2D3A-C2F9-4F49-8D86-A5CE9C13071C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1661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166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FFFFFF"/>
                </a:solidFill>
              </a:rPr>
              <a:t>- </a:t>
            </a:r>
            <a:fld id="{A34B3E26-A0FC-40E6-B5A0-7452D719FA06}" type="slidenum">
              <a:rPr lang="fr-FR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5" name="Picture 9" descr="fond_dernier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54000" y="2924175"/>
            <a:ext cx="863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0" y="4187825"/>
            <a:ext cx="4318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1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1588" algn="l" rtl="0" fontAlgn="base">
        <a:spcBef>
          <a:spcPct val="0"/>
        </a:spcBef>
        <a:spcAft>
          <a:spcPct val="0"/>
        </a:spcAft>
        <a:buClr>
          <a:schemeClr val="bg1"/>
        </a:buClr>
        <a:defRPr sz="1400" b="1">
          <a:solidFill>
            <a:schemeClr val="bg1"/>
          </a:solidFill>
          <a:latin typeface="+mn-lt"/>
          <a:cs typeface="+mn-cs"/>
        </a:defRPr>
      </a:lvl2pPr>
      <a:lvl3pPr marL="3175" algn="l" rtl="0" fontAlgn="base">
        <a:spcBef>
          <a:spcPct val="0"/>
        </a:spcBef>
        <a:spcAft>
          <a:spcPct val="0"/>
        </a:spcAft>
        <a:buFont typeface="Arial" charset="0"/>
        <a:defRPr sz="1400" b="1">
          <a:solidFill>
            <a:schemeClr val="bg1"/>
          </a:solidFill>
          <a:latin typeface="+mn-lt"/>
          <a:cs typeface="+mn-cs"/>
        </a:defRPr>
      </a:lvl3pPr>
      <a:lvl4pPr marL="4763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4pPr>
      <a:lvl5pPr marL="63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5pPr>
      <a:lvl6pPr marL="4635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6pPr>
      <a:lvl7pPr marL="9207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7pPr>
      <a:lvl8pPr marL="13779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8pPr>
      <a:lvl9pPr marL="18351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3" name="Picture 9" descr="introducti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844675"/>
            <a:ext cx="75406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7013" y="6489700"/>
            <a:ext cx="20129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FFFFFF"/>
                </a:solidFill>
              </a:rPr>
              <a:t>- </a:t>
            </a:r>
            <a:fld id="{7656AFE1-C344-4F0D-BA28-107D713EA2EA}" type="slidenum">
              <a:rPr 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220663" indent="-2190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cs typeface="+mn-cs"/>
        </a:defRPr>
      </a:lvl2pPr>
      <a:lvl3pPr marL="554038" indent="-1270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bg1"/>
          </a:solidFill>
          <a:latin typeface="+mn-lt"/>
          <a:cs typeface="+mn-cs"/>
        </a:defRPr>
      </a:lvl3pPr>
      <a:lvl4pPr marL="55562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n-lt"/>
          <a:cs typeface="+mn-cs"/>
        </a:defRPr>
      </a:lvl4pPr>
      <a:lvl5pPr marL="5572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5pPr>
      <a:lvl6pPr marL="10144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6pPr>
      <a:lvl7pPr marL="14716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7pPr>
      <a:lvl8pPr marL="19288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8pPr>
      <a:lvl9pPr marL="23860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bandeau_texte_rou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2187575"/>
            <a:ext cx="75406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FFFFFF"/>
                </a:solidFill>
              </a:rPr>
              <a:t> </a:t>
            </a:r>
            <a:fld id="{1BD2A605-6318-47B1-AEC9-AB0744B1492A}" type="slidenum">
              <a:rPr 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1588" algn="l" defTabSz="200025" rtl="0" fontAlgn="base">
        <a:lnSpc>
          <a:spcPct val="170000"/>
        </a:lnSpc>
        <a:spcBef>
          <a:spcPct val="0"/>
        </a:spcBef>
        <a:spcAft>
          <a:spcPct val="0"/>
        </a:spcAft>
        <a:buClr>
          <a:schemeClr val="bg2"/>
        </a:buClr>
        <a:defRPr sz="2200">
          <a:solidFill>
            <a:schemeClr val="tx2"/>
          </a:solidFill>
          <a:latin typeface="+mn-lt"/>
          <a:cs typeface="+mn-cs"/>
        </a:defRPr>
      </a:lvl2pPr>
      <a:lvl3pPr marL="3175" algn="l" defTabSz="200025" rtl="0" fontAlgn="base">
        <a:lnSpc>
          <a:spcPct val="170000"/>
        </a:lnSpc>
        <a:spcBef>
          <a:spcPct val="0"/>
        </a:spcBef>
        <a:spcAft>
          <a:spcPct val="0"/>
        </a:spcAft>
        <a:buFont typeface="Arial" charset="0"/>
        <a:defRPr sz="2200">
          <a:solidFill>
            <a:schemeClr val="tx2"/>
          </a:solidFill>
          <a:latin typeface="+mn-lt"/>
          <a:cs typeface="+mn-cs"/>
        </a:defRPr>
      </a:lvl3pPr>
      <a:lvl4pPr marL="4763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4pPr>
      <a:lvl5pPr marL="63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5pPr>
      <a:lvl6pPr marL="4635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6pPr>
      <a:lvl7pPr marL="9207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7pPr>
      <a:lvl8pPr marL="13779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8pPr>
      <a:lvl9pPr marL="18351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ndeau_texte_rou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673225"/>
            <a:ext cx="754062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FFFFFF"/>
                </a:solidFill>
              </a:rPr>
              <a:t>- </a:t>
            </a:r>
            <a:fld id="{0D146BB4-C21D-43C6-8860-2D264D588A82}" type="slidenum">
              <a:rPr 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fontAlgn="base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cs typeface="+mn-cs"/>
        </a:defRPr>
      </a:lvl2pPr>
      <a:lvl3pPr marL="554038" indent="-127000" algn="l" rtl="0" fontAlgn="base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cs typeface="+mn-cs"/>
        </a:defRPr>
      </a:lvl3pPr>
      <a:lvl4pPr marL="555625" algn="l" rtl="0" fontAlgn="base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cs typeface="+mn-cs"/>
        </a:defRPr>
      </a:lvl4pPr>
      <a:lvl5pPr marL="5572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bandeau_texte_rou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</p:spPr>
      </p:pic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2187575"/>
            <a:ext cx="75406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FFFFFF"/>
                </a:solidFill>
              </a:rPr>
              <a:t>2011-09-12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>
                <a:solidFill>
                  <a:srgbClr val="FFFFFF"/>
                </a:solidFill>
              </a:rPr>
              <a:t>- </a:t>
            </a:r>
            <a:fld id="{1BD2A605-6318-47B1-AEC9-AB0744B1492A}" type="slidenum">
              <a:rPr lang="fr-F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1588" algn="l" defTabSz="200025" rtl="0" fontAlgn="base">
        <a:lnSpc>
          <a:spcPct val="170000"/>
        </a:lnSpc>
        <a:spcBef>
          <a:spcPct val="0"/>
        </a:spcBef>
        <a:spcAft>
          <a:spcPct val="0"/>
        </a:spcAft>
        <a:buClr>
          <a:schemeClr val="bg2"/>
        </a:buClr>
        <a:defRPr sz="2200">
          <a:solidFill>
            <a:schemeClr val="tx2"/>
          </a:solidFill>
          <a:latin typeface="+mn-lt"/>
          <a:cs typeface="+mn-cs"/>
        </a:defRPr>
      </a:lvl2pPr>
      <a:lvl3pPr marL="3175" algn="l" defTabSz="200025" rtl="0" fontAlgn="base">
        <a:lnSpc>
          <a:spcPct val="170000"/>
        </a:lnSpc>
        <a:spcBef>
          <a:spcPct val="0"/>
        </a:spcBef>
        <a:spcAft>
          <a:spcPct val="0"/>
        </a:spcAft>
        <a:buFont typeface="Arial" charset="0"/>
        <a:defRPr sz="2200">
          <a:solidFill>
            <a:schemeClr val="tx2"/>
          </a:solidFill>
          <a:latin typeface="+mn-lt"/>
          <a:cs typeface="+mn-cs"/>
        </a:defRPr>
      </a:lvl3pPr>
      <a:lvl4pPr marL="4763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4pPr>
      <a:lvl5pPr marL="63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5pPr>
      <a:lvl6pPr marL="4635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6pPr>
      <a:lvl7pPr marL="9207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7pPr>
      <a:lvl8pPr marL="13779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8pPr>
      <a:lvl9pPr marL="18351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an-marie.gorce@inria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SWING : Smart Wireless Networking</a:t>
            </a:r>
            <a:br>
              <a:rPr lang="en-US" sz="3200" dirty="0" smtClean="0"/>
            </a:br>
            <a:r>
              <a:rPr lang="en-US" sz="2400" dirty="0" smtClean="0"/>
              <a:t>team hosted at INSA-Lyon, CITI</a:t>
            </a:r>
            <a:br>
              <a:rPr lang="en-US" sz="24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>
                <a:sym typeface="Wingdings" pitchFamily="2" charset="2"/>
              </a:rPr>
              <a:t> SOCRATE / URBANET (2012)</a:t>
            </a:r>
            <a:endParaRPr lang="fr-FR" sz="20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33770" y="5143122"/>
            <a:ext cx="7626350" cy="479524"/>
          </a:xfrm>
        </p:spPr>
        <p:txBody>
          <a:bodyPr/>
          <a:lstStyle/>
          <a:p>
            <a:r>
              <a:rPr lang="fr-FR" dirty="0" smtClean="0"/>
              <a:t>J-</a:t>
            </a:r>
            <a:r>
              <a:rPr lang="fr-FR" dirty="0" err="1" smtClean="0"/>
              <a:t>M.Gorce</a:t>
            </a:r>
            <a:r>
              <a:rPr lang="fr-FR" dirty="0" smtClean="0"/>
              <a:t> </a:t>
            </a:r>
            <a:r>
              <a:rPr lang="fr-FR" dirty="0" smtClean="0">
                <a:hlinkClick r:id="rId3"/>
              </a:rPr>
              <a:t>jean-marie.gorce@inria.fr</a:t>
            </a:r>
            <a:r>
              <a:rPr lang="fr-FR" dirty="0" smtClean="0"/>
              <a:t> 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white">
          <a:xfrm>
            <a:off x="1239838" y="5940425"/>
            <a:ext cx="270827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E1001A"/>
                </a:solidFill>
              </a:rPr>
              <a:t>Evaluation </a:t>
            </a:r>
            <a:r>
              <a:rPr lang="fr-FR" sz="1400" dirty="0" err="1" smtClean="0">
                <a:solidFill>
                  <a:srgbClr val="E1001A"/>
                </a:solidFill>
              </a:rPr>
              <a:t>seminar</a:t>
            </a:r>
            <a:endParaRPr lang="fr-FR" sz="1400" dirty="0" smtClean="0">
              <a:solidFill>
                <a:srgbClr val="E1001A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E1001A"/>
                </a:solidFill>
              </a:rPr>
              <a:t>21-23/03/2012</a:t>
            </a:r>
          </a:p>
        </p:txBody>
      </p:sp>
      <p:pic>
        <p:nvPicPr>
          <p:cNvPr id="1026" name="Picture 2" descr="D:\Presentations PPT\UniversityLyon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0"/>
            <a:ext cx="1483863" cy="692696"/>
          </a:xfrm>
          <a:prstGeom prst="rect">
            <a:avLst/>
          </a:prstGeom>
          <a:noFill/>
        </p:spPr>
      </p:pic>
      <p:pic>
        <p:nvPicPr>
          <p:cNvPr id="1028" name="Picture 4" descr="D:\Presentations PPT\CIT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062198"/>
            <a:ext cx="1440160" cy="443770"/>
          </a:xfrm>
          <a:prstGeom prst="rect">
            <a:avLst/>
          </a:prstGeom>
          <a:noFill/>
        </p:spPr>
      </p:pic>
      <p:pic>
        <p:nvPicPr>
          <p:cNvPr id="1029" name="Picture 5" descr="D:\Presentations PPT\INSA.png"/>
          <p:cNvPicPr>
            <a:picLocks noChangeAspect="1" noChangeArrowheads="1"/>
          </p:cNvPicPr>
          <p:nvPr/>
        </p:nvPicPr>
        <p:blipFill>
          <a:blip r:embed="rId6" cstate="print"/>
          <a:srcRect r="18689" b="18190"/>
          <a:stretch>
            <a:fillRect/>
          </a:stretch>
        </p:blipFill>
        <p:spPr bwMode="auto">
          <a:xfrm>
            <a:off x="2555776" y="44624"/>
            <a:ext cx="1043638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6"/>
          <p:cNvSpPr>
            <a:spLocks noGrp="1"/>
          </p:cNvSpPr>
          <p:nvPr>
            <p:ph type="title"/>
          </p:nvPr>
        </p:nvSpPr>
        <p:spPr>
          <a:xfrm>
            <a:off x="1603375" y="0"/>
            <a:ext cx="7540625" cy="11430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C00000"/>
                </a:solidFill>
              </a:rPr>
              <a:t>Swing evolution</a:t>
            </a:r>
            <a:endParaRPr lang="fr-FR" sz="3600" dirty="0" smtClean="0">
              <a:solidFill>
                <a:srgbClr val="C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i="1" dirty="0" smtClean="0"/>
              <a:t>	 </a:t>
            </a:r>
            <a:endParaRPr lang="en-GB" sz="1600" dirty="0" smtClean="0"/>
          </a:p>
        </p:txBody>
      </p:sp>
      <p:sp>
        <p:nvSpPr>
          <p:cNvPr id="54" name="Espace réservé du pied de page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31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172D-DC37-4D6C-A265-B7230D54DB2C}" type="slidenum">
              <a:rPr lang="fr-FR" smtClean="0">
                <a:latin typeface="Arial" pitchFamily="34" charset="0"/>
              </a:rPr>
              <a:pPr>
                <a:defRPr/>
              </a:pPr>
              <a:t>10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468313" y="1173707"/>
            <a:ext cx="8229600" cy="483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kern="0" dirty="0" smtClean="0"/>
              <a:t>T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 complementary research directions :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sz="24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kern="0" noProof="0" dirty="0" smtClean="0">
              <a:latin typeface="+mn-lt"/>
              <a:cs typeface="+mn-cs"/>
            </a:endParaRP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2000" b="1" i="0" u="none" strike="noStrike" kern="0" cap="none" spc="0" normalizeH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URBANET : Urban Networks : 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kern="0" dirty="0" smtClean="0">
                <a:latin typeface="+mn-lt"/>
                <a:cs typeface="+mn-cs"/>
              </a:rPr>
              <a:t>	</a:t>
            </a:r>
            <a:r>
              <a:rPr lang="en-US" sz="2000" kern="0" noProof="0" dirty="0" smtClean="0">
                <a:latin typeface="+mn-lt"/>
                <a:cs typeface="+mn-cs"/>
              </a:rPr>
              <a:t>	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/>
              <a:t>Capillary networks deployed 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/>
              <a:t>in urban environment (WMN, WSN, V2I, …)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sz="20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kern="0" noProof="0" dirty="0" smtClean="0">
              <a:latin typeface="+mn-lt"/>
              <a:cs typeface="+mn-cs"/>
            </a:endParaRP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sz="2000" b="0" i="0" u="none" strike="noStrike" kern="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kern="0" noProof="0" dirty="0" smtClean="0">
                <a:solidFill>
                  <a:srgbClr val="C00000"/>
                </a:solidFill>
                <a:latin typeface="+mn-lt"/>
                <a:cs typeface="+mn-cs"/>
              </a:rPr>
              <a:t>SOCRATE : Cognitive radio networks :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kern="0" dirty="0" smtClean="0">
                <a:latin typeface="+mn-lt"/>
                <a:cs typeface="+mn-cs"/>
              </a:rPr>
              <a:t>	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kern="0" noProof="0" dirty="0" smtClean="0">
                <a:latin typeface="+mn-lt"/>
                <a:cs typeface="+mn-cs"/>
              </a:rPr>
              <a:t>	SDR nodes in their environment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kern="0" dirty="0" smtClean="0">
                <a:latin typeface="+mn-lt"/>
                <a:cs typeface="+mn-cs"/>
              </a:rPr>
              <a:t>		toward radio cognitive networks</a:t>
            </a:r>
            <a:endParaRPr lang="en-US" sz="2000" kern="0" noProof="0" dirty="0" smtClean="0">
              <a:latin typeface="+mn-lt"/>
              <a:cs typeface="+mn-cs"/>
            </a:endParaRP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kern="0" dirty="0" smtClean="0">
              <a:latin typeface="+mn-lt"/>
              <a:cs typeface="+mn-cs"/>
            </a:endParaRP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kern="0" noProof="0" dirty="0" smtClean="0">
                <a:latin typeface="+mn-lt"/>
                <a:cs typeface="+mn-cs"/>
              </a:rPr>
              <a:t>	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52"/>
          <p:cNvGrpSpPr/>
          <p:nvPr/>
        </p:nvGrpSpPr>
        <p:grpSpPr>
          <a:xfrm>
            <a:off x="5652120" y="2132856"/>
            <a:ext cx="3044910" cy="3888432"/>
            <a:chOff x="4932040" y="1700808"/>
            <a:chExt cx="3764990" cy="4320480"/>
          </a:xfrm>
        </p:grpSpPr>
        <p:grpSp>
          <p:nvGrpSpPr>
            <p:cNvPr id="3" name="Groupe 81"/>
            <p:cNvGrpSpPr/>
            <p:nvPr/>
          </p:nvGrpSpPr>
          <p:grpSpPr>
            <a:xfrm>
              <a:off x="4932040" y="1700808"/>
              <a:ext cx="3672408" cy="4320480"/>
              <a:chOff x="1857375" y="1714500"/>
              <a:chExt cx="5000625" cy="4754840"/>
            </a:xfrm>
          </p:grpSpPr>
          <p:grpSp>
            <p:nvGrpSpPr>
              <p:cNvPr id="4" name="Groupe 21"/>
              <p:cNvGrpSpPr>
                <a:grpSpLocks/>
              </p:cNvGrpSpPr>
              <p:nvPr/>
            </p:nvGrpSpPr>
            <p:grpSpPr bwMode="auto">
              <a:xfrm>
                <a:off x="2286000" y="1714500"/>
                <a:ext cx="3786188" cy="1357313"/>
                <a:chOff x="500034" y="2285992"/>
                <a:chExt cx="7572428" cy="4143404"/>
              </a:xfrm>
            </p:grpSpPr>
            <p:sp>
              <p:nvSpPr>
                <p:cNvPr id="83" name="Ellipse 82"/>
                <p:cNvSpPr/>
                <p:nvPr/>
              </p:nvSpPr>
              <p:spPr>
                <a:xfrm>
                  <a:off x="500034" y="2285992"/>
                  <a:ext cx="7572428" cy="414340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84" name="Ellipse 83"/>
                <p:cNvSpPr/>
                <p:nvPr/>
              </p:nvSpPr>
              <p:spPr>
                <a:xfrm>
                  <a:off x="1785918" y="3714752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85" name="Ellipse 84"/>
                <p:cNvSpPr/>
                <p:nvPr/>
              </p:nvSpPr>
              <p:spPr>
                <a:xfrm>
                  <a:off x="3714744" y="2857496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86" name="Forme libre 85"/>
                <p:cNvSpPr/>
                <p:nvPr/>
              </p:nvSpPr>
              <p:spPr>
                <a:xfrm rot="540451">
                  <a:off x="2068495" y="3875508"/>
                  <a:ext cx="1149358" cy="53308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87" name="Ellipse 86"/>
                <p:cNvSpPr/>
                <p:nvPr/>
              </p:nvSpPr>
              <p:spPr>
                <a:xfrm>
                  <a:off x="3286116" y="3929066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88" name="Ellipse 87"/>
                <p:cNvSpPr/>
                <p:nvPr/>
              </p:nvSpPr>
              <p:spPr>
                <a:xfrm>
                  <a:off x="5500694" y="3143248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89" name="Ellipse 88"/>
                <p:cNvSpPr/>
                <p:nvPr/>
              </p:nvSpPr>
              <p:spPr>
                <a:xfrm>
                  <a:off x="4857720" y="4429132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90" name="Ellipse 89"/>
                <p:cNvSpPr/>
                <p:nvPr/>
              </p:nvSpPr>
              <p:spPr>
                <a:xfrm>
                  <a:off x="5429256" y="5715016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91" name="Ellipse 90"/>
                <p:cNvSpPr/>
                <p:nvPr/>
              </p:nvSpPr>
              <p:spPr>
                <a:xfrm>
                  <a:off x="6429388" y="4286256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92" name="Ellipse 91"/>
                <p:cNvSpPr/>
                <p:nvPr/>
              </p:nvSpPr>
              <p:spPr>
                <a:xfrm>
                  <a:off x="2071670" y="4929198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93" name="Ellipse 92"/>
                <p:cNvSpPr/>
                <p:nvPr/>
              </p:nvSpPr>
              <p:spPr>
                <a:xfrm>
                  <a:off x="3714744" y="5286388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94" name="Forme libre 93"/>
                <p:cNvSpPr/>
                <p:nvPr/>
              </p:nvSpPr>
              <p:spPr>
                <a:xfrm rot="1065430">
                  <a:off x="3694106" y="4243810"/>
                  <a:ext cx="1152534" cy="53308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95" name="Forme libre 94"/>
                <p:cNvSpPr/>
                <p:nvPr/>
              </p:nvSpPr>
              <p:spPr>
                <a:xfrm rot="4457959">
                  <a:off x="3031696" y="4678790"/>
                  <a:ext cx="1153368" cy="50800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96" name="Forme libre 95"/>
                <p:cNvSpPr/>
                <p:nvPr/>
              </p:nvSpPr>
              <p:spPr>
                <a:xfrm rot="3893758">
                  <a:off x="4762082" y="5148861"/>
                  <a:ext cx="1153368" cy="50800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97" name="Forme libre 96"/>
                <p:cNvSpPr/>
                <p:nvPr/>
              </p:nvSpPr>
              <p:spPr>
                <a:xfrm rot="497455">
                  <a:off x="3995734" y="5528024"/>
                  <a:ext cx="1374783" cy="87230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98" name="Forme libre 97"/>
                <p:cNvSpPr/>
                <p:nvPr/>
              </p:nvSpPr>
              <p:spPr>
                <a:xfrm rot="19193567">
                  <a:off x="2239946" y="4505499"/>
                  <a:ext cx="1149358" cy="53308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solidFill>
                    <a:srgbClr val="C00000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99" name="Forme libre 98"/>
                <p:cNvSpPr/>
                <p:nvPr/>
              </p:nvSpPr>
              <p:spPr>
                <a:xfrm rot="20201409">
                  <a:off x="3529005" y="3507205"/>
                  <a:ext cx="1882789" cy="169614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solidFill>
                    <a:srgbClr val="C00000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5" name="Groupe 22"/>
              <p:cNvGrpSpPr>
                <a:grpSpLocks/>
              </p:cNvGrpSpPr>
              <p:nvPr/>
            </p:nvGrpSpPr>
            <p:grpSpPr bwMode="auto">
              <a:xfrm>
                <a:off x="2786063" y="3857625"/>
                <a:ext cx="2071687" cy="785813"/>
                <a:chOff x="-142908" y="2357430"/>
                <a:chExt cx="4857784" cy="2143140"/>
              </a:xfrm>
            </p:grpSpPr>
            <p:sp>
              <p:nvSpPr>
                <p:cNvPr id="76" name="Ellipse 75"/>
                <p:cNvSpPr/>
                <p:nvPr/>
              </p:nvSpPr>
              <p:spPr>
                <a:xfrm>
                  <a:off x="-142908" y="2357430"/>
                  <a:ext cx="4857784" cy="214314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7" name="Ellipse 76"/>
                <p:cNvSpPr/>
                <p:nvPr/>
              </p:nvSpPr>
              <p:spPr>
                <a:xfrm>
                  <a:off x="500034" y="3286124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8" name="Ellipse 77"/>
                <p:cNvSpPr/>
                <p:nvPr/>
              </p:nvSpPr>
              <p:spPr>
                <a:xfrm>
                  <a:off x="2500298" y="3214686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9" name="Forme libre 78"/>
                <p:cNvSpPr/>
                <p:nvPr/>
              </p:nvSpPr>
              <p:spPr>
                <a:xfrm>
                  <a:off x="743033" y="3206026"/>
                  <a:ext cx="1756992" cy="151536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80" name="Forme libre 79"/>
                <p:cNvSpPr/>
                <p:nvPr/>
              </p:nvSpPr>
              <p:spPr>
                <a:xfrm rot="1576445" flipH="1">
                  <a:off x="2745706" y="3141084"/>
                  <a:ext cx="785434" cy="645105"/>
                </a:xfrm>
                <a:custGeom>
                  <a:avLst/>
                  <a:gdLst>
                    <a:gd name="connsiteX0" fmla="*/ 0 w 1501254"/>
                    <a:gd name="connsiteY0" fmla="*/ 982639 h 982639"/>
                    <a:gd name="connsiteX1" fmla="*/ 682388 w 1501254"/>
                    <a:gd name="connsiteY1" fmla="*/ 600502 h 982639"/>
                    <a:gd name="connsiteX2" fmla="*/ 668740 w 1501254"/>
                    <a:gd name="connsiteY2" fmla="*/ 818866 h 982639"/>
                    <a:gd name="connsiteX3" fmla="*/ 1501254 w 1501254"/>
                    <a:gd name="connsiteY3" fmla="*/ 0 h 982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1254" h="982639">
                      <a:moveTo>
                        <a:pt x="0" y="982639"/>
                      </a:moveTo>
                      <a:cubicBezTo>
                        <a:pt x="285465" y="805218"/>
                        <a:pt x="570931" y="627798"/>
                        <a:pt x="682388" y="600502"/>
                      </a:cubicBezTo>
                      <a:cubicBezTo>
                        <a:pt x="793845" y="573206"/>
                        <a:pt x="532262" y="918950"/>
                        <a:pt x="668740" y="818866"/>
                      </a:cubicBezTo>
                      <a:cubicBezTo>
                        <a:pt x="805218" y="718782"/>
                        <a:pt x="1153236" y="359391"/>
                        <a:pt x="1501254" y="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81" name="Ellipse 80"/>
                <p:cNvSpPr/>
                <p:nvPr/>
              </p:nvSpPr>
              <p:spPr>
                <a:xfrm>
                  <a:off x="3286116" y="3929066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82" name="Ellipse 81"/>
                <p:cNvSpPr/>
                <p:nvPr/>
              </p:nvSpPr>
              <p:spPr>
                <a:xfrm>
                  <a:off x="2786050" y="2714620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6" name="Groupe 40"/>
              <p:cNvGrpSpPr>
                <a:grpSpLocks/>
              </p:cNvGrpSpPr>
              <p:nvPr/>
            </p:nvGrpSpPr>
            <p:grpSpPr bwMode="auto">
              <a:xfrm>
                <a:off x="4143375" y="4357688"/>
                <a:ext cx="2071688" cy="785812"/>
                <a:chOff x="4286216" y="3500438"/>
                <a:chExt cx="4857784" cy="2143140"/>
              </a:xfrm>
            </p:grpSpPr>
            <p:sp>
              <p:nvSpPr>
                <p:cNvPr id="69" name="Ellipse 68"/>
                <p:cNvSpPr/>
                <p:nvPr/>
              </p:nvSpPr>
              <p:spPr>
                <a:xfrm>
                  <a:off x="4286216" y="3500438"/>
                  <a:ext cx="4857784" cy="2143140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0" name="Ellipse 69"/>
                <p:cNvSpPr/>
                <p:nvPr/>
              </p:nvSpPr>
              <p:spPr>
                <a:xfrm>
                  <a:off x="4857720" y="4429132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1" name="Forme libre 70"/>
                <p:cNvSpPr/>
                <p:nvPr/>
              </p:nvSpPr>
              <p:spPr>
                <a:xfrm>
                  <a:off x="5101431" y="4349035"/>
                  <a:ext cx="2683877" cy="225138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2" name="Forme libre 71"/>
                <p:cNvSpPr/>
                <p:nvPr/>
              </p:nvSpPr>
              <p:spPr>
                <a:xfrm rot="11747565" flipH="1">
                  <a:off x="6616463" y="4058952"/>
                  <a:ext cx="1235850" cy="155865"/>
                </a:xfrm>
                <a:custGeom>
                  <a:avLst/>
                  <a:gdLst>
                    <a:gd name="connsiteX0" fmla="*/ 0 w 1501254"/>
                    <a:gd name="connsiteY0" fmla="*/ 982639 h 982639"/>
                    <a:gd name="connsiteX1" fmla="*/ 682388 w 1501254"/>
                    <a:gd name="connsiteY1" fmla="*/ 600502 h 982639"/>
                    <a:gd name="connsiteX2" fmla="*/ 668740 w 1501254"/>
                    <a:gd name="connsiteY2" fmla="*/ 818866 h 982639"/>
                    <a:gd name="connsiteX3" fmla="*/ 1501254 w 1501254"/>
                    <a:gd name="connsiteY3" fmla="*/ 0 h 982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1254" h="982639">
                      <a:moveTo>
                        <a:pt x="0" y="982639"/>
                      </a:moveTo>
                      <a:cubicBezTo>
                        <a:pt x="285465" y="805218"/>
                        <a:pt x="570931" y="627798"/>
                        <a:pt x="682388" y="600502"/>
                      </a:cubicBezTo>
                      <a:cubicBezTo>
                        <a:pt x="793845" y="573206"/>
                        <a:pt x="532262" y="918950"/>
                        <a:pt x="668740" y="818866"/>
                      </a:cubicBezTo>
                      <a:cubicBezTo>
                        <a:pt x="805218" y="718782"/>
                        <a:pt x="1153236" y="359391"/>
                        <a:pt x="1501254" y="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3" name="Ellipse 72"/>
                <p:cNvSpPr/>
                <p:nvPr/>
              </p:nvSpPr>
              <p:spPr>
                <a:xfrm>
                  <a:off x="6357918" y="3786190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4" name="Ellipse 73"/>
                <p:cNvSpPr/>
                <p:nvPr/>
              </p:nvSpPr>
              <p:spPr>
                <a:xfrm>
                  <a:off x="7858116" y="4357694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75" name="Forme libre 74"/>
                <p:cNvSpPr/>
                <p:nvPr/>
              </p:nvSpPr>
              <p:spPr>
                <a:xfrm rot="20639077">
                  <a:off x="5079097" y="4162862"/>
                  <a:ext cx="1291685" cy="90923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7" name="Groupe 48"/>
              <p:cNvGrpSpPr>
                <a:grpSpLocks/>
              </p:cNvGrpSpPr>
              <p:nvPr/>
            </p:nvGrpSpPr>
            <p:grpSpPr bwMode="auto">
              <a:xfrm>
                <a:off x="3214688" y="5715000"/>
                <a:ext cx="2857500" cy="696913"/>
                <a:chOff x="857224" y="3857628"/>
                <a:chExt cx="5716096" cy="1697019"/>
              </a:xfrm>
            </p:grpSpPr>
            <p:sp>
              <p:nvSpPr>
                <p:cNvPr id="64" name="Ellipse 63"/>
                <p:cNvSpPr/>
                <p:nvPr/>
              </p:nvSpPr>
              <p:spPr>
                <a:xfrm>
                  <a:off x="857224" y="3857628"/>
                  <a:ext cx="5214350" cy="1001203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5" name="Ellipse 64"/>
                <p:cNvSpPr/>
                <p:nvPr/>
              </p:nvSpPr>
              <p:spPr>
                <a:xfrm>
                  <a:off x="1785918" y="4214818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6" name="Ellipse 65"/>
                <p:cNvSpPr/>
                <p:nvPr/>
              </p:nvSpPr>
              <p:spPr>
                <a:xfrm>
                  <a:off x="4929190" y="4214818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7" name="Forme libre 66"/>
                <p:cNvSpPr/>
                <p:nvPr/>
              </p:nvSpPr>
              <p:spPr>
                <a:xfrm>
                  <a:off x="2029023" y="4135954"/>
                  <a:ext cx="2727849" cy="278326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68" name="Forme libre 67"/>
                <p:cNvSpPr/>
                <p:nvPr/>
              </p:nvSpPr>
              <p:spPr>
                <a:xfrm flipH="1">
                  <a:off x="5071256" y="4572773"/>
                  <a:ext cx="1502064" cy="981874"/>
                </a:xfrm>
                <a:custGeom>
                  <a:avLst/>
                  <a:gdLst>
                    <a:gd name="connsiteX0" fmla="*/ 0 w 1501254"/>
                    <a:gd name="connsiteY0" fmla="*/ 982639 h 982639"/>
                    <a:gd name="connsiteX1" fmla="*/ 682388 w 1501254"/>
                    <a:gd name="connsiteY1" fmla="*/ 600502 h 982639"/>
                    <a:gd name="connsiteX2" fmla="*/ 668740 w 1501254"/>
                    <a:gd name="connsiteY2" fmla="*/ 818866 h 982639"/>
                    <a:gd name="connsiteX3" fmla="*/ 1501254 w 1501254"/>
                    <a:gd name="connsiteY3" fmla="*/ 0 h 982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1254" h="982639">
                      <a:moveTo>
                        <a:pt x="0" y="982639"/>
                      </a:moveTo>
                      <a:cubicBezTo>
                        <a:pt x="285465" y="805218"/>
                        <a:pt x="570931" y="627798"/>
                        <a:pt x="682388" y="600502"/>
                      </a:cubicBezTo>
                      <a:cubicBezTo>
                        <a:pt x="793845" y="573206"/>
                        <a:pt x="532262" y="918950"/>
                        <a:pt x="668740" y="818866"/>
                      </a:cubicBezTo>
                      <a:cubicBezTo>
                        <a:pt x="805218" y="718782"/>
                        <a:pt x="1153236" y="359391"/>
                        <a:pt x="1501254" y="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sp>
            <p:nvSpPr>
              <p:cNvPr id="60" name="Flèche courbée vers le bas 59"/>
              <p:cNvSpPr/>
              <p:nvPr/>
            </p:nvSpPr>
            <p:spPr>
              <a:xfrm rot="16200000">
                <a:off x="2000251" y="4857750"/>
                <a:ext cx="1357312" cy="642937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lèche courbée vers le bas 60"/>
              <p:cNvSpPr/>
              <p:nvPr/>
            </p:nvSpPr>
            <p:spPr>
              <a:xfrm rot="16200000">
                <a:off x="1607344" y="3036094"/>
                <a:ext cx="1357312" cy="85725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lèche courbée vers le bas 61"/>
              <p:cNvSpPr/>
              <p:nvPr/>
            </p:nvSpPr>
            <p:spPr>
              <a:xfrm rot="16200000" flipH="1" flipV="1">
                <a:off x="5643563" y="3214687"/>
                <a:ext cx="1714500" cy="714375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Ellipse 62"/>
              <p:cNvSpPr/>
              <p:nvPr/>
            </p:nvSpPr>
            <p:spPr bwMode="auto">
              <a:xfrm>
                <a:off x="5292080" y="6381328"/>
                <a:ext cx="107136" cy="88012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55" name="Flèche courbée vers le bas 54"/>
            <p:cNvSpPr/>
            <p:nvPr/>
          </p:nvSpPr>
          <p:spPr>
            <a:xfrm rot="16200000" flipH="1" flipV="1">
              <a:off x="7786643" y="4822869"/>
              <a:ext cx="1296144" cy="5246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103" name="Forme libre 102"/>
          <p:cNvSpPr/>
          <p:nvPr/>
        </p:nvSpPr>
        <p:spPr>
          <a:xfrm>
            <a:off x="63062" y="3844159"/>
            <a:ext cx="8970579" cy="853965"/>
          </a:xfrm>
          <a:custGeom>
            <a:avLst/>
            <a:gdLst>
              <a:gd name="connsiteX0" fmla="*/ 8970579 w 8970579"/>
              <a:gd name="connsiteY0" fmla="*/ 853965 h 853965"/>
              <a:gd name="connsiteX1" fmla="*/ 8261131 w 8970579"/>
              <a:gd name="connsiteY1" fmla="*/ 538655 h 853965"/>
              <a:gd name="connsiteX2" fmla="*/ 7740869 w 8970579"/>
              <a:gd name="connsiteY2" fmla="*/ 696310 h 853965"/>
              <a:gd name="connsiteX3" fmla="*/ 7220607 w 8970579"/>
              <a:gd name="connsiteY3" fmla="*/ 444062 h 853965"/>
              <a:gd name="connsiteX4" fmla="*/ 6763407 w 8970579"/>
              <a:gd name="connsiteY4" fmla="*/ 475593 h 853965"/>
              <a:gd name="connsiteX5" fmla="*/ 6180083 w 8970579"/>
              <a:gd name="connsiteY5" fmla="*/ 239110 h 853965"/>
              <a:gd name="connsiteX6" fmla="*/ 5722883 w 8970579"/>
              <a:gd name="connsiteY6" fmla="*/ 286407 h 853965"/>
              <a:gd name="connsiteX7" fmla="*/ 5265683 w 8970579"/>
              <a:gd name="connsiteY7" fmla="*/ 65689 h 853965"/>
              <a:gd name="connsiteX8" fmla="*/ 4934607 w 8970579"/>
              <a:gd name="connsiteY8" fmla="*/ 2627 h 853965"/>
              <a:gd name="connsiteX9" fmla="*/ 4367048 w 8970579"/>
              <a:gd name="connsiteY9" fmla="*/ 49924 h 853965"/>
              <a:gd name="connsiteX10" fmla="*/ 3279228 w 8970579"/>
              <a:gd name="connsiteY10" fmla="*/ 302172 h 853965"/>
              <a:gd name="connsiteX11" fmla="*/ 2270235 w 8970579"/>
              <a:gd name="connsiteY11" fmla="*/ 176048 h 853965"/>
              <a:gd name="connsiteX12" fmla="*/ 1891862 w 8970579"/>
              <a:gd name="connsiteY12" fmla="*/ 302172 h 853965"/>
              <a:gd name="connsiteX13" fmla="*/ 1418897 w 8970579"/>
              <a:gd name="connsiteY13" fmla="*/ 160282 h 853965"/>
              <a:gd name="connsiteX14" fmla="*/ 1056290 w 8970579"/>
              <a:gd name="connsiteY14" fmla="*/ 396765 h 853965"/>
              <a:gd name="connsiteX15" fmla="*/ 614855 w 8970579"/>
              <a:gd name="connsiteY15" fmla="*/ 65689 h 853965"/>
              <a:gd name="connsiteX16" fmla="*/ 299545 w 8970579"/>
              <a:gd name="connsiteY16" fmla="*/ 396765 h 853965"/>
              <a:gd name="connsiteX17" fmla="*/ 0 w 8970579"/>
              <a:gd name="connsiteY17" fmla="*/ 112986 h 85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70579" h="853965">
                <a:moveTo>
                  <a:pt x="8970579" y="853965"/>
                </a:moveTo>
                <a:cubicBezTo>
                  <a:pt x="8718331" y="709448"/>
                  <a:pt x="8466083" y="564931"/>
                  <a:pt x="8261131" y="538655"/>
                </a:cubicBezTo>
                <a:cubicBezTo>
                  <a:pt x="8056179" y="512379"/>
                  <a:pt x="7914290" y="712075"/>
                  <a:pt x="7740869" y="696310"/>
                </a:cubicBezTo>
                <a:cubicBezTo>
                  <a:pt x="7567448" y="680545"/>
                  <a:pt x="7383517" y="480848"/>
                  <a:pt x="7220607" y="444062"/>
                </a:cubicBezTo>
                <a:cubicBezTo>
                  <a:pt x="7057697" y="407276"/>
                  <a:pt x="6936828" y="509752"/>
                  <a:pt x="6763407" y="475593"/>
                </a:cubicBezTo>
                <a:cubicBezTo>
                  <a:pt x="6589986" y="441434"/>
                  <a:pt x="6353504" y="270641"/>
                  <a:pt x="6180083" y="239110"/>
                </a:cubicBezTo>
                <a:cubicBezTo>
                  <a:pt x="6006662" y="207579"/>
                  <a:pt x="5875283" y="315310"/>
                  <a:pt x="5722883" y="286407"/>
                </a:cubicBezTo>
                <a:cubicBezTo>
                  <a:pt x="5570483" y="257504"/>
                  <a:pt x="5397062" y="112986"/>
                  <a:pt x="5265683" y="65689"/>
                </a:cubicBezTo>
                <a:cubicBezTo>
                  <a:pt x="5134304" y="18392"/>
                  <a:pt x="5084379" y="5254"/>
                  <a:pt x="4934607" y="2627"/>
                </a:cubicBezTo>
                <a:cubicBezTo>
                  <a:pt x="4784835" y="0"/>
                  <a:pt x="4642945" y="0"/>
                  <a:pt x="4367048" y="49924"/>
                </a:cubicBezTo>
                <a:cubicBezTo>
                  <a:pt x="4091152" y="99848"/>
                  <a:pt x="3628697" y="281151"/>
                  <a:pt x="3279228" y="302172"/>
                </a:cubicBezTo>
                <a:cubicBezTo>
                  <a:pt x="2929759" y="323193"/>
                  <a:pt x="2501463" y="176048"/>
                  <a:pt x="2270235" y="176048"/>
                </a:cubicBezTo>
                <a:cubicBezTo>
                  <a:pt x="2039007" y="176048"/>
                  <a:pt x="2033752" y="304800"/>
                  <a:pt x="1891862" y="302172"/>
                </a:cubicBezTo>
                <a:cubicBezTo>
                  <a:pt x="1749972" y="299544"/>
                  <a:pt x="1558159" y="144517"/>
                  <a:pt x="1418897" y="160282"/>
                </a:cubicBezTo>
                <a:cubicBezTo>
                  <a:pt x="1279635" y="176048"/>
                  <a:pt x="1190297" y="412531"/>
                  <a:pt x="1056290" y="396765"/>
                </a:cubicBezTo>
                <a:cubicBezTo>
                  <a:pt x="922283" y="381000"/>
                  <a:pt x="740979" y="65689"/>
                  <a:pt x="614855" y="65689"/>
                </a:cubicBezTo>
                <a:cubicBezTo>
                  <a:pt x="488731" y="65689"/>
                  <a:pt x="402021" y="388882"/>
                  <a:pt x="299545" y="396765"/>
                </a:cubicBezTo>
                <a:cubicBezTo>
                  <a:pt x="197069" y="404648"/>
                  <a:pt x="98534" y="258817"/>
                  <a:pt x="0" y="112986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143" y="3179926"/>
            <a:ext cx="4969959" cy="317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re 6"/>
          <p:cNvSpPr>
            <a:spLocks noGrp="1"/>
          </p:cNvSpPr>
          <p:nvPr>
            <p:ph type="title"/>
          </p:nvPr>
        </p:nvSpPr>
        <p:spPr>
          <a:xfrm>
            <a:off x="232013" y="146118"/>
            <a:ext cx="8657988" cy="1143000"/>
          </a:xfrm>
        </p:spPr>
        <p:txBody>
          <a:bodyPr/>
          <a:lstStyle/>
          <a:p>
            <a:pPr eaLnBrk="1" hangingPunct="1"/>
            <a:r>
              <a:rPr lang="en-GB" sz="2400" dirty="0" err="1" smtClean="0">
                <a:solidFill>
                  <a:srgbClr val="C00000"/>
                </a:solidFill>
              </a:rPr>
              <a:t>Urbanet</a:t>
            </a:r>
            <a:r>
              <a:rPr lang="en-GB" sz="2400" dirty="0" smtClean="0">
                <a:solidFill>
                  <a:srgbClr val="C00000"/>
                </a:solidFill>
              </a:rPr>
              <a:t>: </a:t>
            </a:r>
            <a:br>
              <a:rPr lang="en-GB" sz="2400" dirty="0" smtClean="0">
                <a:solidFill>
                  <a:srgbClr val="C00000"/>
                </a:solidFill>
              </a:rPr>
            </a:br>
            <a:r>
              <a:rPr lang="en-GB" sz="2400" dirty="0" smtClean="0">
                <a:solidFill>
                  <a:srgbClr val="C00000"/>
                </a:solidFill>
              </a:rPr>
              <a:t>Networks for Digital Cities</a:t>
            </a:r>
            <a:endParaRPr lang="fr-FR" sz="2400" dirty="0" smtClean="0">
              <a:solidFill>
                <a:srgbClr val="C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500063" y="107156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i="1" dirty="0" smtClean="0"/>
              <a:t>	 </a:t>
            </a:r>
            <a:endParaRPr lang="en-GB" sz="1600" dirty="0" smtClean="0"/>
          </a:p>
        </p:txBody>
      </p:sp>
      <p:sp>
        <p:nvSpPr>
          <p:cNvPr id="13319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71172D-DC37-4D6C-A265-B7230D54DB2C}" type="slidenum">
              <a:rPr lang="fr-FR" smtClean="0">
                <a:latin typeface="Arial" pitchFamily="34" charset="0"/>
              </a:rPr>
              <a:pPr>
                <a:defRPr/>
              </a:pPr>
              <a:t>11</a:t>
            </a:fld>
            <a:endParaRPr lang="fr-FR" smtClean="0">
              <a:latin typeface="Arial" pitchFamily="34" charset="0"/>
            </a:endParaRPr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8030" y="191668"/>
            <a:ext cx="1542196" cy="149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7383438" y="169232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Hervé Rivano</a:t>
            </a:r>
            <a:endParaRPr lang="fr-FR" dirty="0"/>
          </a:p>
        </p:txBody>
      </p:sp>
      <p:sp>
        <p:nvSpPr>
          <p:cNvPr id="8" name="Espace réservé du contenu 52"/>
          <p:cNvSpPr txBox="1">
            <a:spLocks/>
          </p:cNvSpPr>
          <p:nvPr/>
        </p:nvSpPr>
        <p:spPr bwMode="gray">
          <a:xfrm>
            <a:off x="395536" y="1268760"/>
            <a:ext cx="8229600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 and motivation:</a:t>
            </a:r>
          </a:p>
          <a:p>
            <a:pPr marL="220663" marR="0" lvl="1" indent="-219075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Capillary networks to extend the access network</a:t>
            </a:r>
          </a:p>
          <a:p>
            <a:pPr marL="220663" marR="0" lvl="1" indent="-219075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To face the need of increasing capacity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while reducing energy</a:t>
            </a:r>
          </a:p>
          <a:p>
            <a:pPr marL="220663" marR="0" lvl="1" indent="-219075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baseline="0" dirty="0" smtClean="0"/>
              <a:t>Multi-dimensional</a:t>
            </a:r>
            <a:r>
              <a:rPr lang="en-US" sz="2000" kern="0" dirty="0" smtClean="0"/>
              <a:t>  sensing for real-virtual worlds duality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mbusSanL-Regu"/>
                <a:cs typeface="+mn-cs"/>
              </a:rPr>
              <a:t> </a:t>
            </a:r>
          </a:p>
          <a:p>
            <a:pPr marL="220663" lvl="1" indent="-219075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"/>
            </a:pPr>
            <a:r>
              <a:rPr lang="en-US" kern="0" dirty="0" smtClean="0">
                <a:latin typeface="NimbusSanL-Regu"/>
              </a:rPr>
              <a:t> needs for a more diffuse network (like a capillary vascular system) with multi-hops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mbusSanL-Regu"/>
              <a:cs typeface="+mn-cs"/>
            </a:endParaRPr>
          </a:p>
          <a:p>
            <a:pPr marL="554038" marR="0" lvl="2" indent="-1270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/>
            </a:pPr>
            <a:r>
              <a:rPr lang="en-US" kern="0" dirty="0" smtClean="0">
                <a:solidFill>
                  <a:srgbClr val="0070C0"/>
                </a:solidFill>
                <a:latin typeface="NimbusSanL-Regu"/>
              </a:rPr>
              <a:t>Autonomic networking</a:t>
            </a:r>
          </a:p>
          <a:p>
            <a:pPr marL="554038" marR="0" lvl="2" indent="-1270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/>
            </a:pPr>
            <a:r>
              <a:rPr lang="en-US" kern="0" dirty="0" smtClean="0">
                <a:solidFill>
                  <a:srgbClr val="0070C0"/>
                </a:solidFill>
                <a:latin typeface="NimbusSanL-Regu"/>
              </a:rPr>
              <a:t>Data gathering protocols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mbusSanL-Regu"/>
                <a:cs typeface="+mn-cs"/>
              </a:rPr>
              <a:t> </a:t>
            </a:r>
          </a:p>
          <a:p>
            <a:pPr marL="554038" marR="0" lvl="2" indent="-1270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/>
            </a:pPr>
            <a:r>
              <a:rPr lang="en-US" kern="0" dirty="0" smtClean="0">
                <a:solidFill>
                  <a:srgbClr val="0070C0"/>
                </a:solidFill>
                <a:latin typeface="NimbusSanL-Regu"/>
              </a:rPr>
              <a:t>Efficient MAC protocols</a:t>
            </a:r>
          </a:p>
          <a:p>
            <a:pPr marL="554038" marR="0" lvl="2" indent="-1270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/>
            </a:pPr>
            <a:r>
              <a:rPr lang="en-US" kern="0" dirty="0" smtClean="0">
                <a:solidFill>
                  <a:srgbClr val="0070C0"/>
                </a:solidFill>
                <a:latin typeface="NimbusSanL-Regu"/>
              </a:rPr>
              <a:t>Cross-layer &amp; formal methods</a:t>
            </a:r>
          </a:p>
          <a:p>
            <a:pPr marL="554038" marR="0" lvl="2" indent="-12700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mbusSanL-Regu"/>
                <a:cs typeface="+mn-cs"/>
              </a:rPr>
              <a:t>Optimization techniques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4704" y="3220872"/>
            <a:ext cx="1869744" cy="30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6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437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smtClean="0">
                <a:solidFill>
                  <a:srgbClr val="C00000"/>
                </a:solidFill>
              </a:rPr>
              <a:t>Socrate: </a:t>
            </a:r>
            <a:br>
              <a:rPr lang="en-US" sz="2400" smtClean="0">
                <a:solidFill>
                  <a:srgbClr val="C00000"/>
                </a:solidFill>
              </a:rPr>
            </a:br>
            <a:r>
              <a:rPr lang="en-US" sz="2400" smtClean="0">
                <a:solidFill>
                  <a:srgbClr val="C00000"/>
                </a:solidFill>
              </a:rPr>
              <a:t>SOftware and Cognitive RAdio for TElecommunications</a:t>
            </a:r>
          </a:p>
        </p:txBody>
      </p:sp>
      <p:sp>
        <p:nvSpPr>
          <p:cNvPr id="13319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71172D-DC37-4D6C-A265-B7230D54DB2C}" type="slidenum">
              <a:rPr lang="en-US" smtClean="0">
                <a:latin typeface="Arial" pitchFamily="34" charset="0"/>
              </a:rPr>
              <a:pPr>
                <a:defRPr/>
              </a:pPr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" name="Espace réservé du contenu 5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21744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Context and motivation: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Obsolescence of  current radio networking rules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Saturation of radio frequency bands</a:t>
            </a:r>
          </a:p>
          <a:p>
            <a:pPr lvl="1">
              <a:buFont typeface="Symbol" pitchFamily="18" charset="2"/>
              <a:buChar char=""/>
            </a:pPr>
            <a:r>
              <a:rPr lang="en-US" sz="1800" dirty="0" smtClean="0">
                <a:latin typeface="NimbusSanL-Regu"/>
              </a:rPr>
              <a:t> An appealing approach : </a:t>
            </a:r>
            <a:r>
              <a:rPr lang="en-US" sz="1800" dirty="0" smtClean="0">
                <a:solidFill>
                  <a:srgbClr val="0070C0"/>
                </a:solidFill>
                <a:latin typeface="NimbusSanL-Regu"/>
              </a:rPr>
              <a:t>« cognitive radio networking »</a:t>
            </a:r>
          </a:p>
          <a:p>
            <a:pPr lvl="1">
              <a:buFont typeface="Symbol" pitchFamily="18" charset="2"/>
              <a:buChar char=""/>
            </a:pPr>
            <a:r>
              <a:rPr lang="en-US" sz="1800" dirty="0" smtClean="0">
                <a:latin typeface="NimbusSanL-Regu"/>
              </a:rPr>
              <a:t> Relies on 3 research axes : </a:t>
            </a:r>
          </a:p>
          <a:p>
            <a:pPr lvl="2"/>
            <a:r>
              <a:rPr lang="en-US" sz="1800" dirty="0" smtClean="0">
                <a:solidFill>
                  <a:srgbClr val="0070C0"/>
                </a:solidFill>
                <a:latin typeface="NimbusSanL-Regu"/>
              </a:rPr>
              <a:t>Radio transmission (Antennas, RF front-end…)</a:t>
            </a:r>
          </a:p>
          <a:p>
            <a:pPr lvl="2"/>
            <a:r>
              <a:rPr lang="en-US" sz="1800" dirty="0" smtClean="0">
                <a:solidFill>
                  <a:srgbClr val="0070C0"/>
                </a:solidFill>
                <a:latin typeface="NimbusSanL-Regu"/>
              </a:rPr>
              <a:t>Software (programming issues)</a:t>
            </a:r>
            <a:r>
              <a:rPr lang="en-US" sz="1400" dirty="0" smtClean="0">
                <a:solidFill>
                  <a:srgbClr val="0070C0"/>
                </a:solidFill>
                <a:latin typeface="NimbusSanL-Regu"/>
              </a:rPr>
              <a:t> </a:t>
            </a:r>
          </a:p>
          <a:p>
            <a:pPr lvl="2"/>
            <a:r>
              <a:rPr lang="en-US" sz="1800" dirty="0" smtClean="0">
                <a:solidFill>
                  <a:srgbClr val="0070C0"/>
                </a:solidFill>
                <a:latin typeface="NimbusSanL-Regu"/>
              </a:rPr>
              <a:t>Signal processing  &amp; distributed algorithms (4G+,agility…)  </a:t>
            </a: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4022" y="1058555"/>
            <a:ext cx="1589110" cy="158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260608" y="2674962"/>
            <a:ext cx="16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Tanguy Risset</a:t>
            </a:r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8" name="Image 8" descr="UHFbandsharing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2474" y="4503760"/>
            <a:ext cx="7458208" cy="18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8062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6"/>
          <p:cNvSpPr>
            <a:spLocks noGrp="1"/>
          </p:cNvSpPr>
          <p:nvPr>
            <p:ph type="title"/>
          </p:nvPr>
        </p:nvSpPr>
        <p:spPr>
          <a:xfrm>
            <a:off x="1610436" y="274638"/>
            <a:ext cx="7076364" cy="706437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rgbClr val="C00000"/>
                </a:solidFill>
              </a:rPr>
              <a:t>Socrate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testbed</a:t>
            </a:r>
            <a:r>
              <a:rPr lang="en-US" sz="2800" dirty="0" smtClean="0">
                <a:solidFill>
                  <a:srgbClr val="C00000"/>
                </a:solidFill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</a:rPr>
              <a:t>CorTex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13319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71172D-DC37-4D6C-A265-B7230D54DB2C}" type="slidenum">
              <a:rPr lang="en-US" smtClean="0">
                <a:latin typeface="Arial" pitchFamily="34" charset="0"/>
              </a:rPr>
              <a:pPr>
                <a:defRPr/>
              </a:pPr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/>
          <a:p>
            <a:r>
              <a:rPr lang="en-US" sz="1800" smtClean="0"/>
              <a:t>CorTeX is a part of the FIT EquipEx projet :</a:t>
            </a:r>
          </a:p>
          <a:p>
            <a:pPr lvl="1"/>
            <a:r>
              <a:rPr lang="en-US" sz="1600" smtClean="0"/>
              <a:t>relies on the SensLab design</a:t>
            </a:r>
          </a:p>
          <a:p>
            <a:pPr lvl="1"/>
            <a:r>
              <a:rPr lang="en-US" sz="1600" smtClean="0"/>
              <a:t>but with SDR nodes</a:t>
            </a:r>
          </a:p>
          <a:p>
            <a:pPr lvl="1"/>
            <a:r>
              <a:rPr lang="en-US" sz="1600" smtClean="0"/>
              <a:t>shielded environment</a:t>
            </a:r>
          </a:p>
          <a:p>
            <a:pPr lvl="1"/>
            <a:endParaRPr lang="en-US" sz="140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956" y="885193"/>
            <a:ext cx="3870766" cy="269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0634" y="3412734"/>
            <a:ext cx="3010046" cy="298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285711" y="2585188"/>
            <a:ext cx="2815190" cy="451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307090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smtClean="0">
                <a:solidFill>
                  <a:schemeClr val="accent2"/>
                </a:solidFill>
              </a:rPr>
              <a:t>Remote evaluation of cognitive and cooperative radio scenarios</a:t>
            </a:r>
            <a:endParaRPr lang="en-US" sz="1600">
              <a:solidFill>
                <a:schemeClr val="accent2"/>
              </a:solidFill>
            </a:endParaRPr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4086"/>
            <a:ext cx="1380226" cy="65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6428096" y="298886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smtClean="0"/>
              <a:t>senslab</a:t>
            </a:r>
            <a:endParaRPr lang="en-US" sz="1600" i="1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C00000"/>
                </a:solidFill>
              </a:rPr>
              <a:t>The teams in  their environment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0" y="1628800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i="1" dirty="0" smtClean="0"/>
              <a:t>	 </a:t>
            </a:r>
            <a:endParaRPr lang="en-US" sz="1600" dirty="0" smtClean="0"/>
          </a:p>
        </p:txBody>
      </p:sp>
      <p:sp>
        <p:nvSpPr>
          <p:cNvPr id="13319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71172D-DC37-4D6C-A265-B7230D54DB2C}" type="slidenum">
              <a:rPr lang="en-US" smtClean="0">
                <a:latin typeface="Arial" pitchFamily="34" charset="0"/>
              </a:rPr>
              <a:pPr>
                <a:defRPr/>
              </a:pPr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" name="Forme libre 6"/>
          <p:cNvSpPr/>
          <p:nvPr/>
        </p:nvSpPr>
        <p:spPr bwMode="auto">
          <a:xfrm>
            <a:off x="4467796" y="2678584"/>
            <a:ext cx="4211637" cy="1439862"/>
          </a:xfrm>
          <a:custGeom>
            <a:avLst/>
            <a:gdLst>
              <a:gd name="connsiteX0" fmla="*/ 63690 w 1730992"/>
              <a:gd name="connsiteY0" fmla="*/ 493595 h 1530824"/>
              <a:gd name="connsiteX1" fmla="*/ 1059977 w 1730992"/>
              <a:gd name="connsiteY1" fmla="*/ 56866 h 1530824"/>
              <a:gd name="connsiteX2" fmla="*/ 1728717 w 1730992"/>
              <a:gd name="connsiteY2" fmla="*/ 834789 h 1530824"/>
              <a:gd name="connsiteX3" fmla="*/ 1073624 w 1730992"/>
              <a:gd name="connsiteY3" fmla="*/ 984914 h 1530824"/>
              <a:gd name="connsiteX4" fmla="*/ 677839 w 1730992"/>
              <a:gd name="connsiteY4" fmla="*/ 1448938 h 1530824"/>
              <a:gd name="connsiteX5" fmla="*/ 63690 w 1730992"/>
              <a:gd name="connsiteY5" fmla="*/ 493595 h 1530824"/>
              <a:gd name="connsiteX0" fmla="*/ 63690 w 1992601"/>
              <a:gd name="connsiteY0" fmla="*/ 478858 h 1516087"/>
              <a:gd name="connsiteX1" fmla="*/ 1059977 w 1992601"/>
              <a:gd name="connsiteY1" fmla="*/ 42129 h 1516087"/>
              <a:gd name="connsiteX2" fmla="*/ 1990326 w 1992601"/>
              <a:gd name="connsiteY2" fmla="*/ 731635 h 1516087"/>
              <a:gd name="connsiteX3" fmla="*/ 1073624 w 1992601"/>
              <a:gd name="connsiteY3" fmla="*/ 970177 h 1516087"/>
              <a:gd name="connsiteX4" fmla="*/ 677839 w 1992601"/>
              <a:gd name="connsiteY4" fmla="*/ 1434201 h 1516087"/>
              <a:gd name="connsiteX5" fmla="*/ 63690 w 1992601"/>
              <a:gd name="connsiteY5" fmla="*/ 478858 h 1516087"/>
              <a:gd name="connsiteX0" fmla="*/ 141121 w 2070032"/>
              <a:gd name="connsiteY0" fmla="*/ 478858 h 1524352"/>
              <a:gd name="connsiteX1" fmla="*/ 1137408 w 2070032"/>
              <a:gd name="connsiteY1" fmla="*/ 42129 h 1524352"/>
              <a:gd name="connsiteX2" fmla="*/ 2067757 w 2070032"/>
              <a:gd name="connsiteY2" fmla="*/ 731635 h 1524352"/>
              <a:gd name="connsiteX3" fmla="*/ 1151055 w 2070032"/>
              <a:gd name="connsiteY3" fmla="*/ 970177 h 1524352"/>
              <a:gd name="connsiteX4" fmla="*/ 290680 w 2070032"/>
              <a:gd name="connsiteY4" fmla="*/ 1442466 h 1524352"/>
              <a:gd name="connsiteX5" fmla="*/ 141121 w 2070032"/>
              <a:gd name="connsiteY5" fmla="*/ 478858 h 1524352"/>
              <a:gd name="connsiteX0" fmla="*/ 141121 w 2311430"/>
              <a:gd name="connsiteY0" fmla="*/ 482180 h 1523024"/>
              <a:gd name="connsiteX1" fmla="*/ 1378806 w 2311430"/>
              <a:gd name="connsiteY1" fmla="*/ 41465 h 1523024"/>
              <a:gd name="connsiteX2" fmla="*/ 2309155 w 2311430"/>
              <a:gd name="connsiteY2" fmla="*/ 730971 h 1523024"/>
              <a:gd name="connsiteX3" fmla="*/ 1392453 w 2311430"/>
              <a:gd name="connsiteY3" fmla="*/ 969513 h 1523024"/>
              <a:gd name="connsiteX4" fmla="*/ 532078 w 2311430"/>
              <a:gd name="connsiteY4" fmla="*/ 1441802 h 1523024"/>
              <a:gd name="connsiteX5" fmla="*/ 141121 w 2311430"/>
              <a:gd name="connsiteY5" fmla="*/ 482180 h 1523024"/>
              <a:gd name="connsiteX0" fmla="*/ 141121 w 2382512"/>
              <a:gd name="connsiteY0" fmla="*/ 482180 h 1523024"/>
              <a:gd name="connsiteX1" fmla="*/ 1378806 w 2382512"/>
              <a:gd name="connsiteY1" fmla="*/ 41465 h 1523024"/>
              <a:gd name="connsiteX2" fmla="*/ 2380237 w 2382512"/>
              <a:gd name="connsiteY2" fmla="*/ 730971 h 1523024"/>
              <a:gd name="connsiteX3" fmla="*/ 1392453 w 2382512"/>
              <a:gd name="connsiteY3" fmla="*/ 969513 h 1523024"/>
              <a:gd name="connsiteX4" fmla="*/ 532078 w 2382512"/>
              <a:gd name="connsiteY4" fmla="*/ 1441802 h 1523024"/>
              <a:gd name="connsiteX5" fmla="*/ 141121 w 2382512"/>
              <a:gd name="connsiteY5" fmla="*/ 482180 h 1523024"/>
              <a:gd name="connsiteX0" fmla="*/ 141121 w 2382512"/>
              <a:gd name="connsiteY0" fmla="*/ 482180 h 1573439"/>
              <a:gd name="connsiteX1" fmla="*/ 1378806 w 2382512"/>
              <a:gd name="connsiteY1" fmla="*/ 41465 h 1573439"/>
              <a:gd name="connsiteX2" fmla="*/ 2380237 w 2382512"/>
              <a:gd name="connsiteY2" fmla="*/ 730971 h 1573439"/>
              <a:gd name="connsiteX3" fmla="*/ 1875865 w 2382512"/>
              <a:gd name="connsiteY3" fmla="*/ 1271999 h 1573439"/>
              <a:gd name="connsiteX4" fmla="*/ 532078 w 2382512"/>
              <a:gd name="connsiteY4" fmla="*/ 1441802 h 1573439"/>
              <a:gd name="connsiteX5" fmla="*/ 141121 w 2382512"/>
              <a:gd name="connsiteY5" fmla="*/ 482180 h 1573439"/>
              <a:gd name="connsiteX0" fmla="*/ 141121 w 2068164"/>
              <a:gd name="connsiteY0" fmla="*/ 494756 h 1586015"/>
              <a:gd name="connsiteX1" fmla="*/ 1378806 w 2068164"/>
              <a:gd name="connsiteY1" fmla="*/ 54041 h 1586015"/>
              <a:gd name="connsiteX2" fmla="*/ 1685872 w 2068164"/>
              <a:gd name="connsiteY2" fmla="*/ 819005 h 1586015"/>
              <a:gd name="connsiteX3" fmla="*/ 1875865 w 2068164"/>
              <a:gd name="connsiteY3" fmla="*/ 1284575 h 1586015"/>
              <a:gd name="connsiteX4" fmla="*/ 532078 w 2068164"/>
              <a:gd name="connsiteY4" fmla="*/ 1454378 h 1586015"/>
              <a:gd name="connsiteX5" fmla="*/ 141121 w 2068164"/>
              <a:gd name="connsiteY5" fmla="*/ 494756 h 1586015"/>
              <a:gd name="connsiteX0" fmla="*/ 107858 w 2034901"/>
              <a:gd name="connsiteY0" fmla="*/ 302801 h 1394060"/>
              <a:gd name="connsiteX1" fmla="*/ 1145962 w 2034901"/>
              <a:gd name="connsiteY1" fmla="*/ 54041 h 1394060"/>
              <a:gd name="connsiteX2" fmla="*/ 1652609 w 2034901"/>
              <a:gd name="connsiteY2" fmla="*/ 627050 h 1394060"/>
              <a:gd name="connsiteX3" fmla="*/ 1842602 w 2034901"/>
              <a:gd name="connsiteY3" fmla="*/ 1092620 h 1394060"/>
              <a:gd name="connsiteX4" fmla="*/ 498815 w 2034901"/>
              <a:gd name="connsiteY4" fmla="*/ 1262423 h 1394060"/>
              <a:gd name="connsiteX5" fmla="*/ 107858 w 2034901"/>
              <a:gd name="connsiteY5" fmla="*/ 302801 h 1394060"/>
              <a:gd name="connsiteX0" fmla="*/ 107858 w 2066566"/>
              <a:gd name="connsiteY0" fmla="*/ 302801 h 1394060"/>
              <a:gd name="connsiteX1" fmla="*/ 1145962 w 2066566"/>
              <a:gd name="connsiteY1" fmla="*/ 54041 h 1394060"/>
              <a:gd name="connsiteX2" fmla="*/ 1842602 w 2066566"/>
              <a:gd name="connsiteY2" fmla="*/ 627050 h 1394060"/>
              <a:gd name="connsiteX3" fmla="*/ 1842602 w 2066566"/>
              <a:gd name="connsiteY3" fmla="*/ 1092620 h 1394060"/>
              <a:gd name="connsiteX4" fmla="*/ 498815 w 2066566"/>
              <a:gd name="connsiteY4" fmla="*/ 1262423 h 1394060"/>
              <a:gd name="connsiteX5" fmla="*/ 107858 w 2066566"/>
              <a:gd name="connsiteY5" fmla="*/ 302801 h 1394060"/>
              <a:gd name="connsiteX0" fmla="*/ 150078 w 2108786"/>
              <a:gd name="connsiteY0" fmla="*/ 302802 h 1394061"/>
              <a:gd name="connsiteX1" fmla="*/ 1441505 w 2108786"/>
              <a:gd name="connsiteY1" fmla="*/ 54041 h 1394061"/>
              <a:gd name="connsiteX2" fmla="*/ 1884822 w 2108786"/>
              <a:gd name="connsiteY2" fmla="*/ 627051 h 1394061"/>
              <a:gd name="connsiteX3" fmla="*/ 1884822 w 2108786"/>
              <a:gd name="connsiteY3" fmla="*/ 1092621 h 1394061"/>
              <a:gd name="connsiteX4" fmla="*/ 541035 w 2108786"/>
              <a:gd name="connsiteY4" fmla="*/ 1262424 h 1394061"/>
              <a:gd name="connsiteX5" fmla="*/ 150078 w 2108786"/>
              <a:gd name="connsiteY5" fmla="*/ 302802 h 139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8786" h="1394061">
                <a:moveTo>
                  <a:pt x="150078" y="302802"/>
                </a:moveTo>
                <a:cubicBezTo>
                  <a:pt x="300156" y="101405"/>
                  <a:pt x="1152381" y="0"/>
                  <a:pt x="1441505" y="54041"/>
                </a:cubicBezTo>
                <a:cubicBezTo>
                  <a:pt x="1730629" y="108082"/>
                  <a:pt x="1882548" y="472376"/>
                  <a:pt x="1884822" y="627051"/>
                </a:cubicBezTo>
                <a:cubicBezTo>
                  <a:pt x="1887097" y="781726"/>
                  <a:pt x="2108786" y="986726"/>
                  <a:pt x="1884822" y="1092621"/>
                </a:cubicBezTo>
                <a:cubicBezTo>
                  <a:pt x="1660858" y="1198516"/>
                  <a:pt x="830159" y="1394061"/>
                  <a:pt x="541035" y="1262424"/>
                </a:cubicBezTo>
                <a:cubicBezTo>
                  <a:pt x="251911" y="1130788"/>
                  <a:pt x="0" y="504199"/>
                  <a:pt x="150078" y="302802"/>
                </a:cubicBezTo>
                <a:close/>
              </a:path>
            </a:pathLst>
          </a:custGeom>
          <a:solidFill>
            <a:srgbClr val="FFC000">
              <a:alpha val="56000"/>
            </a:srgb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rme libre 7"/>
          <p:cNvSpPr/>
          <p:nvPr/>
        </p:nvSpPr>
        <p:spPr bwMode="auto">
          <a:xfrm>
            <a:off x="3027933" y="1886421"/>
            <a:ext cx="2447925" cy="1319213"/>
          </a:xfrm>
          <a:custGeom>
            <a:avLst/>
            <a:gdLst>
              <a:gd name="connsiteX0" fmla="*/ 63690 w 1730992"/>
              <a:gd name="connsiteY0" fmla="*/ 493595 h 1530824"/>
              <a:gd name="connsiteX1" fmla="*/ 1059977 w 1730992"/>
              <a:gd name="connsiteY1" fmla="*/ 56866 h 1530824"/>
              <a:gd name="connsiteX2" fmla="*/ 1728717 w 1730992"/>
              <a:gd name="connsiteY2" fmla="*/ 834789 h 1530824"/>
              <a:gd name="connsiteX3" fmla="*/ 1073624 w 1730992"/>
              <a:gd name="connsiteY3" fmla="*/ 984914 h 1530824"/>
              <a:gd name="connsiteX4" fmla="*/ 677839 w 1730992"/>
              <a:gd name="connsiteY4" fmla="*/ 1448938 h 1530824"/>
              <a:gd name="connsiteX5" fmla="*/ 63690 w 1730992"/>
              <a:gd name="connsiteY5" fmla="*/ 493595 h 1530824"/>
              <a:gd name="connsiteX0" fmla="*/ 63690 w 1992601"/>
              <a:gd name="connsiteY0" fmla="*/ 478858 h 1516087"/>
              <a:gd name="connsiteX1" fmla="*/ 1059977 w 1992601"/>
              <a:gd name="connsiteY1" fmla="*/ 42129 h 1516087"/>
              <a:gd name="connsiteX2" fmla="*/ 1990326 w 1992601"/>
              <a:gd name="connsiteY2" fmla="*/ 731635 h 1516087"/>
              <a:gd name="connsiteX3" fmla="*/ 1073624 w 1992601"/>
              <a:gd name="connsiteY3" fmla="*/ 970177 h 1516087"/>
              <a:gd name="connsiteX4" fmla="*/ 677839 w 1992601"/>
              <a:gd name="connsiteY4" fmla="*/ 1434201 h 1516087"/>
              <a:gd name="connsiteX5" fmla="*/ 63690 w 1992601"/>
              <a:gd name="connsiteY5" fmla="*/ 478858 h 1516087"/>
              <a:gd name="connsiteX0" fmla="*/ 141121 w 2070032"/>
              <a:gd name="connsiteY0" fmla="*/ 478858 h 1524352"/>
              <a:gd name="connsiteX1" fmla="*/ 1137408 w 2070032"/>
              <a:gd name="connsiteY1" fmla="*/ 42129 h 1524352"/>
              <a:gd name="connsiteX2" fmla="*/ 2067757 w 2070032"/>
              <a:gd name="connsiteY2" fmla="*/ 731635 h 1524352"/>
              <a:gd name="connsiteX3" fmla="*/ 1151055 w 2070032"/>
              <a:gd name="connsiteY3" fmla="*/ 970177 h 1524352"/>
              <a:gd name="connsiteX4" fmla="*/ 290680 w 2070032"/>
              <a:gd name="connsiteY4" fmla="*/ 1442466 h 1524352"/>
              <a:gd name="connsiteX5" fmla="*/ 141121 w 2070032"/>
              <a:gd name="connsiteY5" fmla="*/ 478858 h 1524352"/>
              <a:gd name="connsiteX0" fmla="*/ 141121 w 2311430"/>
              <a:gd name="connsiteY0" fmla="*/ 482180 h 1523024"/>
              <a:gd name="connsiteX1" fmla="*/ 1378806 w 2311430"/>
              <a:gd name="connsiteY1" fmla="*/ 41465 h 1523024"/>
              <a:gd name="connsiteX2" fmla="*/ 2309155 w 2311430"/>
              <a:gd name="connsiteY2" fmla="*/ 730971 h 1523024"/>
              <a:gd name="connsiteX3" fmla="*/ 1392453 w 2311430"/>
              <a:gd name="connsiteY3" fmla="*/ 969513 h 1523024"/>
              <a:gd name="connsiteX4" fmla="*/ 532078 w 2311430"/>
              <a:gd name="connsiteY4" fmla="*/ 1441802 h 1523024"/>
              <a:gd name="connsiteX5" fmla="*/ 141121 w 2311430"/>
              <a:gd name="connsiteY5" fmla="*/ 482180 h 1523024"/>
              <a:gd name="connsiteX0" fmla="*/ 141121 w 2382512"/>
              <a:gd name="connsiteY0" fmla="*/ 482180 h 1523024"/>
              <a:gd name="connsiteX1" fmla="*/ 1378806 w 2382512"/>
              <a:gd name="connsiteY1" fmla="*/ 41465 h 1523024"/>
              <a:gd name="connsiteX2" fmla="*/ 2380237 w 2382512"/>
              <a:gd name="connsiteY2" fmla="*/ 730971 h 1523024"/>
              <a:gd name="connsiteX3" fmla="*/ 1392453 w 2382512"/>
              <a:gd name="connsiteY3" fmla="*/ 969513 h 1523024"/>
              <a:gd name="connsiteX4" fmla="*/ 532078 w 2382512"/>
              <a:gd name="connsiteY4" fmla="*/ 1441802 h 1523024"/>
              <a:gd name="connsiteX5" fmla="*/ 141121 w 2382512"/>
              <a:gd name="connsiteY5" fmla="*/ 482180 h 1523024"/>
              <a:gd name="connsiteX0" fmla="*/ 141121 w 2382512"/>
              <a:gd name="connsiteY0" fmla="*/ 482180 h 1573439"/>
              <a:gd name="connsiteX1" fmla="*/ 1378806 w 2382512"/>
              <a:gd name="connsiteY1" fmla="*/ 41465 h 1573439"/>
              <a:gd name="connsiteX2" fmla="*/ 2380237 w 2382512"/>
              <a:gd name="connsiteY2" fmla="*/ 730971 h 1573439"/>
              <a:gd name="connsiteX3" fmla="*/ 1875865 w 2382512"/>
              <a:gd name="connsiteY3" fmla="*/ 1271999 h 1573439"/>
              <a:gd name="connsiteX4" fmla="*/ 532078 w 2382512"/>
              <a:gd name="connsiteY4" fmla="*/ 1441802 h 1573439"/>
              <a:gd name="connsiteX5" fmla="*/ 141121 w 2382512"/>
              <a:gd name="connsiteY5" fmla="*/ 482180 h 1573439"/>
              <a:gd name="connsiteX0" fmla="*/ 141121 w 2068164"/>
              <a:gd name="connsiteY0" fmla="*/ 494756 h 1586015"/>
              <a:gd name="connsiteX1" fmla="*/ 1378806 w 2068164"/>
              <a:gd name="connsiteY1" fmla="*/ 54041 h 1586015"/>
              <a:gd name="connsiteX2" fmla="*/ 1685872 w 2068164"/>
              <a:gd name="connsiteY2" fmla="*/ 819005 h 1586015"/>
              <a:gd name="connsiteX3" fmla="*/ 1875865 w 2068164"/>
              <a:gd name="connsiteY3" fmla="*/ 1284575 h 1586015"/>
              <a:gd name="connsiteX4" fmla="*/ 532078 w 2068164"/>
              <a:gd name="connsiteY4" fmla="*/ 1454378 h 1586015"/>
              <a:gd name="connsiteX5" fmla="*/ 141121 w 2068164"/>
              <a:gd name="connsiteY5" fmla="*/ 494756 h 1586015"/>
              <a:gd name="connsiteX0" fmla="*/ 107858 w 2034901"/>
              <a:gd name="connsiteY0" fmla="*/ 302801 h 1394060"/>
              <a:gd name="connsiteX1" fmla="*/ 1145962 w 2034901"/>
              <a:gd name="connsiteY1" fmla="*/ 54041 h 1394060"/>
              <a:gd name="connsiteX2" fmla="*/ 1652609 w 2034901"/>
              <a:gd name="connsiteY2" fmla="*/ 627050 h 1394060"/>
              <a:gd name="connsiteX3" fmla="*/ 1842602 w 2034901"/>
              <a:gd name="connsiteY3" fmla="*/ 1092620 h 1394060"/>
              <a:gd name="connsiteX4" fmla="*/ 498815 w 2034901"/>
              <a:gd name="connsiteY4" fmla="*/ 1262423 h 1394060"/>
              <a:gd name="connsiteX5" fmla="*/ 107858 w 2034901"/>
              <a:gd name="connsiteY5" fmla="*/ 302801 h 1394060"/>
              <a:gd name="connsiteX0" fmla="*/ 107858 w 2066566"/>
              <a:gd name="connsiteY0" fmla="*/ 302801 h 1394060"/>
              <a:gd name="connsiteX1" fmla="*/ 1145962 w 2066566"/>
              <a:gd name="connsiteY1" fmla="*/ 54041 h 1394060"/>
              <a:gd name="connsiteX2" fmla="*/ 1842602 w 2066566"/>
              <a:gd name="connsiteY2" fmla="*/ 627050 h 1394060"/>
              <a:gd name="connsiteX3" fmla="*/ 1842602 w 2066566"/>
              <a:gd name="connsiteY3" fmla="*/ 1092620 h 1394060"/>
              <a:gd name="connsiteX4" fmla="*/ 498815 w 2066566"/>
              <a:gd name="connsiteY4" fmla="*/ 1262423 h 1394060"/>
              <a:gd name="connsiteX5" fmla="*/ 107858 w 2066566"/>
              <a:gd name="connsiteY5" fmla="*/ 302801 h 1394060"/>
              <a:gd name="connsiteX0" fmla="*/ 150078 w 2108786"/>
              <a:gd name="connsiteY0" fmla="*/ 302802 h 1394061"/>
              <a:gd name="connsiteX1" fmla="*/ 1441505 w 2108786"/>
              <a:gd name="connsiteY1" fmla="*/ 54041 h 1394061"/>
              <a:gd name="connsiteX2" fmla="*/ 1884822 w 2108786"/>
              <a:gd name="connsiteY2" fmla="*/ 627051 h 1394061"/>
              <a:gd name="connsiteX3" fmla="*/ 1884822 w 2108786"/>
              <a:gd name="connsiteY3" fmla="*/ 1092621 h 1394061"/>
              <a:gd name="connsiteX4" fmla="*/ 541035 w 2108786"/>
              <a:gd name="connsiteY4" fmla="*/ 1262424 h 1394061"/>
              <a:gd name="connsiteX5" fmla="*/ 150078 w 2108786"/>
              <a:gd name="connsiteY5" fmla="*/ 302802 h 1394061"/>
              <a:gd name="connsiteX0" fmla="*/ 150078 w 1887097"/>
              <a:gd name="connsiteY0" fmla="*/ 302802 h 1418483"/>
              <a:gd name="connsiteX1" fmla="*/ 1441505 w 1887097"/>
              <a:gd name="connsiteY1" fmla="*/ 54041 h 1418483"/>
              <a:gd name="connsiteX2" fmla="*/ 1884822 w 1887097"/>
              <a:gd name="connsiteY2" fmla="*/ 627051 h 1418483"/>
              <a:gd name="connsiteX3" fmla="*/ 1387196 w 1887097"/>
              <a:gd name="connsiteY3" fmla="*/ 1239154 h 1418483"/>
              <a:gd name="connsiteX4" fmla="*/ 541035 w 1887097"/>
              <a:gd name="connsiteY4" fmla="*/ 1262424 h 1418483"/>
              <a:gd name="connsiteX5" fmla="*/ 150078 w 1887097"/>
              <a:gd name="connsiteY5" fmla="*/ 302802 h 141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7097" h="1418483">
                <a:moveTo>
                  <a:pt x="150078" y="302802"/>
                </a:moveTo>
                <a:cubicBezTo>
                  <a:pt x="300156" y="101405"/>
                  <a:pt x="1152381" y="0"/>
                  <a:pt x="1441505" y="54041"/>
                </a:cubicBezTo>
                <a:cubicBezTo>
                  <a:pt x="1730629" y="108082"/>
                  <a:pt x="1882548" y="472376"/>
                  <a:pt x="1884822" y="627051"/>
                </a:cubicBezTo>
                <a:cubicBezTo>
                  <a:pt x="1887097" y="781726"/>
                  <a:pt x="1611160" y="1133259"/>
                  <a:pt x="1387196" y="1239154"/>
                </a:cubicBezTo>
                <a:cubicBezTo>
                  <a:pt x="1163232" y="1345049"/>
                  <a:pt x="747221" y="1418483"/>
                  <a:pt x="541035" y="1262424"/>
                </a:cubicBezTo>
                <a:cubicBezTo>
                  <a:pt x="334849" y="1106365"/>
                  <a:pt x="0" y="504199"/>
                  <a:pt x="150078" y="30280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5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ZoneTexte 16"/>
          <p:cNvSpPr txBox="1">
            <a:spLocks noChangeArrowheads="1"/>
          </p:cNvSpPr>
          <p:nvPr/>
        </p:nvSpPr>
        <p:spPr bwMode="auto">
          <a:xfrm>
            <a:off x="3963417" y="1310258"/>
            <a:ext cx="10903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/>
              <a:t>Urbanet</a:t>
            </a:r>
          </a:p>
          <a:p>
            <a:pPr eaLnBrk="0" hangingPunct="0"/>
            <a:r>
              <a:rPr lang="en-US" sz="1400" smtClean="0">
                <a:solidFill>
                  <a:srgbClr val="FF0000"/>
                </a:solidFill>
              </a:rPr>
              <a:t>(H. Rivano)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10" name="ZoneTexte 17"/>
          <p:cNvSpPr txBox="1">
            <a:spLocks noChangeArrowheads="1"/>
          </p:cNvSpPr>
          <p:nvPr/>
        </p:nvSpPr>
        <p:spPr bwMode="auto">
          <a:xfrm>
            <a:off x="4572000" y="5301208"/>
            <a:ext cx="12747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err="1" smtClean="0"/>
              <a:t>Amazones</a:t>
            </a:r>
            <a:endParaRPr lang="en-US" dirty="0" smtClean="0"/>
          </a:p>
          <a:p>
            <a:pPr eaLnBrk="0" hangingPunct="0"/>
            <a:r>
              <a:rPr lang="en-US" sz="1400" dirty="0" smtClean="0">
                <a:solidFill>
                  <a:srgbClr val="FF0000"/>
                </a:solidFill>
              </a:rPr>
              <a:t>(S. </a:t>
            </a:r>
            <a:r>
              <a:rPr lang="en-US" sz="1400" dirty="0" err="1" smtClean="0">
                <a:solidFill>
                  <a:srgbClr val="FF0000"/>
                </a:solidFill>
              </a:rPr>
              <a:t>Frénot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Forme libre 10"/>
          <p:cNvSpPr/>
          <p:nvPr/>
        </p:nvSpPr>
        <p:spPr bwMode="auto">
          <a:xfrm>
            <a:off x="3099371" y="3686646"/>
            <a:ext cx="3274133" cy="1644650"/>
          </a:xfrm>
          <a:custGeom>
            <a:avLst/>
            <a:gdLst>
              <a:gd name="connsiteX0" fmla="*/ 1114567 w 1439838"/>
              <a:gd name="connsiteY0" fmla="*/ 1389797 h 1508078"/>
              <a:gd name="connsiteX1" fmla="*/ 104633 w 1439838"/>
              <a:gd name="connsiteY1" fmla="*/ 1034955 h 1508078"/>
              <a:gd name="connsiteX2" fmla="*/ 486770 w 1439838"/>
              <a:gd name="connsiteY2" fmla="*/ 475397 h 1508078"/>
              <a:gd name="connsiteX3" fmla="*/ 514066 w 1439838"/>
              <a:gd name="connsiteY3" fmla="*/ 25021 h 1508078"/>
              <a:gd name="connsiteX4" fmla="*/ 1332931 w 1439838"/>
              <a:gd name="connsiteY4" fmla="*/ 325272 h 1508078"/>
              <a:gd name="connsiteX5" fmla="*/ 1114567 w 1439838"/>
              <a:gd name="connsiteY5" fmla="*/ 1389797 h 1508078"/>
              <a:gd name="connsiteX0" fmla="*/ 1114567 w 1401533"/>
              <a:gd name="connsiteY0" fmla="*/ 1318960 h 1437241"/>
              <a:gd name="connsiteX1" fmla="*/ 104633 w 1401533"/>
              <a:gd name="connsiteY1" fmla="*/ 964118 h 1437241"/>
              <a:gd name="connsiteX2" fmla="*/ 486770 w 1401533"/>
              <a:gd name="connsiteY2" fmla="*/ 404560 h 1437241"/>
              <a:gd name="connsiteX3" fmla="*/ 702958 w 1401533"/>
              <a:gd name="connsiteY3" fmla="*/ 25021 h 1437241"/>
              <a:gd name="connsiteX4" fmla="*/ 1332931 w 1401533"/>
              <a:gd name="connsiteY4" fmla="*/ 254435 h 1437241"/>
              <a:gd name="connsiteX5" fmla="*/ 1114567 w 1401533"/>
              <a:gd name="connsiteY5" fmla="*/ 1318960 h 1437241"/>
              <a:gd name="connsiteX0" fmla="*/ 1114567 w 1602329"/>
              <a:gd name="connsiteY0" fmla="*/ 1309266 h 1417853"/>
              <a:gd name="connsiteX1" fmla="*/ 104633 w 1602329"/>
              <a:gd name="connsiteY1" fmla="*/ 954424 h 1417853"/>
              <a:gd name="connsiteX2" fmla="*/ 486770 w 1602329"/>
              <a:gd name="connsiteY2" fmla="*/ 394866 h 1417853"/>
              <a:gd name="connsiteX3" fmla="*/ 702958 w 1602329"/>
              <a:gd name="connsiteY3" fmla="*/ 15327 h 1417853"/>
              <a:gd name="connsiteX4" fmla="*/ 1533727 w 1602329"/>
              <a:gd name="connsiteY4" fmla="*/ 302901 h 1417853"/>
              <a:gd name="connsiteX5" fmla="*/ 1114567 w 1602329"/>
              <a:gd name="connsiteY5" fmla="*/ 1309266 h 1417853"/>
              <a:gd name="connsiteX0" fmla="*/ 1378963 w 1866725"/>
              <a:gd name="connsiteY0" fmla="*/ 1309266 h 1429566"/>
              <a:gd name="connsiteX1" fmla="*/ 104633 w 1866725"/>
              <a:gd name="connsiteY1" fmla="*/ 1024702 h 1429566"/>
              <a:gd name="connsiteX2" fmla="*/ 751166 w 1866725"/>
              <a:gd name="connsiteY2" fmla="*/ 394866 h 1429566"/>
              <a:gd name="connsiteX3" fmla="*/ 967354 w 1866725"/>
              <a:gd name="connsiteY3" fmla="*/ 15327 h 1429566"/>
              <a:gd name="connsiteX4" fmla="*/ 1798123 w 1866725"/>
              <a:gd name="connsiteY4" fmla="*/ 302901 h 1429566"/>
              <a:gd name="connsiteX5" fmla="*/ 1378963 w 1866725"/>
              <a:gd name="connsiteY5" fmla="*/ 1309266 h 1429566"/>
              <a:gd name="connsiteX0" fmla="*/ 1378963 w 1813873"/>
              <a:gd name="connsiteY0" fmla="*/ 1324593 h 1444893"/>
              <a:gd name="connsiteX1" fmla="*/ 104633 w 1813873"/>
              <a:gd name="connsiteY1" fmla="*/ 1040029 h 1444893"/>
              <a:gd name="connsiteX2" fmla="*/ 751166 w 1813873"/>
              <a:gd name="connsiteY2" fmla="*/ 410193 h 1444893"/>
              <a:gd name="connsiteX3" fmla="*/ 1284461 w 1813873"/>
              <a:gd name="connsiteY3" fmla="*/ 15327 h 1444893"/>
              <a:gd name="connsiteX4" fmla="*/ 1798123 w 1813873"/>
              <a:gd name="connsiteY4" fmla="*/ 318228 h 1444893"/>
              <a:gd name="connsiteX5" fmla="*/ 1378963 w 1813873"/>
              <a:gd name="connsiteY5" fmla="*/ 1324593 h 1444893"/>
              <a:gd name="connsiteX0" fmla="*/ 1483595 w 1918505"/>
              <a:gd name="connsiteY0" fmla="*/ 1324593 h 1430742"/>
              <a:gd name="connsiteX1" fmla="*/ 104633 w 1918505"/>
              <a:gd name="connsiteY1" fmla="*/ 955121 h 1430742"/>
              <a:gd name="connsiteX2" fmla="*/ 855798 w 1918505"/>
              <a:gd name="connsiteY2" fmla="*/ 410193 h 1430742"/>
              <a:gd name="connsiteX3" fmla="*/ 1389093 w 1918505"/>
              <a:gd name="connsiteY3" fmla="*/ 15327 h 1430742"/>
              <a:gd name="connsiteX4" fmla="*/ 1902755 w 1918505"/>
              <a:gd name="connsiteY4" fmla="*/ 318228 h 1430742"/>
              <a:gd name="connsiteX5" fmla="*/ 1483595 w 1918505"/>
              <a:gd name="connsiteY5" fmla="*/ 1324593 h 1430742"/>
              <a:gd name="connsiteX0" fmla="*/ 1483595 w 1730071"/>
              <a:gd name="connsiteY0" fmla="*/ 1309384 h 1400088"/>
              <a:gd name="connsiteX1" fmla="*/ 104633 w 1730071"/>
              <a:gd name="connsiteY1" fmla="*/ 939912 h 1400088"/>
              <a:gd name="connsiteX2" fmla="*/ 855798 w 1730071"/>
              <a:gd name="connsiteY2" fmla="*/ 394984 h 1400088"/>
              <a:gd name="connsiteX3" fmla="*/ 1389093 w 1730071"/>
              <a:gd name="connsiteY3" fmla="*/ 118 h 1400088"/>
              <a:gd name="connsiteX4" fmla="*/ 1583493 w 1730071"/>
              <a:gd name="connsiteY4" fmla="*/ 395690 h 1400088"/>
              <a:gd name="connsiteX5" fmla="*/ 1483595 w 1730071"/>
              <a:gd name="connsiteY5" fmla="*/ 1309384 h 1400088"/>
              <a:gd name="connsiteX0" fmla="*/ 1645548 w 1892024"/>
              <a:gd name="connsiteY0" fmla="*/ 1038730 h 1129434"/>
              <a:gd name="connsiteX1" fmla="*/ 127769 w 1892024"/>
              <a:gd name="connsiteY1" fmla="*/ 939912 h 1129434"/>
              <a:gd name="connsiteX2" fmla="*/ 878934 w 1892024"/>
              <a:gd name="connsiteY2" fmla="*/ 394984 h 1129434"/>
              <a:gd name="connsiteX3" fmla="*/ 1412229 w 1892024"/>
              <a:gd name="connsiteY3" fmla="*/ 118 h 1129434"/>
              <a:gd name="connsiteX4" fmla="*/ 1606629 w 1892024"/>
              <a:gd name="connsiteY4" fmla="*/ 395690 h 1129434"/>
              <a:gd name="connsiteX5" fmla="*/ 1645548 w 1892024"/>
              <a:gd name="connsiteY5" fmla="*/ 1038730 h 1129434"/>
              <a:gd name="connsiteX0" fmla="*/ 1645548 w 1904998"/>
              <a:gd name="connsiteY0" fmla="*/ 1046739 h 1145687"/>
              <a:gd name="connsiteX1" fmla="*/ 127769 w 1904998"/>
              <a:gd name="connsiteY1" fmla="*/ 947921 h 1145687"/>
              <a:gd name="connsiteX2" fmla="*/ 878934 w 1904998"/>
              <a:gd name="connsiteY2" fmla="*/ 402993 h 1145687"/>
              <a:gd name="connsiteX3" fmla="*/ 1412229 w 1904998"/>
              <a:gd name="connsiteY3" fmla="*/ 8127 h 1145687"/>
              <a:gd name="connsiteX4" fmla="*/ 1684467 w 1904998"/>
              <a:gd name="connsiteY4" fmla="*/ 354234 h 1145687"/>
              <a:gd name="connsiteX5" fmla="*/ 1645548 w 1904998"/>
              <a:gd name="connsiteY5" fmla="*/ 1046739 h 1145687"/>
              <a:gd name="connsiteX0" fmla="*/ 1621562 w 1881012"/>
              <a:gd name="connsiteY0" fmla="*/ 1046856 h 1145804"/>
              <a:gd name="connsiteX1" fmla="*/ 103783 w 1881012"/>
              <a:gd name="connsiteY1" fmla="*/ 948038 h 1145804"/>
              <a:gd name="connsiteX2" fmla="*/ 998863 w 1881012"/>
              <a:gd name="connsiteY2" fmla="*/ 403816 h 1145804"/>
              <a:gd name="connsiteX3" fmla="*/ 1388243 w 1881012"/>
              <a:gd name="connsiteY3" fmla="*/ 8244 h 1145804"/>
              <a:gd name="connsiteX4" fmla="*/ 1660481 w 1881012"/>
              <a:gd name="connsiteY4" fmla="*/ 354351 h 1145804"/>
              <a:gd name="connsiteX5" fmla="*/ 1621562 w 1881012"/>
              <a:gd name="connsiteY5" fmla="*/ 1046856 h 1145804"/>
              <a:gd name="connsiteX0" fmla="*/ 1634535 w 1893985"/>
              <a:gd name="connsiteY0" fmla="*/ 1038612 h 1137560"/>
              <a:gd name="connsiteX1" fmla="*/ 116756 w 1893985"/>
              <a:gd name="connsiteY1" fmla="*/ 939794 h 1137560"/>
              <a:gd name="connsiteX2" fmla="*/ 933998 w 1893985"/>
              <a:gd name="connsiteY2" fmla="*/ 346107 h 1137560"/>
              <a:gd name="connsiteX3" fmla="*/ 1401216 w 1893985"/>
              <a:gd name="connsiteY3" fmla="*/ 0 h 1137560"/>
              <a:gd name="connsiteX4" fmla="*/ 1673454 w 1893985"/>
              <a:gd name="connsiteY4" fmla="*/ 346107 h 1137560"/>
              <a:gd name="connsiteX5" fmla="*/ 1634535 w 1893985"/>
              <a:gd name="connsiteY5" fmla="*/ 1038612 h 1137560"/>
              <a:gd name="connsiteX0" fmla="*/ 1401073 w 1621612"/>
              <a:gd name="connsiteY0" fmla="*/ 1038612 h 1129297"/>
              <a:gd name="connsiteX1" fmla="*/ 116756 w 1621612"/>
              <a:gd name="connsiteY1" fmla="*/ 890218 h 1129297"/>
              <a:gd name="connsiteX2" fmla="*/ 700536 w 1621612"/>
              <a:gd name="connsiteY2" fmla="*/ 346107 h 1129297"/>
              <a:gd name="connsiteX3" fmla="*/ 1167754 w 1621612"/>
              <a:gd name="connsiteY3" fmla="*/ 0 h 1129297"/>
              <a:gd name="connsiteX4" fmla="*/ 1439992 w 1621612"/>
              <a:gd name="connsiteY4" fmla="*/ 346107 h 1129297"/>
              <a:gd name="connsiteX5" fmla="*/ 1401073 w 1621612"/>
              <a:gd name="connsiteY5" fmla="*/ 1038612 h 1129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1612" h="1129297">
                <a:moveTo>
                  <a:pt x="1401073" y="1038612"/>
                </a:moveTo>
                <a:cubicBezTo>
                  <a:pt x="1180534" y="1129297"/>
                  <a:pt x="233512" y="1005636"/>
                  <a:pt x="116756" y="890218"/>
                </a:cubicBezTo>
                <a:cubicBezTo>
                  <a:pt x="0" y="774800"/>
                  <a:pt x="525370" y="494477"/>
                  <a:pt x="700536" y="346107"/>
                </a:cubicBezTo>
                <a:cubicBezTo>
                  <a:pt x="875702" y="197737"/>
                  <a:pt x="1044511" y="0"/>
                  <a:pt x="1167754" y="0"/>
                </a:cubicBezTo>
                <a:cubicBezTo>
                  <a:pt x="1290997" y="0"/>
                  <a:pt x="1401106" y="173005"/>
                  <a:pt x="1439992" y="346107"/>
                </a:cubicBezTo>
                <a:cubicBezTo>
                  <a:pt x="1478878" y="519209"/>
                  <a:pt x="1621612" y="947927"/>
                  <a:pt x="1401073" y="1038612"/>
                </a:cubicBezTo>
                <a:close/>
              </a:path>
            </a:pathLst>
          </a:cu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rme libre 11"/>
          <p:cNvSpPr/>
          <p:nvPr/>
        </p:nvSpPr>
        <p:spPr bwMode="auto">
          <a:xfrm>
            <a:off x="1532508" y="2497609"/>
            <a:ext cx="2397125" cy="2803525"/>
          </a:xfrm>
          <a:custGeom>
            <a:avLst/>
            <a:gdLst>
              <a:gd name="connsiteX0" fmla="*/ 63690 w 1730992"/>
              <a:gd name="connsiteY0" fmla="*/ 493595 h 1530824"/>
              <a:gd name="connsiteX1" fmla="*/ 1059977 w 1730992"/>
              <a:gd name="connsiteY1" fmla="*/ 56866 h 1530824"/>
              <a:gd name="connsiteX2" fmla="*/ 1728717 w 1730992"/>
              <a:gd name="connsiteY2" fmla="*/ 834789 h 1530824"/>
              <a:gd name="connsiteX3" fmla="*/ 1073624 w 1730992"/>
              <a:gd name="connsiteY3" fmla="*/ 984914 h 1530824"/>
              <a:gd name="connsiteX4" fmla="*/ 677839 w 1730992"/>
              <a:gd name="connsiteY4" fmla="*/ 1448938 h 1530824"/>
              <a:gd name="connsiteX5" fmla="*/ 63690 w 1730992"/>
              <a:gd name="connsiteY5" fmla="*/ 493595 h 1530824"/>
              <a:gd name="connsiteX0" fmla="*/ 63690 w 1992601"/>
              <a:gd name="connsiteY0" fmla="*/ 478858 h 1516087"/>
              <a:gd name="connsiteX1" fmla="*/ 1059977 w 1992601"/>
              <a:gd name="connsiteY1" fmla="*/ 42129 h 1516087"/>
              <a:gd name="connsiteX2" fmla="*/ 1990326 w 1992601"/>
              <a:gd name="connsiteY2" fmla="*/ 731635 h 1516087"/>
              <a:gd name="connsiteX3" fmla="*/ 1073624 w 1992601"/>
              <a:gd name="connsiteY3" fmla="*/ 970177 h 1516087"/>
              <a:gd name="connsiteX4" fmla="*/ 677839 w 1992601"/>
              <a:gd name="connsiteY4" fmla="*/ 1434201 h 1516087"/>
              <a:gd name="connsiteX5" fmla="*/ 63690 w 1992601"/>
              <a:gd name="connsiteY5" fmla="*/ 478858 h 1516087"/>
              <a:gd name="connsiteX0" fmla="*/ 141121 w 2070032"/>
              <a:gd name="connsiteY0" fmla="*/ 478858 h 1524352"/>
              <a:gd name="connsiteX1" fmla="*/ 1137408 w 2070032"/>
              <a:gd name="connsiteY1" fmla="*/ 42129 h 1524352"/>
              <a:gd name="connsiteX2" fmla="*/ 2067757 w 2070032"/>
              <a:gd name="connsiteY2" fmla="*/ 731635 h 1524352"/>
              <a:gd name="connsiteX3" fmla="*/ 1151055 w 2070032"/>
              <a:gd name="connsiteY3" fmla="*/ 970177 h 1524352"/>
              <a:gd name="connsiteX4" fmla="*/ 290680 w 2070032"/>
              <a:gd name="connsiteY4" fmla="*/ 1442466 h 1524352"/>
              <a:gd name="connsiteX5" fmla="*/ 141121 w 2070032"/>
              <a:gd name="connsiteY5" fmla="*/ 478858 h 1524352"/>
              <a:gd name="connsiteX0" fmla="*/ 141121 w 2311430"/>
              <a:gd name="connsiteY0" fmla="*/ 482180 h 1523024"/>
              <a:gd name="connsiteX1" fmla="*/ 1378806 w 2311430"/>
              <a:gd name="connsiteY1" fmla="*/ 41465 h 1523024"/>
              <a:gd name="connsiteX2" fmla="*/ 2309155 w 2311430"/>
              <a:gd name="connsiteY2" fmla="*/ 730971 h 1523024"/>
              <a:gd name="connsiteX3" fmla="*/ 1392453 w 2311430"/>
              <a:gd name="connsiteY3" fmla="*/ 969513 h 1523024"/>
              <a:gd name="connsiteX4" fmla="*/ 532078 w 2311430"/>
              <a:gd name="connsiteY4" fmla="*/ 1441802 h 1523024"/>
              <a:gd name="connsiteX5" fmla="*/ 141121 w 2311430"/>
              <a:gd name="connsiteY5" fmla="*/ 482180 h 1523024"/>
              <a:gd name="connsiteX0" fmla="*/ 141121 w 2382512"/>
              <a:gd name="connsiteY0" fmla="*/ 482180 h 1523024"/>
              <a:gd name="connsiteX1" fmla="*/ 1378806 w 2382512"/>
              <a:gd name="connsiteY1" fmla="*/ 41465 h 1523024"/>
              <a:gd name="connsiteX2" fmla="*/ 2380237 w 2382512"/>
              <a:gd name="connsiteY2" fmla="*/ 730971 h 1523024"/>
              <a:gd name="connsiteX3" fmla="*/ 1392453 w 2382512"/>
              <a:gd name="connsiteY3" fmla="*/ 969513 h 1523024"/>
              <a:gd name="connsiteX4" fmla="*/ 532078 w 2382512"/>
              <a:gd name="connsiteY4" fmla="*/ 1441802 h 1523024"/>
              <a:gd name="connsiteX5" fmla="*/ 141121 w 2382512"/>
              <a:gd name="connsiteY5" fmla="*/ 482180 h 1523024"/>
              <a:gd name="connsiteX0" fmla="*/ 141121 w 2382512"/>
              <a:gd name="connsiteY0" fmla="*/ 482180 h 1573439"/>
              <a:gd name="connsiteX1" fmla="*/ 1378806 w 2382512"/>
              <a:gd name="connsiteY1" fmla="*/ 41465 h 1573439"/>
              <a:gd name="connsiteX2" fmla="*/ 2380237 w 2382512"/>
              <a:gd name="connsiteY2" fmla="*/ 730971 h 1573439"/>
              <a:gd name="connsiteX3" fmla="*/ 1875865 w 2382512"/>
              <a:gd name="connsiteY3" fmla="*/ 1271999 h 1573439"/>
              <a:gd name="connsiteX4" fmla="*/ 532078 w 2382512"/>
              <a:gd name="connsiteY4" fmla="*/ 1441802 h 1573439"/>
              <a:gd name="connsiteX5" fmla="*/ 141121 w 2382512"/>
              <a:gd name="connsiteY5" fmla="*/ 482180 h 1573439"/>
              <a:gd name="connsiteX0" fmla="*/ 141121 w 2068164"/>
              <a:gd name="connsiteY0" fmla="*/ 494756 h 1586015"/>
              <a:gd name="connsiteX1" fmla="*/ 1378806 w 2068164"/>
              <a:gd name="connsiteY1" fmla="*/ 54041 h 1586015"/>
              <a:gd name="connsiteX2" fmla="*/ 1685872 w 2068164"/>
              <a:gd name="connsiteY2" fmla="*/ 819005 h 1586015"/>
              <a:gd name="connsiteX3" fmla="*/ 1875865 w 2068164"/>
              <a:gd name="connsiteY3" fmla="*/ 1284575 h 1586015"/>
              <a:gd name="connsiteX4" fmla="*/ 532078 w 2068164"/>
              <a:gd name="connsiteY4" fmla="*/ 1454378 h 1586015"/>
              <a:gd name="connsiteX5" fmla="*/ 141121 w 2068164"/>
              <a:gd name="connsiteY5" fmla="*/ 494756 h 1586015"/>
              <a:gd name="connsiteX0" fmla="*/ 107858 w 2034901"/>
              <a:gd name="connsiteY0" fmla="*/ 302801 h 1394060"/>
              <a:gd name="connsiteX1" fmla="*/ 1145962 w 2034901"/>
              <a:gd name="connsiteY1" fmla="*/ 54041 h 1394060"/>
              <a:gd name="connsiteX2" fmla="*/ 1652609 w 2034901"/>
              <a:gd name="connsiteY2" fmla="*/ 627050 h 1394060"/>
              <a:gd name="connsiteX3" fmla="*/ 1842602 w 2034901"/>
              <a:gd name="connsiteY3" fmla="*/ 1092620 h 1394060"/>
              <a:gd name="connsiteX4" fmla="*/ 498815 w 2034901"/>
              <a:gd name="connsiteY4" fmla="*/ 1262423 h 1394060"/>
              <a:gd name="connsiteX5" fmla="*/ 107858 w 2034901"/>
              <a:gd name="connsiteY5" fmla="*/ 302801 h 1394060"/>
              <a:gd name="connsiteX0" fmla="*/ 107858 w 2066566"/>
              <a:gd name="connsiteY0" fmla="*/ 302801 h 1394060"/>
              <a:gd name="connsiteX1" fmla="*/ 1145962 w 2066566"/>
              <a:gd name="connsiteY1" fmla="*/ 54041 h 1394060"/>
              <a:gd name="connsiteX2" fmla="*/ 1842602 w 2066566"/>
              <a:gd name="connsiteY2" fmla="*/ 627050 h 1394060"/>
              <a:gd name="connsiteX3" fmla="*/ 1842602 w 2066566"/>
              <a:gd name="connsiteY3" fmla="*/ 1092620 h 1394060"/>
              <a:gd name="connsiteX4" fmla="*/ 498815 w 2066566"/>
              <a:gd name="connsiteY4" fmla="*/ 1262423 h 1394060"/>
              <a:gd name="connsiteX5" fmla="*/ 107858 w 2066566"/>
              <a:gd name="connsiteY5" fmla="*/ 302801 h 1394060"/>
              <a:gd name="connsiteX0" fmla="*/ 150078 w 2108786"/>
              <a:gd name="connsiteY0" fmla="*/ 302802 h 1394061"/>
              <a:gd name="connsiteX1" fmla="*/ 1441505 w 2108786"/>
              <a:gd name="connsiteY1" fmla="*/ 54041 h 1394061"/>
              <a:gd name="connsiteX2" fmla="*/ 1884822 w 2108786"/>
              <a:gd name="connsiteY2" fmla="*/ 627051 h 1394061"/>
              <a:gd name="connsiteX3" fmla="*/ 1884822 w 2108786"/>
              <a:gd name="connsiteY3" fmla="*/ 1092621 h 1394061"/>
              <a:gd name="connsiteX4" fmla="*/ 541035 w 2108786"/>
              <a:gd name="connsiteY4" fmla="*/ 1262424 h 1394061"/>
              <a:gd name="connsiteX5" fmla="*/ 150078 w 2108786"/>
              <a:gd name="connsiteY5" fmla="*/ 302802 h 139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8786" h="1394061">
                <a:moveTo>
                  <a:pt x="150078" y="302802"/>
                </a:moveTo>
                <a:cubicBezTo>
                  <a:pt x="300156" y="101405"/>
                  <a:pt x="1152381" y="0"/>
                  <a:pt x="1441505" y="54041"/>
                </a:cubicBezTo>
                <a:cubicBezTo>
                  <a:pt x="1730629" y="108082"/>
                  <a:pt x="1882548" y="472376"/>
                  <a:pt x="1884822" y="627051"/>
                </a:cubicBezTo>
                <a:cubicBezTo>
                  <a:pt x="1887097" y="781726"/>
                  <a:pt x="2108786" y="986726"/>
                  <a:pt x="1884822" y="1092621"/>
                </a:cubicBezTo>
                <a:cubicBezTo>
                  <a:pt x="1660858" y="1198516"/>
                  <a:pt x="830159" y="1394061"/>
                  <a:pt x="541035" y="1262424"/>
                </a:cubicBezTo>
                <a:cubicBezTo>
                  <a:pt x="251911" y="1130788"/>
                  <a:pt x="0" y="504199"/>
                  <a:pt x="150078" y="302802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5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730946" y="2246784"/>
            <a:ext cx="4527551" cy="2901950"/>
            <a:chOff x="1149" y="584"/>
            <a:chExt cx="2852" cy="1828"/>
          </a:xfrm>
        </p:grpSpPr>
        <p:sp>
          <p:nvSpPr>
            <p:cNvPr id="14" name="AutoShape 42"/>
            <p:cNvSpPr>
              <a:spLocks noChangeArrowheads="1"/>
            </p:cNvSpPr>
            <p:nvPr/>
          </p:nvSpPr>
          <p:spPr bwMode="auto">
            <a:xfrm>
              <a:off x="1962" y="816"/>
              <a:ext cx="1338" cy="1155"/>
            </a:xfrm>
            <a:prstGeom prst="pentagon">
              <a:avLst/>
            </a:prstGeom>
            <a:solidFill>
              <a:schemeClr val="bg1"/>
            </a:solidFill>
            <a:ln w="762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5" name="Text Box 43"/>
            <p:cNvSpPr txBox="1">
              <a:spLocks noChangeArrowheads="1"/>
            </p:cNvSpPr>
            <p:nvPr/>
          </p:nvSpPr>
          <p:spPr bwMode="auto">
            <a:xfrm>
              <a:off x="2454" y="584"/>
              <a:ext cx="8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smtClean="0">
                  <a:latin typeface="Arial" charset="0"/>
                </a:rPr>
                <a:t>Networking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6" name="Text Box 44"/>
            <p:cNvSpPr txBox="1">
              <a:spLocks noChangeArrowheads="1"/>
            </p:cNvSpPr>
            <p:nvPr/>
          </p:nvSpPr>
          <p:spPr bwMode="auto">
            <a:xfrm>
              <a:off x="1149" y="1034"/>
              <a:ext cx="8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smtClean="0">
                  <a:latin typeface="Arial" charset="0"/>
                </a:rPr>
                <a:t>Radiocoms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7" name="Text Box 45"/>
            <p:cNvSpPr txBox="1">
              <a:spLocks noChangeArrowheads="1"/>
            </p:cNvSpPr>
            <p:nvPr/>
          </p:nvSpPr>
          <p:spPr bwMode="auto">
            <a:xfrm>
              <a:off x="2880" y="2044"/>
              <a:ext cx="112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Arial" charset="0"/>
                </a:rPr>
                <a:t>Middleware</a:t>
              </a:r>
            </a:p>
            <a:p>
              <a:r>
                <a:rPr lang="en-US" sz="1600" dirty="0" smtClean="0">
                  <a:latin typeface="Arial" charset="0"/>
                </a:rPr>
                <a:t>&amp; social networks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8" name="Text Box 46"/>
            <p:cNvSpPr txBox="1">
              <a:spLocks noChangeArrowheads="1"/>
            </p:cNvSpPr>
            <p:nvPr/>
          </p:nvSpPr>
          <p:spPr bwMode="auto">
            <a:xfrm>
              <a:off x="3332" y="1204"/>
              <a:ext cx="6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smtClean="0">
                  <a:latin typeface="Arial" charset="0"/>
                </a:rPr>
                <a:t>Security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9" name="Text Box 47"/>
            <p:cNvSpPr txBox="1">
              <a:spLocks noChangeArrowheads="1"/>
            </p:cNvSpPr>
            <p:nvPr/>
          </p:nvSpPr>
          <p:spPr bwMode="auto">
            <a:xfrm>
              <a:off x="1414" y="1919"/>
              <a:ext cx="81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smtClean="0">
                  <a:latin typeface="Arial" charset="0"/>
                </a:rPr>
                <a:t>Embedded</a:t>
              </a:r>
            </a:p>
            <a:p>
              <a:r>
                <a:rPr lang="en-US" sz="1800" smtClean="0">
                  <a:latin typeface="Arial" charset="0"/>
                </a:rPr>
                <a:t>systems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20" name="Text Box 48"/>
            <p:cNvSpPr txBox="1">
              <a:spLocks noChangeArrowheads="1"/>
            </p:cNvSpPr>
            <p:nvPr/>
          </p:nvSpPr>
          <p:spPr bwMode="auto">
            <a:xfrm>
              <a:off x="2127" y="1204"/>
              <a:ext cx="965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smtClean="0">
                  <a:latin typeface="Arial" charset="0"/>
                </a:rPr>
                <a:t>CITI</a:t>
              </a:r>
            </a:p>
            <a:p>
              <a:pPr algn="ctr"/>
              <a:r>
                <a:rPr lang="en-US" sz="1800" smtClean="0">
                  <a:latin typeface="Arial" charset="0"/>
                </a:rPr>
                <a:t>« Ambiant</a:t>
              </a:r>
            </a:p>
            <a:p>
              <a:pPr algn="ctr"/>
              <a:r>
                <a:rPr lang="en-US" sz="1800" smtClean="0">
                  <a:latin typeface="Arial" charset="0"/>
                </a:rPr>
                <a:t>Networking »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21" name="ZoneTexte 16"/>
          <p:cNvSpPr txBox="1">
            <a:spLocks noChangeArrowheads="1"/>
          </p:cNvSpPr>
          <p:nvPr/>
        </p:nvSpPr>
        <p:spPr bwMode="auto">
          <a:xfrm>
            <a:off x="539552" y="3429000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mtClean="0"/>
              <a:t>Socrate</a:t>
            </a:r>
          </a:p>
          <a:p>
            <a:pPr eaLnBrk="0" hangingPunct="0"/>
            <a:r>
              <a:rPr lang="en-US" sz="1400" smtClean="0">
                <a:solidFill>
                  <a:srgbClr val="FF0000"/>
                </a:solidFill>
              </a:rPr>
              <a:t>(T. Risset)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22" name="ZoneTexte 16"/>
          <p:cNvSpPr txBox="1">
            <a:spLocks noChangeArrowheads="1"/>
          </p:cNvSpPr>
          <p:nvPr/>
        </p:nvSpPr>
        <p:spPr bwMode="auto">
          <a:xfrm>
            <a:off x="6483697" y="1958330"/>
            <a:ext cx="139974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mtClean="0"/>
              <a:t>Privatics</a:t>
            </a:r>
          </a:p>
          <a:p>
            <a:pPr eaLnBrk="0" hangingPunct="0"/>
            <a:r>
              <a:rPr lang="en-US" sz="1400" smtClean="0">
                <a:solidFill>
                  <a:srgbClr val="FF0000"/>
                </a:solidFill>
              </a:rPr>
              <a:t>(C. Castellucia,</a:t>
            </a:r>
          </a:p>
          <a:p>
            <a:pPr eaLnBrk="0" hangingPunct="0"/>
            <a:r>
              <a:rPr lang="en-US" sz="1400" smtClean="0">
                <a:solidFill>
                  <a:srgbClr val="FF0000"/>
                </a:solidFill>
              </a:rPr>
              <a:t>D. Le Metayer)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6"/>
          <p:cNvSpPr>
            <a:spLocks noGrp="1"/>
          </p:cNvSpPr>
          <p:nvPr>
            <p:ph type="title"/>
          </p:nvPr>
        </p:nvSpPr>
        <p:spPr>
          <a:xfrm>
            <a:off x="4612943" y="350838"/>
            <a:ext cx="4277057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Swing highlights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5044767" y="1248989"/>
            <a:ext cx="3798982" cy="4525962"/>
          </a:xfrm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dirty="0" smtClean="0"/>
              <a:t>	 </a:t>
            </a:r>
            <a:r>
              <a:rPr lang="en-US" sz="1600" b="1" dirty="0" smtClean="0">
                <a:solidFill>
                  <a:srgbClr val="C00000"/>
                </a:solidFill>
              </a:rPr>
              <a:t>Scientific production </a:t>
            </a:r>
            <a:endParaRPr lang="en-US" sz="1600" dirty="0" smtClean="0"/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		10 PhD defenses / 15 on going PhD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		32 journal papers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		11 book chapters 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		92 international conference papers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		6 patents in cooperation with ALU / Orange Labs / …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err="1" smtClean="0">
                <a:solidFill>
                  <a:srgbClr val="C00000"/>
                </a:solidFill>
              </a:rPr>
              <a:t>Softwares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		</a:t>
            </a:r>
            <a:r>
              <a:rPr lang="en-US" sz="1600" dirty="0" err="1" smtClean="0"/>
              <a:t>WSnet</a:t>
            </a:r>
            <a:r>
              <a:rPr lang="en-US" sz="1600" dirty="0" smtClean="0"/>
              <a:t>: numerous contributions at PHY/MAC/NET levels 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		</a:t>
            </a:r>
            <a:r>
              <a:rPr lang="en-US" sz="1600" dirty="0" err="1" smtClean="0"/>
              <a:t>Wiplan</a:t>
            </a:r>
            <a:r>
              <a:rPr lang="en-US" sz="1600" dirty="0" smtClean="0"/>
              <a:t>: simulator (to be connected with </a:t>
            </a:r>
            <a:r>
              <a:rPr lang="en-US" sz="1600" dirty="0" err="1" smtClean="0"/>
              <a:t>WSnet</a:t>
            </a:r>
            <a:r>
              <a:rPr lang="en-US" sz="1600" dirty="0" smtClean="0"/>
              <a:t> and NS3)	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	</a:t>
            </a:r>
            <a:r>
              <a:rPr lang="en-US" sz="1600" b="1" dirty="0" smtClean="0">
                <a:solidFill>
                  <a:srgbClr val="C00000"/>
                </a:solidFill>
              </a:rPr>
              <a:t>Experimental setups: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		a virtual machine on a SOC for SDR 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		an experimental multi-* receiver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		on going : the </a:t>
            </a:r>
            <a:r>
              <a:rPr lang="en-US" sz="1600" dirty="0" err="1" smtClean="0"/>
              <a:t>CorTex</a:t>
            </a:r>
            <a:r>
              <a:rPr lang="en-US" sz="1600" dirty="0" smtClean="0"/>
              <a:t> </a:t>
            </a:r>
            <a:r>
              <a:rPr lang="en-US" sz="1600" dirty="0" err="1" smtClean="0"/>
              <a:t>testbed</a:t>
            </a:r>
            <a:endParaRPr lang="en-US" sz="1600" dirty="0" smtClean="0"/>
          </a:p>
          <a:p>
            <a:pPr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dirty="0" smtClean="0"/>
          </a:p>
        </p:txBody>
      </p:sp>
      <p:sp>
        <p:nvSpPr>
          <p:cNvPr id="13319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71172D-DC37-4D6C-A265-B7230D54DB2C}" type="slidenum">
              <a:rPr lang="en-US" smtClean="0">
                <a:latin typeface="Arial" pitchFamily="34" charset="0"/>
              </a:rPr>
              <a:pPr>
                <a:defRPr/>
              </a:pPr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468313" y="1412777"/>
            <a:ext cx="8229600" cy="459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b="0" i="0" u="none" strike="noStrike" kern="0" cap="none" spc="0" normalizeH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Espace réservé du pied de page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JM.Gorce – 22/03/2012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 bwMode="gray">
          <a:xfrm>
            <a:off x="281295" y="1791411"/>
            <a:ext cx="4277057" cy="350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your attention.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b="1" kern="0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 ???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Swing team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530511" y="2224586"/>
            <a:ext cx="3741240" cy="4094328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dirty="0" smtClean="0"/>
              <a:t>Swing started at the early 2009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dirty="0" smtClean="0"/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dirty="0" smtClean="0"/>
              <a:t>Swing human resources  :</a:t>
            </a:r>
          </a:p>
          <a:p>
            <a:pPr lvl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dirty="0" smtClean="0"/>
              <a:t>Permanent staff : 8</a:t>
            </a:r>
            <a:r>
              <a:rPr lang="en-US" sz="1800" dirty="0" smtClean="0">
                <a:sym typeface="Wingdings" pitchFamily="2" charset="2"/>
              </a:rPr>
              <a:t>12 </a:t>
            </a:r>
            <a:endParaRPr lang="en-US" sz="1600" dirty="0" smtClean="0">
              <a:sym typeface="Wingdings" pitchFamily="2" charset="2"/>
            </a:endParaRPr>
          </a:p>
          <a:p>
            <a:pPr lvl="4">
              <a:lnSpc>
                <a:spcPct val="10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 smtClean="0"/>
              <a:t>Embedded systems (2 </a:t>
            </a:r>
            <a:r>
              <a:rPr lang="en-US" sz="1600" dirty="0" smtClean="0">
                <a:sym typeface="Wingdings" pitchFamily="2" charset="2"/>
              </a:rPr>
              <a:t>3)</a:t>
            </a:r>
            <a:r>
              <a:rPr lang="en-US" sz="1600" dirty="0" smtClean="0"/>
              <a:t> </a:t>
            </a:r>
          </a:p>
          <a:p>
            <a:pPr lvl="4">
              <a:lnSpc>
                <a:spcPct val="10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 smtClean="0"/>
              <a:t>Digital communications (3) </a:t>
            </a:r>
          </a:p>
          <a:p>
            <a:pPr lvl="4">
              <a:lnSpc>
                <a:spcPct val="10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 smtClean="0"/>
              <a:t>Networking (2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4)</a:t>
            </a:r>
          </a:p>
          <a:p>
            <a:pPr lvl="4">
              <a:lnSpc>
                <a:spcPct val="10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 smtClean="0"/>
              <a:t>Security (1</a:t>
            </a:r>
            <a:r>
              <a:rPr lang="en-US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2)</a:t>
            </a:r>
            <a:endParaRPr lang="en-US" sz="2000" dirty="0" smtClean="0">
              <a:sym typeface="Wingdings" pitchFamily="2" charset="2"/>
            </a:endParaRPr>
          </a:p>
          <a:p>
            <a:pPr lvl="1">
              <a:lnSpc>
                <a:spcPct val="100000"/>
              </a:lnSpc>
              <a:buClr>
                <a:srgbClr val="E1001A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  <a:buClr>
                <a:srgbClr val="E1001A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PhD students:</a:t>
            </a:r>
          </a:p>
          <a:p>
            <a:pPr lvl="2">
              <a:lnSpc>
                <a:spcPct val="100000"/>
              </a:lnSpc>
              <a:buClr>
                <a:srgbClr val="E1001A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10 defenses ; 15 ongoing thesis</a:t>
            </a:r>
          </a:p>
          <a:p>
            <a:pPr lvl="1">
              <a:lnSpc>
                <a:spcPct val="100000"/>
              </a:lnSpc>
              <a:buClr>
                <a:srgbClr val="E1001A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Temporary staff:</a:t>
            </a:r>
          </a:p>
          <a:p>
            <a:pPr lvl="2">
              <a:lnSpc>
                <a:spcPct val="100000"/>
              </a:lnSpc>
              <a:buClr>
                <a:srgbClr val="E1001A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4 </a:t>
            </a:r>
            <a:r>
              <a:rPr lang="en-US" sz="1600" dirty="0" err="1" smtClean="0">
                <a:solidFill>
                  <a:srgbClr val="000000"/>
                </a:solidFill>
                <a:sym typeface="Wingdings" pitchFamily="2" charset="2"/>
              </a:rPr>
              <a:t>postdocs</a:t>
            </a:r>
            <a:r>
              <a:rPr lang="en-US" sz="1600" dirty="0" smtClean="0">
                <a:solidFill>
                  <a:srgbClr val="000000"/>
                </a:solidFill>
                <a:sym typeface="Wingdings" pitchFamily="2" charset="2"/>
              </a:rPr>
              <a:t>, 4 engineers</a:t>
            </a: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000" dirty="0" smtClean="0"/>
          </a:p>
          <a:p>
            <a:pPr lvl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dirty="0" smtClean="0"/>
          </a:p>
        </p:txBody>
      </p:sp>
      <p:sp>
        <p:nvSpPr>
          <p:cNvPr id="1331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172D-DC37-4D6C-A265-B7230D54DB2C}" type="slidenum">
              <a:rPr lang="en-US" smtClean="0">
                <a:latin typeface="Arial" pitchFamily="34" charset="0"/>
              </a:rPr>
              <a:pPr>
                <a:defRPr/>
              </a:pPr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9375" y="6488113"/>
            <a:ext cx="5218113" cy="273050"/>
          </a:xfrm>
        </p:spPr>
        <p:txBody>
          <a:bodyPr/>
          <a:lstStyle/>
          <a:p>
            <a:r>
              <a:rPr lang="fr-FR" dirty="0" err="1" smtClean="0">
                <a:solidFill>
                  <a:srgbClr val="FFFFFF"/>
                </a:solidFill>
              </a:rPr>
              <a:t>JM.Gorce</a:t>
            </a:r>
            <a:r>
              <a:rPr lang="fr-FR" dirty="0" smtClean="0">
                <a:solidFill>
                  <a:srgbClr val="FFFFFF"/>
                </a:solidFill>
              </a:rPr>
              <a:t> – 22/03/2012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6037" y="1177456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>
                <a:solidFill>
                  <a:schemeClr val="accent2"/>
                </a:solidFill>
              </a:rPr>
              <a:t>Context in 2009 : A tremendous increase of wireless technologies preparing the convergence toward the big picture of a wireless worldwide web 4W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gray">
          <a:xfrm>
            <a:off x="4544704" y="2811438"/>
            <a:ext cx="4192139" cy="35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Swing partnerships  :</a:t>
            </a:r>
          </a:p>
          <a:p>
            <a:pPr lvl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 smtClean="0"/>
              <a:t>Industry : Alcatel Lucent Bell Labs , Orange Labs , </a:t>
            </a:r>
          </a:p>
          <a:p>
            <a:pPr lvl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dirty="0" smtClean="0"/>
          </a:p>
          <a:p>
            <a:pPr lvl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 smtClean="0"/>
              <a:t>@Inria : common lab </a:t>
            </a:r>
            <a:r>
              <a:rPr lang="en-US" sz="1600" dirty="0" err="1" smtClean="0"/>
              <a:t>Selfnet</a:t>
            </a:r>
            <a:r>
              <a:rPr lang="en-US" sz="1600" dirty="0" smtClean="0"/>
              <a:t> &amp; partnerships with Cairn, </a:t>
            </a:r>
            <a:r>
              <a:rPr lang="en-US" sz="1600" dirty="0" err="1" smtClean="0"/>
              <a:t>Dnet</a:t>
            </a:r>
            <a:r>
              <a:rPr lang="en-US" sz="1600" dirty="0" smtClean="0"/>
              <a:t>, Maestro , </a:t>
            </a:r>
            <a:r>
              <a:rPr lang="en-US" sz="1600" dirty="0" err="1" smtClean="0"/>
              <a:t>Planete</a:t>
            </a:r>
            <a:r>
              <a:rPr lang="en-US" sz="1600" dirty="0" smtClean="0"/>
              <a:t>, Secret</a:t>
            </a:r>
          </a:p>
          <a:p>
            <a:pPr lvl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dirty="0" smtClean="0"/>
          </a:p>
          <a:p>
            <a:pPr lvl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 smtClean="0"/>
              <a:t>5 ANR projects (ARESA, BANET , CORMORAN, ECOSCELLS, RAPIDE)</a:t>
            </a:r>
          </a:p>
          <a:p>
            <a:pPr lvl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 smtClean="0"/>
              <a:t>1 FUI project (</a:t>
            </a:r>
            <a:r>
              <a:rPr lang="en-US" sz="1600" dirty="0" err="1" smtClean="0"/>
              <a:t>Econhome</a:t>
            </a:r>
            <a:r>
              <a:rPr lang="en-US" sz="1600" dirty="0" smtClean="0"/>
              <a:t>)</a:t>
            </a:r>
          </a:p>
          <a:p>
            <a:pPr lvl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 smtClean="0"/>
              <a:t>2 European Marie Curie actions (</a:t>
            </a:r>
            <a:r>
              <a:rPr lang="en-US" sz="1600" dirty="0" err="1" smtClean="0"/>
              <a:t>UoS</a:t>
            </a:r>
            <a:r>
              <a:rPr lang="en-US" sz="1600" dirty="0" smtClean="0"/>
              <a:t>&amp; </a:t>
            </a:r>
            <a:r>
              <a:rPr lang="en-US" sz="1600" dirty="0" err="1" smtClean="0"/>
              <a:t>UoB</a:t>
            </a:r>
            <a:r>
              <a:rPr lang="en-US" sz="1600" dirty="0" smtClean="0"/>
              <a:t> , UK  / Stevens Institute, USA)</a:t>
            </a:r>
          </a:p>
          <a:p>
            <a:pPr lvl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dirty="0" err="1" smtClean="0"/>
              <a:t>EquipEx</a:t>
            </a:r>
            <a:r>
              <a:rPr lang="en-US" sz="1600" dirty="0" smtClean="0"/>
              <a:t> FIT (</a:t>
            </a:r>
            <a:r>
              <a:rPr lang="en-US" sz="1600" dirty="0" err="1" smtClean="0"/>
              <a:t>CorTex</a:t>
            </a:r>
            <a:r>
              <a:rPr lang="en-US" sz="1600" dirty="0" smtClean="0"/>
              <a:t> platform)</a:t>
            </a:r>
          </a:p>
          <a:p>
            <a:pPr marL="554038" marR="0" lvl="2" indent="-127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1001A"/>
              </a:buClr>
              <a:buSzTx/>
              <a:buFont typeface="Arial" charset="0"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0663" marR="0" lvl="1" indent="-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C00000"/>
                </a:solidFill>
              </a:rPr>
              <a:t>Swing research areas </a:t>
            </a:r>
            <a:endParaRPr lang="fr-FR" dirty="0" smtClean="0">
              <a:solidFill>
                <a:srgbClr val="C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i="1" dirty="0" smtClean="0"/>
              <a:t>	 </a:t>
            </a:r>
            <a:endParaRPr lang="en-GB" sz="1600" dirty="0" smtClean="0"/>
          </a:p>
        </p:txBody>
      </p:sp>
      <p:sp>
        <p:nvSpPr>
          <p:cNvPr id="1331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172D-DC37-4D6C-A265-B7230D54DB2C}" type="slidenum">
              <a:rPr lang="fr-FR" smtClean="0">
                <a:latin typeface="Arial" pitchFamily="34" charset="0"/>
              </a:rPr>
              <a:pPr>
                <a:defRPr/>
              </a:pPr>
              <a:t>3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707054" y="1885766"/>
            <a:ext cx="4711625" cy="390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Swing</a:t>
            </a:r>
            <a:r>
              <a:rPr kumimoji="0" lang="en-GB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approach is transversal: </a:t>
            </a:r>
            <a:endParaRPr lang="en-GB" i="1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i="1" kern="0" dirty="0" smtClean="0"/>
              <a:t>T</a:t>
            </a:r>
            <a:r>
              <a:rPr lang="en-GB" i="1" kern="0" dirty="0" smtClean="0">
                <a:latin typeface="+mn-lt"/>
                <a:cs typeface="+mn-cs"/>
              </a:rPr>
              <a:t>oward </a:t>
            </a:r>
            <a:r>
              <a:rPr lang="en-GB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a flexible SDR node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i="1" kern="0" dirty="0" smtClean="0">
                <a:latin typeface="+mn-lt"/>
                <a:cs typeface="+mn-cs"/>
              </a:rPr>
              <a:t>Distributed algorithms for </a:t>
            </a:r>
            <a:r>
              <a:rPr lang="en-GB" b="1" i="1" kern="0" dirty="0" smtClean="0">
                <a:solidFill>
                  <a:srgbClr val="00B050"/>
                </a:solidFill>
                <a:latin typeface="+mn-lt"/>
                <a:cs typeface="+mn-cs"/>
              </a:rPr>
              <a:t>Agile radio resource allocation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i="1" kern="0" dirty="0" smtClean="0">
                <a:latin typeface="+mn-lt"/>
                <a:cs typeface="+mn-cs"/>
              </a:rPr>
              <a:t>Autonomic networking  : </a:t>
            </a:r>
            <a:r>
              <a:rPr lang="en-GB" b="1" i="1" kern="0" dirty="0" err="1" smtClean="0">
                <a:solidFill>
                  <a:srgbClr val="0070C0"/>
                </a:solidFill>
                <a:latin typeface="+mn-lt"/>
                <a:cs typeface="+mn-cs"/>
              </a:rPr>
              <a:t>MAC&amp;routing</a:t>
            </a:r>
            <a:r>
              <a:rPr lang="en-GB" b="1" i="1" kern="0" dirty="0" smtClean="0">
                <a:solidFill>
                  <a:srgbClr val="0070C0"/>
                </a:solidFill>
                <a:latin typeface="+mn-lt"/>
                <a:cs typeface="+mn-cs"/>
              </a:rPr>
              <a:t> protocols, data gathering</a:t>
            </a:r>
            <a:endParaRPr kumimoji="0" lang="en-GB" sz="2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662880" y="1124744"/>
            <a:ext cx="82296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“T</a:t>
            </a:r>
            <a:r>
              <a:rPr kumimoji="0" lang="en-GB" sz="2400" b="0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4W big-picture relies on a cross-layer paradigm</a:t>
            </a:r>
            <a:r>
              <a:rPr kumimoji="0" lang="en-GB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en-GB" sz="2800" b="0" i="1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</a:t>
            </a: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e 54"/>
          <p:cNvGrpSpPr/>
          <p:nvPr/>
        </p:nvGrpSpPr>
        <p:grpSpPr>
          <a:xfrm>
            <a:off x="5652120" y="1946472"/>
            <a:ext cx="3044910" cy="4032448"/>
            <a:chOff x="4932040" y="1700808"/>
            <a:chExt cx="3764990" cy="4480498"/>
          </a:xfrm>
        </p:grpSpPr>
        <p:grpSp>
          <p:nvGrpSpPr>
            <p:cNvPr id="3" name="Groupe 81"/>
            <p:cNvGrpSpPr/>
            <p:nvPr/>
          </p:nvGrpSpPr>
          <p:grpSpPr>
            <a:xfrm>
              <a:off x="4932040" y="1700808"/>
              <a:ext cx="3672408" cy="4480498"/>
              <a:chOff x="1857375" y="1714500"/>
              <a:chExt cx="5000625" cy="4930946"/>
            </a:xfrm>
          </p:grpSpPr>
          <p:grpSp>
            <p:nvGrpSpPr>
              <p:cNvPr id="4" name="Groupe 21"/>
              <p:cNvGrpSpPr>
                <a:grpSpLocks/>
              </p:cNvGrpSpPr>
              <p:nvPr/>
            </p:nvGrpSpPr>
            <p:grpSpPr bwMode="auto">
              <a:xfrm>
                <a:off x="2286000" y="1714500"/>
                <a:ext cx="3786188" cy="1357313"/>
                <a:chOff x="500034" y="2285992"/>
                <a:chExt cx="7572428" cy="4143404"/>
              </a:xfrm>
            </p:grpSpPr>
            <p:sp>
              <p:nvSpPr>
                <p:cNvPr id="35" name="Ellipse 34"/>
                <p:cNvSpPr/>
                <p:nvPr/>
              </p:nvSpPr>
              <p:spPr>
                <a:xfrm>
                  <a:off x="500034" y="2285992"/>
                  <a:ext cx="7572428" cy="4143404"/>
                </a:xfrm>
                <a:prstGeom prst="ellipse">
                  <a:avLst/>
                </a:prstGeom>
                <a:solidFill>
                  <a:srgbClr val="3399FF"/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6" name="Ellipse 35"/>
                <p:cNvSpPr/>
                <p:nvPr/>
              </p:nvSpPr>
              <p:spPr>
                <a:xfrm>
                  <a:off x="1785918" y="3714752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7" name="Ellipse 36"/>
                <p:cNvSpPr/>
                <p:nvPr/>
              </p:nvSpPr>
              <p:spPr>
                <a:xfrm>
                  <a:off x="3714744" y="2857496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8" name="Forme libre 37"/>
                <p:cNvSpPr/>
                <p:nvPr/>
              </p:nvSpPr>
              <p:spPr>
                <a:xfrm rot="540451">
                  <a:off x="2068495" y="3875508"/>
                  <a:ext cx="1149358" cy="53308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9" name="Ellipse 38"/>
                <p:cNvSpPr/>
                <p:nvPr/>
              </p:nvSpPr>
              <p:spPr>
                <a:xfrm>
                  <a:off x="3286116" y="3929066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0" name="Ellipse 39"/>
                <p:cNvSpPr/>
                <p:nvPr/>
              </p:nvSpPr>
              <p:spPr>
                <a:xfrm>
                  <a:off x="5500694" y="3143248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1" name="Ellipse 40"/>
                <p:cNvSpPr/>
                <p:nvPr/>
              </p:nvSpPr>
              <p:spPr>
                <a:xfrm>
                  <a:off x="4857720" y="4429132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2" name="Ellipse 41"/>
                <p:cNvSpPr/>
                <p:nvPr/>
              </p:nvSpPr>
              <p:spPr>
                <a:xfrm>
                  <a:off x="5429256" y="5715016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3" name="Ellipse 42"/>
                <p:cNvSpPr/>
                <p:nvPr/>
              </p:nvSpPr>
              <p:spPr>
                <a:xfrm>
                  <a:off x="6429388" y="4286256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4" name="Ellipse 43"/>
                <p:cNvSpPr/>
                <p:nvPr/>
              </p:nvSpPr>
              <p:spPr>
                <a:xfrm>
                  <a:off x="2071670" y="4929198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5" name="Ellipse 44"/>
                <p:cNvSpPr/>
                <p:nvPr/>
              </p:nvSpPr>
              <p:spPr>
                <a:xfrm>
                  <a:off x="3714744" y="5286388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6" name="Forme libre 45"/>
                <p:cNvSpPr/>
                <p:nvPr/>
              </p:nvSpPr>
              <p:spPr>
                <a:xfrm rot="1065430">
                  <a:off x="3694106" y="4243810"/>
                  <a:ext cx="1152534" cy="53308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7" name="Forme libre 46"/>
                <p:cNvSpPr/>
                <p:nvPr/>
              </p:nvSpPr>
              <p:spPr>
                <a:xfrm rot="4457959">
                  <a:off x="3031696" y="4678790"/>
                  <a:ext cx="1153368" cy="50800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8" name="Forme libre 47"/>
                <p:cNvSpPr/>
                <p:nvPr/>
              </p:nvSpPr>
              <p:spPr>
                <a:xfrm rot="3893758">
                  <a:off x="4762082" y="5148861"/>
                  <a:ext cx="1153368" cy="50800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49" name="Forme libre 48"/>
                <p:cNvSpPr/>
                <p:nvPr/>
              </p:nvSpPr>
              <p:spPr>
                <a:xfrm rot="497455">
                  <a:off x="3995734" y="5528024"/>
                  <a:ext cx="1374783" cy="87230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0" name="Forme libre 49"/>
                <p:cNvSpPr/>
                <p:nvPr/>
              </p:nvSpPr>
              <p:spPr>
                <a:xfrm rot="19193567">
                  <a:off x="2239946" y="4505499"/>
                  <a:ext cx="1149358" cy="53308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solidFill>
                    <a:srgbClr val="C00000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51" name="Forme libre 50"/>
                <p:cNvSpPr/>
                <p:nvPr/>
              </p:nvSpPr>
              <p:spPr>
                <a:xfrm rot="20201409">
                  <a:off x="3529005" y="3507205"/>
                  <a:ext cx="1882789" cy="169614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solidFill>
                    <a:srgbClr val="C00000"/>
                  </a:solidFill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5" name="Groupe 22"/>
              <p:cNvGrpSpPr>
                <a:grpSpLocks/>
              </p:cNvGrpSpPr>
              <p:nvPr/>
            </p:nvGrpSpPr>
            <p:grpSpPr bwMode="auto">
              <a:xfrm>
                <a:off x="2786063" y="3857625"/>
                <a:ext cx="2071687" cy="785813"/>
                <a:chOff x="-142908" y="2357430"/>
                <a:chExt cx="4857784" cy="2143140"/>
              </a:xfrm>
            </p:grpSpPr>
            <p:sp>
              <p:nvSpPr>
                <p:cNvPr id="28" name="Ellipse 27"/>
                <p:cNvSpPr/>
                <p:nvPr/>
              </p:nvSpPr>
              <p:spPr>
                <a:xfrm>
                  <a:off x="-142908" y="2357430"/>
                  <a:ext cx="4857784" cy="2143140"/>
                </a:xfrm>
                <a:prstGeom prst="ellipse">
                  <a:avLst/>
                </a:prstGeom>
                <a:solidFill>
                  <a:srgbClr val="CCFF99"/>
                </a:solidFill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9" name="Ellipse 28"/>
                <p:cNvSpPr/>
                <p:nvPr/>
              </p:nvSpPr>
              <p:spPr>
                <a:xfrm>
                  <a:off x="500034" y="3286124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0" name="Ellipse 29"/>
                <p:cNvSpPr/>
                <p:nvPr/>
              </p:nvSpPr>
              <p:spPr>
                <a:xfrm>
                  <a:off x="2500298" y="3214686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1" name="Forme libre 30"/>
                <p:cNvSpPr/>
                <p:nvPr/>
              </p:nvSpPr>
              <p:spPr>
                <a:xfrm>
                  <a:off x="743033" y="3206026"/>
                  <a:ext cx="1756992" cy="151536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2" name="Forme libre 31"/>
                <p:cNvSpPr/>
                <p:nvPr/>
              </p:nvSpPr>
              <p:spPr>
                <a:xfrm rot="1576445" flipH="1">
                  <a:off x="2745706" y="3141084"/>
                  <a:ext cx="785434" cy="645105"/>
                </a:xfrm>
                <a:custGeom>
                  <a:avLst/>
                  <a:gdLst>
                    <a:gd name="connsiteX0" fmla="*/ 0 w 1501254"/>
                    <a:gd name="connsiteY0" fmla="*/ 982639 h 982639"/>
                    <a:gd name="connsiteX1" fmla="*/ 682388 w 1501254"/>
                    <a:gd name="connsiteY1" fmla="*/ 600502 h 982639"/>
                    <a:gd name="connsiteX2" fmla="*/ 668740 w 1501254"/>
                    <a:gd name="connsiteY2" fmla="*/ 818866 h 982639"/>
                    <a:gd name="connsiteX3" fmla="*/ 1501254 w 1501254"/>
                    <a:gd name="connsiteY3" fmla="*/ 0 h 982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1254" h="982639">
                      <a:moveTo>
                        <a:pt x="0" y="982639"/>
                      </a:moveTo>
                      <a:cubicBezTo>
                        <a:pt x="285465" y="805218"/>
                        <a:pt x="570931" y="627798"/>
                        <a:pt x="682388" y="600502"/>
                      </a:cubicBezTo>
                      <a:cubicBezTo>
                        <a:pt x="793845" y="573206"/>
                        <a:pt x="532262" y="918950"/>
                        <a:pt x="668740" y="818866"/>
                      </a:cubicBezTo>
                      <a:cubicBezTo>
                        <a:pt x="805218" y="718782"/>
                        <a:pt x="1153236" y="359391"/>
                        <a:pt x="1501254" y="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3" name="Ellipse 32"/>
                <p:cNvSpPr/>
                <p:nvPr/>
              </p:nvSpPr>
              <p:spPr>
                <a:xfrm>
                  <a:off x="3286116" y="3929066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34" name="Ellipse 33"/>
                <p:cNvSpPr/>
                <p:nvPr/>
              </p:nvSpPr>
              <p:spPr>
                <a:xfrm>
                  <a:off x="2786050" y="2714620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6" name="Groupe 40"/>
              <p:cNvGrpSpPr>
                <a:grpSpLocks/>
              </p:cNvGrpSpPr>
              <p:nvPr/>
            </p:nvGrpSpPr>
            <p:grpSpPr bwMode="auto">
              <a:xfrm>
                <a:off x="4143375" y="4357688"/>
                <a:ext cx="2071688" cy="785812"/>
                <a:chOff x="4286216" y="3500438"/>
                <a:chExt cx="4857784" cy="2143140"/>
              </a:xfrm>
            </p:grpSpPr>
            <p:sp>
              <p:nvSpPr>
                <p:cNvPr id="21" name="Ellipse 20"/>
                <p:cNvSpPr/>
                <p:nvPr/>
              </p:nvSpPr>
              <p:spPr>
                <a:xfrm>
                  <a:off x="4286216" y="3500438"/>
                  <a:ext cx="4857784" cy="2143140"/>
                </a:xfrm>
                <a:prstGeom prst="ellipse">
                  <a:avLst/>
                </a:prstGeom>
                <a:solidFill>
                  <a:srgbClr val="CCFF99"/>
                </a:solidFill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2" name="Ellipse 21"/>
                <p:cNvSpPr/>
                <p:nvPr/>
              </p:nvSpPr>
              <p:spPr>
                <a:xfrm>
                  <a:off x="4857720" y="4429132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3" name="Forme libre 22"/>
                <p:cNvSpPr/>
                <p:nvPr/>
              </p:nvSpPr>
              <p:spPr>
                <a:xfrm>
                  <a:off x="5101431" y="4349035"/>
                  <a:ext cx="2683877" cy="225138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4" name="Forme libre 23"/>
                <p:cNvSpPr/>
                <p:nvPr/>
              </p:nvSpPr>
              <p:spPr>
                <a:xfrm rot="11747565" flipH="1">
                  <a:off x="6616463" y="4058952"/>
                  <a:ext cx="1235850" cy="155865"/>
                </a:xfrm>
                <a:custGeom>
                  <a:avLst/>
                  <a:gdLst>
                    <a:gd name="connsiteX0" fmla="*/ 0 w 1501254"/>
                    <a:gd name="connsiteY0" fmla="*/ 982639 h 982639"/>
                    <a:gd name="connsiteX1" fmla="*/ 682388 w 1501254"/>
                    <a:gd name="connsiteY1" fmla="*/ 600502 h 982639"/>
                    <a:gd name="connsiteX2" fmla="*/ 668740 w 1501254"/>
                    <a:gd name="connsiteY2" fmla="*/ 818866 h 982639"/>
                    <a:gd name="connsiteX3" fmla="*/ 1501254 w 1501254"/>
                    <a:gd name="connsiteY3" fmla="*/ 0 h 982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1254" h="982639">
                      <a:moveTo>
                        <a:pt x="0" y="982639"/>
                      </a:moveTo>
                      <a:cubicBezTo>
                        <a:pt x="285465" y="805218"/>
                        <a:pt x="570931" y="627798"/>
                        <a:pt x="682388" y="600502"/>
                      </a:cubicBezTo>
                      <a:cubicBezTo>
                        <a:pt x="793845" y="573206"/>
                        <a:pt x="532262" y="918950"/>
                        <a:pt x="668740" y="818866"/>
                      </a:cubicBezTo>
                      <a:cubicBezTo>
                        <a:pt x="805218" y="718782"/>
                        <a:pt x="1153236" y="359391"/>
                        <a:pt x="1501254" y="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5" name="Ellipse 24"/>
                <p:cNvSpPr/>
                <p:nvPr/>
              </p:nvSpPr>
              <p:spPr>
                <a:xfrm>
                  <a:off x="6357918" y="3786190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6" name="Ellipse 25"/>
                <p:cNvSpPr/>
                <p:nvPr/>
              </p:nvSpPr>
              <p:spPr>
                <a:xfrm>
                  <a:off x="7858116" y="4357694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7" name="Forme libre 26"/>
                <p:cNvSpPr/>
                <p:nvPr/>
              </p:nvSpPr>
              <p:spPr>
                <a:xfrm rot="20639077">
                  <a:off x="5079097" y="4162862"/>
                  <a:ext cx="1291685" cy="90923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grpSp>
            <p:nvGrpSpPr>
              <p:cNvPr id="7" name="Groupe 48"/>
              <p:cNvGrpSpPr>
                <a:grpSpLocks/>
              </p:cNvGrpSpPr>
              <p:nvPr/>
            </p:nvGrpSpPr>
            <p:grpSpPr bwMode="auto">
              <a:xfrm>
                <a:off x="3214688" y="5715000"/>
                <a:ext cx="2857500" cy="696913"/>
                <a:chOff x="857224" y="3857628"/>
                <a:chExt cx="5716096" cy="1697019"/>
              </a:xfrm>
            </p:grpSpPr>
            <p:sp>
              <p:nvSpPr>
                <p:cNvPr id="16" name="Ellipse 15"/>
                <p:cNvSpPr/>
                <p:nvPr/>
              </p:nvSpPr>
              <p:spPr>
                <a:xfrm>
                  <a:off x="857224" y="3857628"/>
                  <a:ext cx="5214350" cy="1001203"/>
                </a:xfrm>
                <a:prstGeom prst="ellipse">
                  <a:avLst/>
                </a:prstGeom>
                <a:solidFill>
                  <a:srgbClr val="FF9966"/>
                </a:solidFill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17" name="Ellipse 16"/>
                <p:cNvSpPr/>
                <p:nvPr/>
              </p:nvSpPr>
              <p:spPr>
                <a:xfrm>
                  <a:off x="1785918" y="4214818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18" name="Ellipse 17"/>
                <p:cNvSpPr/>
                <p:nvPr/>
              </p:nvSpPr>
              <p:spPr>
                <a:xfrm>
                  <a:off x="4929190" y="4214818"/>
                  <a:ext cx="214314" cy="21431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19" name="Forme libre 18"/>
                <p:cNvSpPr/>
                <p:nvPr/>
              </p:nvSpPr>
              <p:spPr>
                <a:xfrm>
                  <a:off x="2029023" y="4135954"/>
                  <a:ext cx="2727849" cy="278326"/>
                </a:xfrm>
                <a:custGeom>
                  <a:avLst/>
                  <a:gdLst>
                    <a:gd name="connsiteX0" fmla="*/ 0 w 2729552"/>
                    <a:gd name="connsiteY0" fmla="*/ 152399 h 279779"/>
                    <a:gd name="connsiteX1" fmla="*/ 1501254 w 2729552"/>
                    <a:gd name="connsiteY1" fmla="*/ 15922 h 279779"/>
                    <a:gd name="connsiteX2" fmla="*/ 1132764 w 2729552"/>
                    <a:gd name="connsiteY2" fmla="*/ 247934 h 279779"/>
                    <a:gd name="connsiteX3" fmla="*/ 2729552 w 2729552"/>
                    <a:gd name="connsiteY3" fmla="*/ 206990 h 27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9552" h="279779">
                      <a:moveTo>
                        <a:pt x="0" y="152399"/>
                      </a:moveTo>
                      <a:cubicBezTo>
                        <a:pt x="656230" y="76199"/>
                        <a:pt x="1312460" y="0"/>
                        <a:pt x="1501254" y="15922"/>
                      </a:cubicBezTo>
                      <a:cubicBezTo>
                        <a:pt x="1690048" y="31845"/>
                        <a:pt x="928048" y="216089"/>
                        <a:pt x="1132764" y="247934"/>
                      </a:cubicBezTo>
                      <a:cubicBezTo>
                        <a:pt x="1337480" y="279779"/>
                        <a:pt x="2033516" y="243384"/>
                        <a:pt x="2729552" y="20699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  <p:sp>
              <p:nvSpPr>
                <p:cNvPr id="20" name="Forme libre 19"/>
                <p:cNvSpPr/>
                <p:nvPr/>
              </p:nvSpPr>
              <p:spPr>
                <a:xfrm flipH="1">
                  <a:off x="5071256" y="4572773"/>
                  <a:ext cx="1502064" cy="981874"/>
                </a:xfrm>
                <a:custGeom>
                  <a:avLst/>
                  <a:gdLst>
                    <a:gd name="connsiteX0" fmla="*/ 0 w 1501254"/>
                    <a:gd name="connsiteY0" fmla="*/ 982639 h 982639"/>
                    <a:gd name="connsiteX1" fmla="*/ 682388 w 1501254"/>
                    <a:gd name="connsiteY1" fmla="*/ 600502 h 982639"/>
                    <a:gd name="connsiteX2" fmla="*/ 668740 w 1501254"/>
                    <a:gd name="connsiteY2" fmla="*/ 818866 h 982639"/>
                    <a:gd name="connsiteX3" fmla="*/ 1501254 w 1501254"/>
                    <a:gd name="connsiteY3" fmla="*/ 0 h 982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1254" h="982639">
                      <a:moveTo>
                        <a:pt x="0" y="982639"/>
                      </a:moveTo>
                      <a:cubicBezTo>
                        <a:pt x="285465" y="805218"/>
                        <a:pt x="570931" y="627798"/>
                        <a:pt x="682388" y="600502"/>
                      </a:cubicBezTo>
                      <a:cubicBezTo>
                        <a:pt x="793845" y="573206"/>
                        <a:pt x="532262" y="918950"/>
                        <a:pt x="668740" y="818866"/>
                      </a:cubicBezTo>
                      <a:cubicBezTo>
                        <a:pt x="805218" y="718782"/>
                        <a:pt x="1153236" y="359391"/>
                        <a:pt x="1501254" y="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/>
                </a:p>
              </p:txBody>
            </p:sp>
          </p:grpSp>
          <p:sp>
            <p:nvSpPr>
              <p:cNvPr id="12" name="Flèche courbée vers le bas 11"/>
              <p:cNvSpPr/>
              <p:nvPr/>
            </p:nvSpPr>
            <p:spPr>
              <a:xfrm rot="16200000">
                <a:off x="2000251" y="4857750"/>
                <a:ext cx="1357312" cy="642937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lèche courbée vers le bas 12"/>
              <p:cNvSpPr/>
              <p:nvPr/>
            </p:nvSpPr>
            <p:spPr>
              <a:xfrm rot="16200000">
                <a:off x="1607344" y="3036094"/>
                <a:ext cx="1357312" cy="85725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lèche courbée vers le bas 13"/>
              <p:cNvSpPr/>
              <p:nvPr/>
            </p:nvSpPr>
            <p:spPr>
              <a:xfrm rot="16200000" flipH="1" flipV="1">
                <a:off x="5643563" y="3214687"/>
                <a:ext cx="1714500" cy="714375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Ellipse 14"/>
              <p:cNvSpPr/>
              <p:nvPr/>
            </p:nvSpPr>
            <p:spPr bwMode="auto">
              <a:xfrm>
                <a:off x="6114854" y="6557434"/>
                <a:ext cx="107137" cy="88012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54" name="Flèche courbée vers le bas 53"/>
            <p:cNvSpPr/>
            <p:nvPr/>
          </p:nvSpPr>
          <p:spPr>
            <a:xfrm rot="16200000" flipH="1" flipV="1">
              <a:off x="7786643" y="4822869"/>
              <a:ext cx="1296144" cy="5246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4662337" y="5089471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i="1" dirty="0" smtClean="0"/>
              <a:t>Spectrum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016405" y="4139788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i="1" dirty="0" smtClean="0"/>
              <a:t>Energy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95736" y="4077072"/>
            <a:ext cx="1018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i="1" dirty="0" smtClean="0"/>
              <a:t>Security</a:t>
            </a:r>
            <a:endParaRPr lang="en-GB" sz="2000" i="1" kern="0" dirty="0" smtClean="0"/>
          </a:p>
        </p:txBody>
      </p:sp>
      <p:sp>
        <p:nvSpPr>
          <p:cNvPr id="59" name="Rectangle 58"/>
          <p:cNvSpPr/>
          <p:nvPr/>
        </p:nvSpPr>
        <p:spPr>
          <a:xfrm>
            <a:off x="4244454" y="6017001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i="1" dirty="0" smtClean="0"/>
              <a:t>Heterogeneity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826548" y="594928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i="1" dirty="0" smtClean="0"/>
              <a:t>Dynamicity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548388" y="508518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/>
              <a:t>Scalability</a:t>
            </a:r>
            <a:endParaRPr lang="fr-FR" dirty="0"/>
          </a:p>
        </p:txBody>
      </p:sp>
      <p:grpSp>
        <p:nvGrpSpPr>
          <p:cNvPr id="8" name="Groupe 61"/>
          <p:cNvGrpSpPr/>
          <p:nvPr/>
        </p:nvGrpSpPr>
        <p:grpSpPr>
          <a:xfrm>
            <a:off x="2699792" y="4446404"/>
            <a:ext cx="1872208" cy="1584176"/>
            <a:chOff x="4788024" y="4293096"/>
            <a:chExt cx="1872208" cy="1584176"/>
          </a:xfrm>
        </p:grpSpPr>
        <p:sp>
          <p:nvSpPr>
            <p:cNvPr id="63" name="Hexagone 62"/>
            <p:cNvSpPr/>
            <p:nvPr/>
          </p:nvSpPr>
          <p:spPr>
            <a:xfrm>
              <a:off x="4788024" y="4293096"/>
              <a:ext cx="1872208" cy="1584176"/>
            </a:xfrm>
            <a:prstGeom prst="hexag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Hexagone 63"/>
            <p:cNvSpPr/>
            <p:nvPr/>
          </p:nvSpPr>
          <p:spPr>
            <a:xfrm>
              <a:off x="4963852" y="4432920"/>
              <a:ext cx="1520552" cy="1304528"/>
            </a:xfrm>
            <a:prstGeom prst="hexagon">
              <a:avLst/>
            </a:prstGeom>
            <a:noFill/>
            <a:ln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Hexagone 64"/>
            <p:cNvSpPr/>
            <p:nvPr/>
          </p:nvSpPr>
          <p:spPr>
            <a:xfrm>
              <a:off x="5168796" y="4608748"/>
              <a:ext cx="1110664" cy="952872"/>
            </a:xfrm>
            <a:prstGeom prst="hexagon">
              <a:avLst/>
            </a:prstGeom>
            <a:noFill/>
            <a:ln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Hexagone 65"/>
            <p:cNvSpPr/>
            <p:nvPr/>
          </p:nvSpPr>
          <p:spPr>
            <a:xfrm>
              <a:off x="5367416" y="4779150"/>
              <a:ext cx="713424" cy="612068"/>
            </a:xfrm>
            <a:prstGeom prst="hexagon">
              <a:avLst/>
            </a:prstGeom>
            <a:noFill/>
            <a:ln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Hexagone 66"/>
            <p:cNvSpPr/>
            <p:nvPr/>
          </p:nvSpPr>
          <p:spPr>
            <a:xfrm>
              <a:off x="5531089" y="4905164"/>
              <a:ext cx="386079" cy="360040"/>
            </a:xfrm>
            <a:prstGeom prst="hexagon">
              <a:avLst/>
            </a:prstGeom>
            <a:noFill/>
            <a:ln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8" name="Forme libre 67"/>
          <p:cNvSpPr/>
          <p:nvPr/>
        </p:nvSpPr>
        <p:spPr>
          <a:xfrm>
            <a:off x="3275856" y="4725143"/>
            <a:ext cx="1224136" cy="1224137"/>
          </a:xfrm>
          <a:custGeom>
            <a:avLst/>
            <a:gdLst>
              <a:gd name="connsiteX0" fmla="*/ 1166648 w 1545021"/>
              <a:gd name="connsiteY0" fmla="*/ 0 h 1324303"/>
              <a:gd name="connsiteX1" fmla="*/ 1545021 w 1545021"/>
              <a:gd name="connsiteY1" fmla="*/ 646386 h 1324303"/>
              <a:gd name="connsiteX2" fmla="*/ 930165 w 1545021"/>
              <a:gd name="connsiteY2" fmla="*/ 977462 h 1324303"/>
              <a:gd name="connsiteX3" fmla="*/ 346841 w 1545021"/>
              <a:gd name="connsiteY3" fmla="*/ 1324303 h 1324303"/>
              <a:gd name="connsiteX4" fmla="*/ 0 w 1545021"/>
              <a:gd name="connsiteY4" fmla="*/ 630620 h 1324303"/>
              <a:gd name="connsiteX5" fmla="*/ 614855 w 1545021"/>
              <a:gd name="connsiteY5" fmla="*/ 472965 h 1324303"/>
              <a:gd name="connsiteX6" fmla="*/ 1166648 w 1545021"/>
              <a:gd name="connsiteY6" fmla="*/ 0 h 1324303"/>
              <a:gd name="connsiteX0" fmla="*/ 1166648 w 1545021"/>
              <a:gd name="connsiteY0" fmla="*/ 0 h 1364962"/>
              <a:gd name="connsiteX1" fmla="*/ 1545021 w 1545021"/>
              <a:gd name="connsiteY1" fmla="*/ 646386 h 1364962"/>
              <a:gd name="connsiteX2" fmla="*/ 1150078 w 1545021"/>
              <a:gd name="connsiteY2" fmla="*/ 1364962 h 1364962"/>
              <a:gd name="connsiteX3" fmla="*/ 346841 w 1545021"/>
              <a:gd name="connsiteY3" fmla="*/ 1324303 h 1364962"/>
              <a:gd name="connsiteX4" fmla="*/ 0 w 1545021"/>
              <a:gd name="connsiteY4" fmla="*/ 630620 h 1364962"/>
              <a:gd name="connsiteX5" fmla="*/ 614855 w 1545021"/>
              <a:gd name="connsiteY5" fmla="*/ 472965 h 1364962"/>
              <a:gd name="connsiteX6" fmla="*/ 1166648 w 1545021"/>
              <a:gd name="connsiteY6" fmla="*/ 0 h 1364962"/>
              <a:gd name="connsiteX0" fmla="*/ 819807 w 1198180"/>
              <a:gd name="connsiteY0" fmla="*/ 0 h 1364962"/>
              <a:gd name="connsiteX1" fmla="*/ 1198180 w 1198180"/>
              <a:gd name="connsiteY1" fmla="*/ 646386 h 1364962"/>
              <a:gd name="connsiteX2" fmla="*/ 803237 w 1198180"/>
              <a:gd name="connsiteY2" fmla="*/ 1364962 h 1364962"/>
              <a:gd name="connsiteX3" fmla="*/ 0 w 1198180"/>
              <a:gd name="connsiteY3" fmla="*/ 1324303 h 1364962"/>
              <a:gd name="connsiteX4" fmla="*/ 155165 w 1198180"/>
              <a:gd name="connsiteY4" fmla="*/ 644881 h 1364962"/>
              <a:gd name="connsiteX5" fmla="*/ 268014 w 1198180"/>
              <a:gd name="connsiteY5" fmla="*/ 472965 h 1364962"/>
              <a:gd name="connsiteX6" fmla="*/ 819807 w 1198180"/>
              <a:gd name="connsiteY6" fmla="*/ 0 h 1364962"/>
              <a:gd name="connsiteX0" fmla="*/ 664642 w 1043015"/>
              <a:gd name="connsiteY0" fmla="*/ 0 h 1364962"/>
              <a:gd name="connsiteX1" fmla="*/ 1043015 w 1043015"/>
              <a:gd name="connsiteY1" fmla="*/ 646386 h 1364962"/>
              <a:gd name="connsiteX2" fmla="*/ 648072 w 1043015"/>
              <a:gd name="connsiteY2" fmla="*/ 1364962 h 1364962"/>
              <a:gd name="connsiteX3" fmla="*/ 72007 w 1043015"/>
              <a:gd name="connsiteY3" fmla="*/ 860905 h 1364962"/>
              <a:gd name="connsiteX4" fmla="*/ 0 w 1043015"/>
              <a:gd name="connsiteY4" fmla="*/ 644881 h 1364962"/>
              <a:gd name="connsiteX5" fmla="*/ 112849 w 1043015"/>
              <a:gd name="connsiteY5" fmla="*/ 472965 h 1364962"/>
              <a:gd name="connsiteX6" fmla="*/ 664642 w 1043015"/>
              <a:gd name="connsiteY6" fmla="*/ 0 h 1364962"/>
              <a:gd name="connsiteX0" fmla="*/ 1024683 w 1403056"/>
              <a:gd name="connsiteY0" fmla="*/ 0 h 1364962"/>
              <a:gd name="connsiteX1" fmla="*/ 1403056 w 1403056"/>
              <a:gd name="connsiteY1" fmla="*/ 646386 h 1364962"/>
              <a:gd name="connsiteX2" fmla="*/ 1008113 w 1403056"/>
              <a:gd name="connsiteY2" fmla="*/ 1364962 h 1364962"/>
              <a:gd name="connsiteX3" fmla="*/ 432048 w 1403056"/>
              <a:gd name="connsiteY3" fmla="*/ 860905 h 1364962"/>
              <a:gd name="connsiteX4" fmla="*/ 0 w 1403056"/>
              <a:gd name="connsiteY4" fmla="*/ 644881 h 1364962"/>
              <a:gd name="connsiteX5" fmla="*/ 472890 w 1403056"/>
              <a:gd name="connsiteY5" fmla="*/ 472965 h 1364962"/>
              <a:gd name="connsiteX6" fmla="*/ 1024683 w 1403056"/>
              <a:gd name="connsiteY6" fmla="*/ 0 h 1364962"/>
              <a:gd name="connsiteX0" fmla="*/ 1008112 w 1403056"/>
              <a:gd name="connsiteY0" fmla="*/ 0 h 1440161"/>
              <a:gd name="connsiteX1" fmla="*/ 1403056 w 1403056"/>
              <a:gd name="connsiteY1" fmla="*/ 721585 h 1440161"/>
              <a:gd name="connsiteX2" fmla="*/ 1008113 w 1403056"/>
              <a:gd name="connsiteY2" fmla="*/ 1440161 h 1440161"/>
              <a:gd name="connsiteX3" fmla="*/ 432048 w 1403056"/>
              <a:gd name="connsiteY3" fmla="*/ 936104 h 1440161"/>
              <a:gd name="connsiteX4" fmla="*/ 0 w 1403056"/>
              <a:gd name="connsiteY4" fmla="*/ 720080 h 1440161"/>
              <a:gd name="connsiteX5" fmla="*/ 472890 w 1403056"/>
              <a:gd name="connsiteY5" fmla="*/ 548164 h 1440161"/>
              <a:gd name="connsiteX6" fmla="*/ 1008112 w 1403056"/>
              <a:gd name="connsiteY6" fmla="*/ 0 h 1440161"/>
              <a:gd name="connsiteX0" fmla="*/ 864096 w 1403056"/>
              <a:gd name="connsiteY0" fmla="*/ 0 h 1224136"/>
              <a:gd name="connsiteX1" fmla="*/ 1403056 w 1403056"/>
              <a:gd name="connsiteY1" fmla="*/ 505560 h 1224136"/>
              <a:gd name="connsiteX2" fmla="*/ 1008113 w 1403056"/>
              <a:gd name="connsiteY2" fmla="*/ 1224136 h 1224136"/>
              <a:gd name="connsiteX3" fmla="*/ 432048 w 1403056"/>
              <a:gd name="connsiteY3" fmla="*/ 720079 h 1224136"/>
              <a:gd name="connsiteX4" fmla="*/ 0 w 1403056"/>
              <a:gd name="connsiteY4" fmla="*/ 504055 h 1224136"/>
              <a:gd name="connsiteX5" fmla="*/ 472890 w 1403056"/>
              <a:gd name="connsiteY5" fmla="*/ 332139 h 1224136"/>
              <a:gd name="connsiteX6" fmla="*/ 864096 w 1403056"/>
              <a:gd name="connsiteY6" fmla="*/ 0 h 1224136"/>
              <a:gd name="connsiteX0" fmla="*/ 864096 w 1403056"/>
              <a:gd name="connsiteY0" fmla="*/ 1 h 1224137"/>
              <a:gd name="connsiteX1" fmla="*/ 1403056 w 1403056"/>
              <a:gd name="connsiteY1" fmla="*/ 505561 h 1224137"/>
              <a:gd name="connsiteX2" fmla="*/ 1008113 w 1403056"/>
              <a:gd name="connsiteY2" fmla="*/ 1224137 h 1224137"/>
              <a:gd name="connsiteX3" fmla="*/ 432048 w 1403056"/>
              <a:gd name="connsiteY3" fmla="*/ 720080 h 1224137"/>
              <a:gd name="connsiteX4" fmla="*/ 0 w 1403056"/>
              <a:gd name="connsiteY4" fmla="*/ 504056 h 1224137"/>
              <a:gd name="connsiteX5" fmla="*/ 216024 w 1403056"/>
              <a:gd name="connsiteY5" fmla="*/ 0 h 1224137"/>
              <a:gd name="connsiteX6" fmla="*/ 864096 w 1403056"/>
              <a:gd name="connsiteY6" fmla="*/ 1 h 1224137"/>
              <a:gd name="connsiteX0" fmla="*/ 648072 w 1187032"/>
              <a:gd name="connsiteY0" fmla="*/ 1 h 1224137"/>
              <a:gd name="connsiteX1" fmla="*/ 1187032 w 1187032"/>
              <a:gd name="connsiteY1" fmla="*/ 505561 h 1224137"/>
              <a:gd name="connsiteX2" fmla="*/ 792089 w 1187032"/>
              <a:gd name="connsiteY2" fmla="*/ 1224137 h 1224137"/>
              <a:gd name="connsiteX3" fmla="*/ 216024 w 1187032"/>
              <a:gd name="connsiteY3" fmla="*/ 720080 h 1224137"/>
              <a:gd name="connsiteX4" fmla="*/ 144016 w 1187032"/>
              <a:gd name="connsiteY4" fmla="*/ 504057 h 1224137"/>
              <a:gd name="connsiteX5" fmla="*/ 0 w 1187032"/>
              <a:gd name="connsiteY5" fmla="*/ 0 h 1224137"/>
              <a:gd name="connsiteX6" fmla="*/ 648072 w 1187032"/>
              <a:gd name="connsiteY6" fmla="*/ 1 h 1224137"/>
              <a:gd name="connsiteX0" fmla="*/ 648072 w 1187032"/>
              <a:gd name="connsiteY0" fmla="*/ 1 h 1224137"/>
              <a:gd name="connsiteX1" fmla="*/ 1187032 w 1187032"/>
              <a:gd name="connsiteY1" fmla="*/ 505561 h 1224137"/>
              <a:gd name="connsiteX2" fmla="*/ 864096 w 1187032"/>
              <a:gd name="connsiteY2" fmla="*/ 1224137 h 1224137"/>
              <a:gd name="connsiteX3" fmla="*/ 216024 w 1187032"/>
              <a:gd name="connsiteY3" fmla="*/ 720080 h 1224137"/>
              <a:gd name="connsiteX4" fmla="*/ 144016 w 1187032"/>
              <a:gd name="connsiteY4" fmla="*/ 504057 h 1224137"/>
              <a:gd name="connsiteX5" fmla="*/ 0 w 1187032"/>
              <a:gd name="connsiteY5" fmla="*/ 0 h 1224137"/>
              <a:gd name="connsiteX6" fmla="*/ 648072 w 1187032"/>
              <a:gd name="connsiteY6" fmla="*/ 1 h 1224137"/>
              <a:gd name="connsiteX0" fmla="*/ 648072 w 1224136"/>
              <a:gd name="connsiteY0" fmla="*/ 1 h 1224137"/>
              <a:gd name="connsiteX1" fmla="*/ 1224136 w 1224136"/>
              <a:gd name="connsiteY1" fmla="*/ 504057 h 1224137"/>
              <a:gd name="connsiteX2" fmla="*/ 864096 w 1224136"/>
              <a:gd name="connsiteY2" fmla="*/ 1224137 h 1224137"/>
              <a:gd name="connsiteX3" fmla="*/ 216024 w 1224136"/>
              <a:gd name="connsiteY3" fmla="*/ 720080 h 1224137"/>
              <a:gd name="connsiteX4" fmla="*/ 144016 w 1224136"/>
              <a:gd name="connsiteY4" fmla="*/ 504057 h 1224137"/>
              <a:gd name="connsiteX5" fmla="*/ 0 w 1224136"/>
              <a:gd name="connsiteY5" fmla="*/ 0 h 1224137"/>
              <a:gd name="connsiteX6" fmla="*/ 648072 w 1224136"/>
              <a:gd name="connsiteY6" fmla="*/ 1 h 1224137"/>
              <a:gd name="connsiteX0" fmla="*/ 720080 w 1224136"/>
              <a:gd name="connsiteY0" fmla="*/ 1 h 1224137"/>
              <a:gd name="connsiteX1" fmla="*/ 1224136 w 1224136"/>
              <a:gd name="connsiteY1" fmla="*/ 504057 h 1224137"/>
              <a:gd name="connsiteX2" fmla="*/ 864096 w 1224136"/>
              <a:gd name="connsiteY2" fmla="*/ 1224137 h 1224137"/>
              <a:gd name="connsiteX3" fmla="*/ 216024 w 1224136"/>
              <a:gd name="connsiteY3" fmla="*/ 720080 h 1224137"/>
              <a:gd name="connsiteX4" fmla="*/ 144016 w 1224136"/>
              <a:gd name="connsiteY4" fmla="*/ 504057 h 1224137"/>
              <a:gd name="connsiteX5" fmla="*/ 0 w 1224136"/>
              <a:gd name="connsiteY5" fmla="*/ 0 h 1224137"/>
              <a:gd name="connsiteX6" fmla="*/ 720080 w 1224136"/>
              <a:gd name="connsiteY6" fmla="*/ 1 h 122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136" h="1224137">
                <a:moveTo>
                  <a:pt x="720080" y="1"/>
                </a:moveTo>
                <a:lnTo>
                  <a:pt x="1224136" y="504057"/>
                </a:lnTo>
                <a:lnTo>
                  <a:pt x="864096" y="1224137"/>
                </a:lnTo>
                <a:lnTo>
                  <a:pt x="216024" y="720080"/>
                </a:lnTo>
                <a:lnTo>
                  <a:pt x="144016" y="504057"/>
                </a:lnTo>
                <a:lnTo>
                  <a:pt x="0" y="0"/>
                </a:lnTo>
                <a:lnTo>
                  <a:pt x="720080" y="1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Forme libre 68"/>
          <p:cNvSpPr/>
          <p:nvPr/>
        </p:nvSpPr>
        <p:spPr>
          <a:xfrm>
            <a:off x="3131841" y="4509120"/>
            <a:ext cx="1386479" cy="1440160"/>
          </a:xfrm>
          <a:custGeom>
            <a:avLst/>
            <a:gdLst>
              <a:gd name="connsiteX0" fmla="*/ 1166648 w 1545021"/>
              <a:gd name="connsiteY0" fmla="*/ 0 h 1324303"/>
              <a:gd name="connsiteX1" fmla="*/ 1545021 w 1545021"/>
              <a:gd name="connsiteY1" fmla="*/ 646386 h 1324303"/>
              <a:gd name="connsiteX2" fmla="*/ 930165 w 1545021"/>
              <a:gd name="connsiteY2" fmla="*/ 977462 h 1324303"/>
              <a:gd name="connsiteX3" fmla="*/ 346841 w 1545021"/>
              <a:gd name="connsiteY3" fmla="*/ 1324303 h 1324303"/>
              <a:gd name="connsiteX4" fmla="*/ 0 w 1545021"/>
              <a:gd name="connsiteY4" fmla="*/ 630620 h 1324303"/>
              <a:gd name="connsiteX5" fmla="*/ 614855 w 1545021"/>
              <a:gd name="connsiteY5" fmla="*/ 472965 h 1324303"/>
              <a:gd name="connsiteX6" fmla="*/ 1166648 w 1545021"/>
              <a:gd name="connsiteY6" fmla="*/ 0 h 1324303"/>
              <a:gd name="connsiteX0" fmla="*/ 1166648 w 1545021"/>
              <a:gd name="connsiteY0" fmla="*/ 0 h 1364962"/>
              <a:gd name="connsiteX1" fmla="*/ 1545021 w 1545021"/>
              <a:gd name="connsiteY1" fmla="*/ 646386 h 1364962"/>
              <a:gd name="connsiteX2" fmla="*/ 1150078 w 1545021"/>
              <a:gd name="connsiteY2" fmla="*/ 1364962 h 1364962"/>
              <a:gd name="connsiteX3" fmla="*/ 346841 w 1545021"/>
              <a:gd name="connsiteY3" fmla="*/ 1324303 h 1364962"/>
              <a:gd name="connsiteX4" fmla="*/ 0 w 1545021"/>
              <a:gd name="connsiteY4" fmla="*/ 630620 h 1364962"/>
              <a:gd name="connsiteX5" fmla="*/ 614855 w 1545021"/>
              <a:gd name="connsiteY5" fmla="*/ 472965 h 1364962"/>
              <a:gd name="connsiteX6" fmla="*/ 1166648 w 1545021"/>
              <a:gd name="connsiteY6" fmla="*/ 0 h 1364962"/>
              <a:gd name="connsiteX0" fmla="*/ 819807 w 1198180"/>
              <a:gd name="connsiteY0" fmla="*/ 0 h 1364962"/>
              <a:gd name="connsiteX1" fmla="*/ 1198180 w 1198180"/>
              <a:gd name="connsiteY1" fmla="*/ 646386 h 1364962"/>
              <a:gd name="connsiteX2" fmla="*/ 803237 w 1198180"/>
              <a:gd name="connsiteY2" fmla="*/ 1364962 h 1364962"/>
              <a:gd name="connsiteX3" fmla="*/ 0 w 1198180"/>
              <a:gd name="connsiteY3" fmla="*/ 1324303 h 1364962"/>
              <a:gd name="connsiteX4" fmla="*/ 155165 w 1198180"/>
              <a:gd name="connsiteY4" fmla="*/ 644881 h 1364962"/>
              <a:gd name="connsiteX5" fmla="*/ 268014 w 1198180"/>
              <a:gd name="connsiteY5" fmla="*/ 472965 h 1364962"/>
              <a:gd name="connsiteX6" fmla="*/ 819807 w 1198180"/>
              <a:gd name="connsiteY6" fmla="*/ 0 h 1364962"/>
              <a:gd name="connsiteX0" fmla="*/ 664642 w 1043015"/>
              <a:gd name="connsiteY0" fmla="*/ 0 h 1364962"/>
              <a:gd name="connsiteX1" fmla="*/ 1043015 w 1043015"/>
              <a:gd name="connsiteY1" fmla="*/ 646386 h 1364962"/>
              <a:gd name="connsiteX2" fmla="*/ 648072 w 1043015"/>
              <a:gd name="connsiteY2" fmla="*/ 1364962 h 1364962"/>
              <a:gd name="connsiteX3" fmla="*/ 72007 w 1043015"/>
              <a:gd name="connsiteY3" fmla="*/ 860905 h 1364962"/>
              <a:gd name="connsiteX4" fmla="*/ 0 w 1043015"/>
              <a:gd name="connsiteY4" fmla="*/ 644881 h 1364962"/>
              <a:gd name="connsiteX5" fmla="*/ 112849 w 1043015"/>
              <a:gd name="connsiteY5" fmla="*/ 472965 h 1364962"/>
              <a:gd name="connsiteX6" fmla="*/ 664642 w 1043015"/>
              <a:gd name="connsiteY6" fmla="*/ 0 h 1364962"/>
              <a:gd name="connsiteX0" fmla="*/ 736650 w 1115023"/>
              <a:gd name="connsiteY0" fmla="*/ 0 h 1364962"/>
              <a:gd name="connsiteX1" fmla="*/ 1115023 w 1115023"/>
              <a:gd name="connsiteY1" fmla="*/ 646386 h 1364962"/>
              <a:gd name="connsiteX2" fmla="*/ 720080 w 1115023"/>
              <a:gd name="connsiteY2" fmla="*/ 1364962 h 1364962"/>
              <a:gd name="connsiteX3" fmla="*/ 144015 w 1115023"/>
              <a:gd name="connsiteY3" fmla="*/ 860905 h 1364962"/>
              <a:gd name="connsiteX4" fmla="*/ 72008 w 1115023"/>
              <a:gd name="connsiteY4" fmla="*/ 644881 h 1364962"/>
              <a:gd name="connsiteX5" fmla="*/ 0 w 1115023"/>
              <a:gd name="connsiteY5" fmla="*/ 0 h 1364962"/>
              <a:gd name="connsiteX6" fmla="*/ 736650 w 1115023"/>
              <a:gd name="connsiteY6" fmla="*/ 0 h 1364962"/>
              <a:gd name="connsiteX0" fmla="*/ 736650 w 1115023"/>
              <a:gd name="connsiteY0" fmla="*/ 0 h 1368152"/>
              <a:gd name="connsiteX1" fmla="*/ 1115023 w 1115023"/>
              <a:gd name="connsiteY1" fmla="*/ 646386 h 1368152"/>
              <a:gd name="connsiteX2" fmla="*/ 720080 w 1115023"/>
              <a:gd name="connsiteY2" fmla="*/ 1364962 h 1368152"/>
              <a:gd name="connsiteX3" fmla="*/ 0 w 1115023"/>
              <a:gd name="connsiteY3" fmla="*/ 1368152 h 1368152"/>
              <a:gd name="connsiteX4" fmla="*/ 72008 w 1115023"/>
              <a:gd name="connsiteY4" fmla="*/ 644881 h 1368152"/>
              <a:gd name="connsiteX5" fmla="*/ 0 w 1115023"/>
              <a:gd name="connsiteY5" fmla="*/ 0 h 1368152"/>
              <a:gd name="connsiteX6" fmla="*/ 736650 w 1115023"/>
              <a:gd name="connsiteY6" fmla="*/ 0 h 1368152"/>
              <a:gd name="connsiteX0" fmla="*/ 736650 w 1115023"/>
              <a:gd name="connsiteY0" fmla="*/ 0 h 1368152"/>
              <a:gd name="connsiteX1" fmla="*/ 1115023 w 1115023"/>
              <a:gd name="connsiteY1" fmla="*/ 646386 h 1368152"/>
              <a:gd name="connsiteX2" fmla="*/ 720080 w 1115023"/>
              <a:gd name="connsiteY2" fmla="*/ 1364962 h 1368152"/>
              <a:gd name="connsiteX3" fmla="*/ 0 w 1115023"/>
              <a:gd name="connsiteY3" fmla="*/ 1368152 h 1368152"/>
              <a:gd name="connsiteX4" fmla="*/ 144016 w 1115023"/>
              <a:gd name="connsiteY4" fmla="*/ 648072 h 1368152"/>
              <a:gd name="connsiteX5" fmla="*/ 0 w 1115023"/>
              <a:gd name="connsiteY5" fmla="*/ 0 h 1368152"/>
              <a:gd name="connsiteX6" fmla="*/ 736650 w 1115023"/>
              <a:gd name="connsiteY6" fmla="*/ 0 h 1368152"/>
              <a:gd name="connsiteX0" fmla="*/ 736650 w 1115023"/>
              <a:gd name="connsiteY0" fmla="*/ 0 h 1364962"/>
              <a:gd name="connsiteX1" fmla="*/ 1115023 w 1115023"/>
              <a:gd name="connsiteY1" fmla="*/ 646386 h 1364962"/>
              <a:gd name="connsiteX2" fmla="*/ 720080 w 1115023"/>
              <a:gd name="connsiteY2" fmla="*/ 1364962 h 1364962"/>
              <a:gd name="connsiteX3" fmla="*/ 72008 w 1115023"/>
              <a:gd name="connsiteY3" fmla="*/ 1224136 h 1364962"/>
              <a:gd name="connsiteX4" fmla="*/ 144016 w 1115023"/>
              <a:gd name="connsiteY4" fmla="*/ 648072 h 1364962"/>
              <a:gd name="connsiteX5" fmla="*/ 0 w 1115023"/>
              <a:gd name="connsiteY5" fmla="*/ 0 h 1364962"/>
              <a:gd name="connsiteX6" fmla="*/ 736650 w 1115023"/>
              <a:gd name="connsiteY6" fmla="*/ 0 h 1364962"/>
              <a:gd name="connsiteX0" fmla="*/ 664642 w 1043015"/>
              <a:gd name="connsiteY0" fmla="*/ 0 h 1364962"/>
              <a:gd name="connsiteX1" fmla="*/ 1043015 w 1043015"/>
              <a:gd name="connsiteY1" fmla="*/ 646386 h 1364962"/>
              <a:gd name="connsiteX2" fmla="*/ 648072 w 1043015"/>
              <a:gd name="connsiteY2" fmla="*/ 1364962 h 1364962"/>
              <a:gd name="connsiteX3" fmla="*/ 0 w 1043015"/>
              <a:gd name="connsiteY3" fmla="*/ 1224136 h 1364962"/>
              <a:gd name="connsiteX4" fmla="*/ 72008 w 1043015"/>
              <a:gd name="connsiteY4" fmla="*/ 648072 h 1364962"/>
              <a:gd name="connsiteX5" fmla="*/ 216024 w 1043015"/>
              <a:gd name="connsiteY5" fmla="*/ 360040 h 1364962"/>
              <a:gd name="connsiteX6" fmla="*/ 664642 w 1043015"/>
              <a:gd name="connsiteY6" fmla="*/ 0 h 1364962"/>
              <a:gd name="connsiteX0" fmla="*/ 808658 w 1187031"/>
              <a:gd name="connsiteY0" fmla="*/ 0 h 1368152"/>
              <a:gd name="connsiteX1" fmla="*/ 1187031 w 1187031"/>
              <a:gd name="connsiteY1" fmla="*/ 646386 h 1368152"/>
              <a:gd name="connsiteX2" fmla="*/ 792088 w 1187031"/>
              <a:gd name="connsiteY2" fmla="*/ 1364962 h 1368152"/>
              <a:gd name="connsiteX3" fmla="*/ 0 w 1187031"/>
              <a:gd name="connsiteY3" fmla="*/ 1368152 h 1368152"/>
              <a:gd name="connsiteX4" fmla="*/ 216024 w 1187031"/>
              <a:gd name="connsiteY4" fmla="*/ 648072 h 1368152"/>
              <a:gd name="connsiteX5" fmla="*/ 360040 w 1187031"/>
              <a:gd name="connsiteY5" fmla="*/ 360040 h 1368152"/>
              <a:gd name="connsiteX6" fmla="*/ 808658 w 1187031"/>
              <a:gd name="connsiteY6" fmla="*/ 0 h 1368152"/>
              <a:gd name="connsiteX0" fmla="*/ 808658 w 1187031"/>
              <a:gd name="connsiteY0" fmla="*/ 0 h 1368152"/>
              <a:gd name="connsiteX1" fmla="*/ 1187031 w 1187031"/>
              <a:gd name="connsiteY1" fmla="*/ 646386 h 1368152"/>
              <a:gd name="connsiteX2" fmla="*/ 1008112 w 1187031"/>
              <a:gd name="connsiteY2" fmla="*/ 1368152 h 1368152"/>
              <a:gd name="connsiteX3" fmla="*/ 0 w 1187031"/>
              <a:gd name="connsiteY3" fmla="*/ 1368152 h 1368152"/>
              <a:gd name="connsiteX4" fmla="*/ 216024 w 1187031"/>
              <a:gd name="connsiteY4" fmla="*/ 648072 h 1368152"/>
              <a:gd name="connsiteX5" fmla="*/ 360040 w 1187031"/>
              <a:gd name="connsiteY5" fmla="*/ 360040 h 1368152"/>
              <a:gd name="connsiteX6" fmla="*/ 808658 w 1187031"/>
              <a:gd name="connsiteY6" fmla="*/ 0 h 1368152"/>
              <a:gd name="connsiteX0" fmla="*/ 808658 w 1296144"/>
              <a:gd name="connsiteY0" fmla="*/ 0 h 1368152"/>
              <a:gd name="connsiteX1" fmla="*/ 1296144 w 1296144"/>
              <a:gd name="connsiteY1" fmla="*/ 648072 h 1368152"/>
              <a:gd name="connsiteX2" fmla="*/ 1008112 w 1296144"/>
              <a:gd name="connsiteY2" fmla="*/ 1368152 h 1368152"/>
              <a:gd name="connsiteX3" fmla="*/ 0 w 1296144"/>
              <a:gd name="connsiteY3" fmla="*/ 1368152 h 1368152"/>
              <a:gd name="connsiteX4" fmla="*/ 216024 w 1296144"/>
              <a:gd name="connsiteY4" fmla="*/ 648072 h 1368152"/>
              <a:gd name="connsiteX5" fmla="*/ 360040 w 1296144"/>
              <a:gd name="connsiteY5" fmla="*/ 360040 h 1368152"/>
              <a:gd name="connsiteX6" fmla="*/ 808658 w 1296144"/>
              <a:gd name="connsiteY6" fmla="*/ 0 h 1368152"/>
              <a:gd name="connsiteX0" fmla="*/ 720079 w 1296144"/>
              <a:gd name="connsiteY0" fmla="*/ 0 h 1224136"/>
              <a:gd name="connsiteX1" fmla="*/ 1296144 w 1296144"/>
              <a:gd name="connsiteY1" fmla="*/ 504056 h 1224136"/>
              <a:gd name="connsiteX2" fmla="*/ 1008112 w 1296144"/>
              <a:gd name="connsiteY2" fmla="*/ 1224136 h 1224136"/>
              <a:gd name="connsiteX3" fmla="*/ 0 w 1296144"/>
              <a:gd name="connsiteY3" fmla="*/ 1224136 h 1224136"/>
              <a:gd name="connsiteX4" fmla="*/ 216024 w 1296144"/>
              <a:gd name="connsiteY4" fmla="*/ 504056 h 1224136"/>
              <a:gd name="connsiteX5" fmla="*/ 360040 w 1296144"/>
              <a:gd name="connsiteY5" fmla="*/ 216024 h 1224136"/>
              <a:gd name="connsiteX6" fmla="*/ 720079 w 1296144"/>
              <a:gd name="connsiteY6" fmla="*/ 0 h 1224136"/>
              <a:gd name="connsiteX0" fmla="*/ 720079 w 1296144"/>
              <a:gd name="connsiteY0" fmla="*/ 0 h 1224136"/>
              <a:gd name="connsiteX1" fmla="*/ 1296144 w 1296144"/>
              <a:gd name="connsiteY1" fmla="*/ 504056 h 1224136"/>
              <a:gd name="connsiteX2" fmla="*/ 1008112 w 1296144"/>
              <a:gd name="connsiteY2" fmla="*/ 1224136 h 1224136"/>
              <a:gd name="connsiteX3" fmla="*/ 0 w 1296144"/>
              <a:gd name="connsiteY3" fmla="*/ 1224136 h 1224136"/>
              <a:gd name="connsiteX4" fmla="*/ 216024 w 1296144"/>
              <a:gd name="connsiteY4" fmla="*/ 504056 h 1224136"/>
              <a:gd name="connsiteX5" fmla="*/ 360039 w 1296144"/>
              <a:gd name="connsiteY5" fmla="*/ 360040 h 1224136"/>
              <a:gd name="connsiteX6" fmla="*/ 720079 w 1296144"/>
              <a:gd name="connsiteY6" fmla="*/ 0 h 1224136"/>
              <a:gd name="connsiteX0" fmla="*/ 720079 w 1296144"/>
              <a:gd name="connsiteY0" fmla="*/ 0 h 1224136"/>
              <a:gd name="connsiteX1" fmla="*/ 1296144 w 1296144"/>
              <a:gd name="connsiteY1" fmla="*/ 504056 h 1224136"/>
              <a:gd name="connsiteX2" fmla="*/ 1008112 w 1296144"/>
              <a:gd name="connsiteY2" fmla="*/ 1224136 h 1224136"/>
              <a:gd name="connsiteX3" fmla="*/ 0 w 1296144"/>
              <a:gd name="connsiteY3" fmla="*/ 1224136 h 1224136"/>
              <a:gd name="connsiteX4" fmla="*/ 288031 w 1296144"/>
              <a:gd name="connsiteY4" fmla="*/ 576064 h 1224136"/>
              <a:gd name="connsiteX5" fmla="*/ 360039 w 1296144"/>
              <a:gd name="connsiteY5" fmla="*/ 360040 h 1224136"/>
              <a:gd name="connsiteX6" fmla="*/ 720079 w 1296144"/>
              <a:gd name="connsiteY6" fmla="*/ 0 h 1224136"/>
              <a:gd name="connsiteX0" fmla="*/ 720079 w 1008112"/>
              <a:gd name="connsiteY0" fmla="*/ 0 h 1224136"/>
              <a:gd name="connsiteX1" fmla="*/ 936103 w 1008112"/>
              <a:gd name="connsiteY1" fmla="*/ 576064 h 1224136"/>
              <a:gd name="connsiteX2" fmla="*/ 1008112 w 1008112"/>
              <a:gd name="connsiteY2" fmla="*/ 1224136 h 1224136"/>
              <a:gd name="connsiteX3" fmla="*/ 0 w 1008112"/>
              <a:gd name="connsiteY3" fmla="*/ 1224136 h 1224136"/>
              <a:gd name="connsiteX4" fmla="*/ 288031 w 1008112"/>
              <a:gd name="connsiteY4" fmla="*/ 576064 h 1224136"/>
              <a:gd name="connsiteX5" fmla="*/ 360039 w 1008112"/>
              <a:gd name="connsiteY5" fmla="*/ 360040 h 1224136"/>
              <a:gd name="connsiteX6" fmla="*/ 720079 w 1008112"/>
              <a:gd name="connsiteY6" fmla="*/ 0 h 1224136"/>
              <a:gd name="connsiteX0" fmla="*/ 1008111 w 1008112"/>
              <a:gd name="connsiteY0" fmla="*/ 0 h 1440160"/>
              <a:gd name="connsiteX1" fmla="*/ 936103 w 1008112"/>
              <a:gd name="connsiteY1" fmla="*/ 792088 h 1440160"/>
              <a:gd name="connsiteX2" fmla="*/ 1008112 w 1008112"/>
              <a:gd name="connsiteY2" fmla="*/ 1440160 h 1440160"/>
              <a:gd name="connsiteX3" fmla="*/ 0 w 1008112"/>
              <a:gd name="connsiteY3" fmla="*/ 1440160 h 1440160"/>
              <a:gd name="connsiteX4" fmla="*/ 288031 w 1008112"/>
              <a:gd name="connsiteY4" fmla="*/ 792088 h 1440160"/>
              <a:gd name="connsiteX5" fmla="*/ 360039 w 1008112"/>
              <a:gd name="connsiteY5" fmla="*/ 576064 h 1440160"/>
              <a:gd name="connsiteX6" fmla="*/ 1008111 w 1008112"/>
              <a:gd name="connsiteY6" fmla="*/ 0 h 1440160"/>
              <a:gd name="connsiteX0" fmla="*/ 1008111 w 1318240"/>
              <a:gd name="connsiteY0" fmla="*/ 0 h 1440160"/>
              <a:gd name="connsiteX1" fmla="*/ 1318240 w 1318240"/>
              <a:gd name="connsiteY1" fmla="*/ 682906 h 1440160"/>
              <a:gd name="connsiteX2" fmla="*/ 1008112 w 1318240"/>
              <a:gd name="connsiteY2" fmla="*/ 1440160 h 1440160"/>
              <a:gd name="connsiteX3" fmla="*/ 0 w 1318240"/>
              <a:gd name="connsiteY3" fmla="*/ 1440160 h 1440160"/>
              <a:gd name="connsiteX4" fmla="*/ 288031 w 1318240"/>
              <a:gd name="connsiteY4" fmla="*/ 792088 h 1440160"/>
              <a:gd name="connsiteX5" fmla="*/ 360039 w 1318240"/>
              <a:gd name="connsiteY5" fmla="*/ 576064 h 1440160"/>
              <a:gd name="connsiteX6" fmla="*/ 1008111 w 1318240"/>
              <a:gd name="connsiteY6" fmla="*/ 0 h 1440160"/>
              <a:gd name="connsiteX0" fmla="*/ 1008111 w 1386479"/>
              <a:gd name="connsiteY0" fmla="*/ 0 h 1440160"/>
              <a:gd name="connsiteX1" fmla="*/ 1386479 w 1386479"/>
              <a:gd name="connsiteY1" fmla="*/ 723849 h 1440160"/>
              <a:gd name="connsiteX2" fmla="*/ 1008112 w 1386479"/>
              <a:gd name="connsiteY2" fmla="*/ 1440160 h 1440160"/>
              <a:gd name="connsiteX3" fmla="*/ 0 w 1386479"/>
              <a:gd name="connsiteY3" fmla="*/ 1440160 h 1440160"/>
              <a:gd name="connsiteX4" fmla="*/ 288031 w 1386479"/>
              <a:gd name="connsiteY4" fmla="*/ 792088 h 1440160"/>
              <a:gd name="connsiteX5" fmla="*/ 360039 w 1386479"/>
              <a:gd name="connsiteY5" fmla="*/ 576064 h 1440160"/>
              <a:gd name="connsiteX6" fmla="*/ 1008111 w 1386479"/>
              <a:gd name="connsiteY6" fmla="*/ 0 h 1440160"/>
              <a:gd name="connsiteX0" fmla="*/ 1008111 w 1386479"/>
              <a:gd name="connsiteY0" fmla="*/ 0 h 1440160"/>
              <a:gd name="connsiteX1" fmla="*/ 1386479 w 1386479"/>
              <a:gd name="connsiteY1" fmla="*/ 723849 h 1440160"/>
              <a:gd name="connsiteX2" fmla="*/ 885282 w 1386479"/>
              <a:gd name="connsiteY2" fmla="*/ 1290035 h 1440160"/>
              <a:gd name="connsiteX3" fmla="*/ 0 w 1386479"/>
              <a:gd name="connsiteY3" fmla="*/ 1440160 h 1440160"/>
              <a:gd name="connsiteX4" fmla="*/ 288031 w 1386479"/>
              <a:gd name="connsiteY4" fmla="*/ 792088 h 1440160"/>
              <a:gd name="connsiteX5" fmla="*/ 360039 w 1386479"/>
              <a:gd name="connsiteY5" fmla="*/ 576064 h 1440160"/>
              <a:gd name="connsiteX6" fmla="*/ 1008111 w 1386479"/>
              <a:gd name="connsiteY6" fmla="*/ 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6479" h="1440160">
                <a:moveTo>
                  <a:pt x="1008111" y="0"/>
                </a:moveTo>
                <a:lnTo>
                  <a:pt x="1386479" y="723849"/>
                </a:lnTo>
                <a:lnTo>
                  <a:pt x="885282" y="1290035"/>
                </a:lnTo>
                <a:lnTo>
                  <a:pt x="0" y="1440160"/>
                </a:lnTo>
                <a:lnTo>
                  <a:pt x="288031" y="792088"/>
                </a:lnTo>
                <a:lnTo>
                  <a:pt x="360039" y="576064"/>
                </a:lnTo>
                <a:lnTo>
                  <a:pt x="1008111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orme libre 69"/>
          <p:cNvSpPr/>
          <p:nvPr/>
        </p:nvSpPr>
        <p:spPr>
          <a:xfrm>
            <a:off x="2771799" y="4509120"/>
            <a:ext cx="1368152" cy="1440160"/>
          </a:xfrm>
          <a:custGeom>
            <a:avLst/>
            <a:gdLst>
              <a:gd name="connsiteX0" fmla="*/ 1166648 w 1545021"/>
              <a:gd name="connsiteY0" fmla="*/ 0 h 1324303"/>
              <a:gd name="connsiteX1" fmla="*/ 1545021 w 1545021"/>
              <a:gd name="connsiteY1" fmla="*/ 646386 h 1324303"/>
              <a:gd name="connsiteX2" fmla="*/ 930165 w 1545021"/>
              <a:gd name="connsiteY2" fmla="*/ 977462 h 1324303"/>
              <a:gd name="connsiteX3" fmla="*/ 346841 w 1545021"/>
              <a:gd name="connsiteY3" fmla="*/ 1324303 h 1324303"/>
              <a:gd name="connsiteX4" fmla="*/ 0 w 1545021"/>
              <a:gd name="connsiteY4" fmla="*/ 630620 h 1324303"/>
              <a:gd name="connsiteX5" fmla="*/ 614855 w 1545021"/>
              <a:gd name="connsiteY5" fmla="*/ 472965 h 1324303"/>
              <a:gd name="connsiteX6" fmla="*/ 1166648 w 1545021"/>
              <a:gd name="connsiteY6" fmla="*/ 0 h 1324303"/>
              <a:gd name="connsiteX0" fmla="*/ 1166648 w 1545021"/>
              <a:gd name="connsiteY0" fmla="*/ 0 h 1364962"/>
              <a:gd name="connsiteX1" fmla="*/ 1545021 w 1545021"/>
              <a:gd name="connsiteY1" fmla="*/ 646386 h 1364962"/>
              <a:gd name="connsiteX2" fmla="*/ 1150078 w 1545021"/>
              <a:gd name="connsiteY2" fmla="*/ 1364962 h 1364962"/>
              <a:gd name="connsiteX3" fmla="*/ 346841 w 1545021"/>
              <a:gd name="connsiteY3" fmla="*/ 1324303 h 1364962"/>
              <a:gd name="connsiteX4" fmla="*/ 0 w 1545021"/>
              <a:gd name="connsiteY4" fmla="*/ 630620 h 1364962"/>
              <a:gd name="connsiteX5" fmla="*/ 614855 w 1545021"/>
              <a:gd name="connsiteY5" fmla="*/ 472965 h 1364962"/>
              <a:gd name="connsiteX6" fmla="*/ 1166648 w 1545021"/>
              <a:gd name="connsiteY6" fmla="*/ 0 h 1364962"/>
              <a:gd name="connsiteX0" fmla="*/ 819807 w 1198180"/>
              <a:gd name="connsiteY0" fmla="*/ 0 h 1364962"/>
              <a:gd name="connsiteX1" fmla="*/ 1198180 w 1198180"/>
              <a:gd name="connsiteY1" fmla="*/ 646386 h 1364962"/>
              <a:gd name="connsiteX2" fmla="*/ 803237 w 1198180"/>
              <a:gd name="connsiteY2" fmla="*/ 1364962 h 1364962"/>
              <a:gd name="connsiteX3" fmla="*/ 0 w 1198180"/>
              <a:gd name="connsiteY3" fmla="*/ 1324303 h 1364962"/>
              <a:gd name="connsiteX4" fmla="*/ 155165 w 1198180"/>
              <a:gd name="connsiteY4" fmla="*/ 644881 h 1364962"/>
              <a:gd name="connsiteX5" fmla="*/ 268014 w 1198180"/>
              <a:gd name="connsiteY5" fmla="*/ 472965 h 1364962"/>
              <a:gd name="connsiteX6" fmla="*/ 819807 w 1198180"/>
              <a:gd name="connsiteY6" fmla="*/ 0 h 1364962"/>
              <a:gd name="connsiteX0" fmla="*/ 664642 w 1043015"/>
              <a:gd name="connsiteY0" fmla="*/ 0 h 1364962"/>
              <a:gd name="connsiteX1" fmla="*/ 1043015 w 1043015"/>
              <a:gd name="connsiteY1" fmla="*/ 646386 h 1364962"/>
              <a:gd name="connsiteX2" fmla="*/ 648072 w 1043015"/>
              <a:gd name="connsiteY2" fmla="*/ 1364962 h 1364962"/>
              <a:gd name="connsiteX3" fmla="*/ 72007 w 1043015"/>
              <a:gd name="connsiteY3" fmla="*/ 860905 h 1364962"/>
              <a:gd name="connsiteX4" fmla="*/ 0 w 1043015"/>
              <a:gd name="connsiteY4" fmla="*/ 644881 h 1364962"/>
              <a:gd name="connsiteX5" fmla="*/ 112849 w 1043015"/>
              <a:gd name="connsiteY5" fmla="*/ 472965 h 1364962"/>
              <a:gd name="connsiteX6" fmla="*/ 664642 w 1043015"/>
              <a:gd name="connsiteY6" fmla="*/ 0 h 1364962"/>
              <a:gd name="connsiteX0" fmla="*/ 736650 w 1115023"/>
              <a:gd name="connsiteY0" fmla="*/ 0 h 1364962"/>
              <a:gd name="connsiteX1" fmla="*/ 1115023 w 1115023"/>
              <a:gd name="connsiteY1" fmla="*/ 646386 h 1364962"/>
              <a:gd name="connsiteX2" fmla="*/ 720080 w 1115023"/>
              <a:gd name="connsiteY2" fmla="*/ 1364962 h 1364962"/>
              <a:gd name="connsiteX3" fmla="*/ 144015 w 1115023"/>
              <a:gd name="connsiteY3" fmla="*/ 860905 h 1364962"/>
              <a:gd name="connsiteX4" fmla="*/ 72008 w 1115023"/>
              <a:gd name="connsiteY4" fmla="*/ 644881 h 1364962"/>
              <a:gd name="connsiteX5" fmla="*/ 0 w 1115023"/>
              <a:gd name="connsiteY5" fmla="*/ 0 h 1364962"/>
              <a:gd name="connsiteX6" fmla="*/ 736650 w 1115023"/>
              <a:gd name="connsiteY6" fmla="*/ 0 h 1364962"/>
              <a:gd name="connsiteX0" fmla="*/ 736650 w 1115023"/>
              <a:gd name="connsiteY0" fmla="*/ 0 h 1368152"/>
              <a:gd name="connsiteX1" fmla="*/ 1115023 w 1115023"/>
              <a:gd name="connsiteY1" fmla="*/ 646386 h 1368152"/>
              <a:gd name="connsiteX2" fmla="*/ 720080 w 1115023"/>
              <a:gd name="connsiteY2" fmla="*/ 1364962 h 1368152"/>
              <a:gd name="connsiteX3" fmla="*/ 0 w 1115023"/>
              <a:gd name="connsiteY3" fmla="*/ 1368152 h 1368152"/>
              <a:gd name="connsiteX4" fmla="*/ 72008 w 1115023"/>
              <a:gd name="connsiteY4" fmla="*/ 644881 h 1368152"/>
              <a:gd name="connsiteX5" fmla="*/ 0 w 1115023"/>
              <a:gd name="connsiteY5" fmla="*/ 0 h 1368152"/>
              <a:gd name="connsiteX6" fmla="*/ 736650 w 1115023"/>
              <a:gd name="connsiteY6" fmla="*/ 0 h 1368152"/>
              <a:gd name="connsiteX0" fmla="*/ 736650 w 1115023"/>
              <a:gd name="connsiteY0" fmla="*/ 0 h 1368152"/>
              <a:gd name="connsiteX1" fmla="*/ 1115023 w 1115023"/>
              <a:gd name="connsiteY1" fmla="*/ 646386 h 1368152"/>
              <a:gd name="connsiteX2" fmla="*/ 720080 w 1115023"/>
              <a:gd name="connsiteY2" fmla="*/ 1364962 h 1368152"/>
              <a:gd name="connsiteX3" fmla="*/ 0 w 1115023"/>
              <a:gd name="connsiteY3" fmla="*/ 1368152 h 1368152"/>
              <a:gd name="connsiteX4" fmla="*/ 144016 w 1115023"/>
              <a:gd name="connsiteY4" fmla="*/ 648072 h 1368152"/>
              <a:gd name="connsiteX5" fmla="*/ 0 w 1115023"/>
              <a:gd name="connsiteY5" fmla="*/ 0 h 1368152"/>
              <a:gd name="connsiteX6" fmla="*/ 736650 w 1115023"/>
              <a:gd name="connsiteY6" fmla="*/ 0 h 1368152"/>
              <a:gd name="connsiteX0" fmla="*/ 736650 w 1115023"/>
              <a:gd name="connsiteY0" fmla="*/ 0 h 1364962"/>
              <a:gd name="connsiteX1" fmla="*/ 1115023 w 1115023"/>
              <a:gd name="connsiteY1" fmla="*/ 646386 h 1364962"/>
              <a:gd name="connsiteX2" fmla="*/ 720080 w 1115023"/>
              <a:gd name="connsiteY2" fmla="*/ 1364962 h 1364962"/>
              <a:gd name="connsiteX3" fmla="*/ 72008 w 1115023"/>
              <a:gd name="connsiteY3" fmla="*/ 1224136 h 1364962"/>
              <a:gd name="connsiteX4" fmla="*/ 144016 w 1115023"/>
              <a:gd name="connsiteY4" fmla="*/ 648072 h 1364962"/>
              <a:gd name="connsiteX5" fmla="*/ 0 w 1115023"/>
              <a:gd name="connsiteY5" fmla="*/ 0 h 1364962"/>
              <a:gd name="connsiteX6" fmla="*/ 736650 w 1115023"/>
              <a:gd name="connsiteY6" fmla="*/ 0 h 1364962"/>
              <a:gd name="connsiteX0" fmla="*/ 664642 w 1043015"/>
              <a:gd name="connsiteY0" fmla="*/ 0 h 1364962"/>
              <a:gd name="connsiteX1" fmla="*/ 1043015 w 1043015"/>
              <a:gd name="connsiteY1" fmla="*/ 646386 h 1364962"/>
              <a:gd name="connsiteX2" fmla="*/ 648072 w 1043015"/>
              <a:gd name="connsiteY2" fmla="*/ 1364962 h 1364962"/>
              <a:gd name="connsiteX3" fmla="*/ 0 w 1043015"/>
              <a:gd name="connsiteY3" fmla="*/ 1224136 h 1364962"/>
              <a:gd name="connsiteX4" fmla="*/ 72008 w 1043015"/>
              <a:gd name="connsiteY4" fmla="*/ 648072 h 1364962"/>
              <a:gd name="connsiteX5" fmla="*/ 216024 w 1043015"/>
              <a:gd name="connsiteY5" fmla="*/ 360040 h 1364962"/>
              <a:gd name="connsiteX6" fmla="*/ 664642 w 1043015"/>
              <a:gd name="connsiteY6" fmla="*/ 0 h 1364962"/>
              <a:gd name="connsiteX0" fmla="*/ 961058 w 1339431"/>
              <a:gd name="connsiteY0" fmla="*/ 152400 h 1517362"/>
              <a:gd name="connsiteX1" fmla="*/ 1339431 w 1339431"/>
              <a:gd name="connsiteY1" fmla="*/ 798786 h 1517362"/>
              <a:gd name="connsiteX2" fmla="*/ 944488 w 1339431"/>
              <a:gd name="connsiteY2" fmla="*/ 1517362 h 1517362"/>
              <a:gd name="connsiteX3" fmla="*/ 296416 w 1339431"/>
              <a:gd name="connsiteY3" fmla="*/ 1376536 h 1517362"/>
              <a:gd name="connsiteX4" fmla="*/ 368424 w 1339431"/>
              <a:gd name="connsiteY4" fmla="*/ 800472 h 1517362"/>
              <a:gd name="connsiteX5" fmla="*/ 0 w 1339431"/>
              <a:gd name="connsiteY5" fmla="*/ 0 h 1517362"/>
              <a:gd name="connsiteX6" fmla="*/ 961058 w 1339431"/>
              <a:gd name="connsiteY6" fmla="*/ 152400 h 1517362"/>
              <a:gd name="connsiteX0" fmla="*/ 1249090 w 1627463"/>
              <a:gd name="connsiteY0" fmla="*/ 152400 h 1517362"/>
              <a:gd name="connsiteX1" fmla="*/ 1627463 w 1627463"/>
              <a:gd name="connsiteY1" fmla="*/ 798786 h 1517362"/>
              <a:gd name="connsiteX2" fmla="*/ 1232520 w 1627463"/>
              <a:gd name="connsiteY2" fmla="*/ 1517362 h 1517362"/>
              <a:gd name="connsiteX3" fmla="*/ 584448 w 1627463"/>
              <a:gd name="connsiteY3" fmla="*/ 1376536 h 1517362"/>
              <a:gd name="connsiteX4" fmla="*/ 0 w 1627463"/>
              <a:gd name="connsiteY4" fmla="*/ 648072 h 1517362"/>
              <a:gd name="connsiteX5" fmla="*/ 288032 w 1627463"/>
              <a:gd name="connsiteY5" fmla="*/ 0 h 1517362"/>
              <a:gd name="connsiteX6" fmla="*/ 1249090 w 1627463"/>
              <a:gd name="connsiteY6" fmla="*/ 152400 h 1517362"/>
              <a:gd name="connsiteX0" fmla="*/ 1249090 w 1627463"/>
              <a:gd name="connsiteY0" fmla="*/ 152400 h 1517362"/>
              <a:gd name="connsiteX1" fmla="*/ 1627463 w 1627463"/>
              <a:gd name="connsiteY1" fmla="*/ 798786 h 1517362"/>
              <a:gd name="connsiteX2" fmla="*/ 1232520 w 1627463"/>
              <a:gd name="connsiteY2" fmla="*/ 1517362 h 1517362"/>
              <a:gd name="connsiteX3" fmla="*/ 288032 w 1627463"/>
              <a:gd name="connsiteY3" fmla="*/ 1368152 h 1517362"/>
              <a:gd name="connsiteX4" fmla="*/ 0 w 1627463"/>
              <a:gd name="connsiteY4" fmla="*/ 648072 h 1517362"/>
              <a:gd name="connsiteX5" fmla="*/ 288032 w 1627463"/>
              <a:gd name="connsiteY5" fmla="*/ 0 h 1517362"/>
              <a:gd name="connsiteX6" fmla="*/ 1249090 w 1627463"/>
              <a:gd name="connsiteY6" fmla="*/ 152400 h 1517362"/>
              <a:gd name="connsiteX0" fmla="*/ 1249090 w 1627463"/>
              <a:gd name="connsiteY0" fmla="*/ 152400 h 1368152"/>
              <a:gd name="connsiteX1" fmla="*/ 1627463 w 1627463"/>
              <a:gd name="connsiteY1" fmla="*/ 798786 h 1368152"/>
              <a:gd name="connsiteX2" fmla="*/ 1080120 w 1627463"/>
              <a:gd name="connsiteY2" fmla="*/ 1008112 h 1368152"/>
              <a:gd name="connsiteX3" fmla="*/ 288032 w 1627463"/>
              <a:gd name="connsiteY3" fmla="*/ 1368152 h 1368152"/>
              <a:gd name="connsiteX4" fmla="*/ 0 w 1627463"/>
              <a:gd name="connsiteY4" fmla="*/ 648072 h 1368152"/>
              <a:gd name="connsiteX5" fmla="*/ 288032 w 1627463"/>
              <a:gd name="connsiteY5" fmla="*/ 0 h 1368152"/>
              <a:gd name="connsiteX6" fmla="*/ 1249090 w 1627463"/>
              <a:gd name="connsiteY6" fmla="*/ 152400 h 1368152"/>
              <a:gd name="connsiteX0" fmla="*/ 1008112 w 1627463"/>
              <a:gd name="connsiteY0" fmla="*/ 504056 h 1368152"/>
              <a:gd name="connsiteX1" fmla="*/ 1627463 w 1627463"/>
              <a:gd name="connsiteY1" fmla="*/ 798786 h 1368152"/>
              <a:gd name="connsiteX2" fmla="*/ 1080120 w 1627463"/>
              <a:gd name="connsiteY2" fmla="*/ 1008112 h 1368152"/>
              <a:gd name="connsiteX3" fmla="*/ 288032 w 1627463"/>
              <a:gd name="connsiteY3" fmla="*/ 1368152 h 1368152"/>
              <a:gd name="connsiteX4" fmla="*/ 0 w 1627463"/>
              <a:gd name="connsiteY4" fmla="*/ 648072 h 1368152"/>
              <a:gd name="connsiteX5" fmla="*/ 288032 w 1627463"/>
              <a:gd name="connsiteY5" fmla="*/ 0 h 1368152"/>
              <a:gd name="connsiteX6" fmla="*/ 1008112 w 1627463"/>
              <a:gd name="connsiteY6" fmla="*/ 504056 h 1368152"/>
              <a:gd name="connsiteX0" fmla="*/ 1008112 w 1656184"/>
              <a:gd name="connsiteY0" fmla="*/ 504056 h 1368152"/>
              <a:gd name="connsiteX1" fmla="*/ 1656184 w 1656184"/>
              <a:gd name="connsiteY1" fmla="*/ 648072 h 1368152"/>
              <a:gd name="connsiteX2" fmla="*/ 1080120 w 1656184"/>
              <a:gd name="connsiteY2" fmla="*/ 1008112 h 1368152"/>
              <a:gd name="connsiteX3" fmla="*/ 288032 w 1656184"/>
              <a:gd name="connsiteY3" fmla="*/ 1368152 h 1368152"/>
              <a:gd name="connsiteX4" fmla="*/ 0 w 1656184"/>
              <a:gd name="connsiteY4" fmla="*/ 648072 h 1368152"/>
              <a:gd name="connsiteX5" fmla="*/ 288032 w 1656184"/>
              <a:gd name="connsiteY5" fmla="*/ 0 h 1368152"/>
              <a:gd name="connsiteX6" fmla="*/ 1008112 w 1656184"/>
              <a:gd name="connsiteY6" fmla="*/ 504056 h 1368152"/>
              <a:gd name="connsiteX0" fmla="*/ 1008112 w 1656184"/>
              <a:gd name="connsiteY0" fmla="*/ 504056 h 1368152"/>
              <a:gd name="connsiteX1" fmla="*/ 1656184 w 1656184"/>
              <a:gd name="connsiteY1" fmla="*/ 648072 h 1368152"/>
              <a:gd name="connsiteX2" fmla="*/ 1008111 w 1656184"/>
              <a:gd name="connsiteY2" fmla="*/ 936104 h 1368152"/>
              <a:gd name="connsiteX3" fmla="*/ 288032 w 1656184"/>
              <a:gd name="connsiteY3" fmla="*/ 1368152 h 1368152"/>
              <a:gd name="connsiteX4" fmla="*/ 0 w 1656184"/>
              <a:gd name="connsiteY4" fmla="*/ 648072 h 1368152"/>
              <a:gd name="connsiteX5" fmla="*/ 288032 w 1656184"/>
              <a:gd name="connsiteY5" fmla="*/ 0 h 1368152"/>
              <a:gd name="connsiteX6" fmla="*/ 1008112 w 1656184"/>
              <a:gd name="connsiteY6" fmla="*/ 504056 h 1368152"/>
              <a:gd name="connsiteX0" fmla="*/ 1296143 w 1656184"/>
              <a:gd name="connsiteY0" fmla="*/ 0 h 1440160"/>
              <a:gd name="connsiteX1" fmla="*/ 1656184 w 1656184"/>
              <a:gd name="connsiteY1" fmla="*/ 720080 h 1440160"/>
              <a:gd name="connsiteX2" fmla="*/ 1008111 w 1656184"/>
              <a:gd name="connsiteY2" fmla="*/ 1008112 h 1440160"/>
              <a:gd name="connsiteX3" fmla="*/ 288032 w 1656184"/>
              <a:gd name="connsiteY3" fmla="*/ 1440160 h 1440160"/>
              <a:gd name="connsiteX4" fmla="*/ 0 w 1656184"/>
              <a:gd name="connsiteY4" fmla="*/ 720080 h 1440160"/>
              <a:gd name="connsiteX5" fmla="*/ 288032 w 1656184"/>
              <a:gd name="connsiteY5" fmla="*/ 72008 h 1440160"/>
              <a:gd name="connsiteX6" fmla="*/ 1296143 w 1656184"/>
              <a:gd name="connsiteY6" fmla="*/ 0 h 1440160"/>
              <a:gd name="connsiteX0" fmla="*/ 1296143 w 1656184"/>
              <a:gd name="connsiteY0" fmla="*/ 0 h 1440160"/>
              <a:gd name="connsiteX1" fmla="*/ 1656184 w 1656184"/>
              <a:gd name="connsiteY1" fmla="*/ 720080 h 1440160"/>
              <a:gd name="connsiteX2" fmla="*/ 1008111 w 1656184"/>
              <a:gd name="connsiteY2" fmla="*/ 1008112 h 1440160"/>
              <a:gd name="connsiteX3" fmla="*/ 288032 w 1656184"/>
              <a:gd name="connsiteY3" fmla="*/ 1440160 h 1440160"/>
              <a:gd name="connsiteX4" fmla="*/ 0 w 1656184"/>
              <a:gd name="connsiteY4" fmla="*/ 720080 h 1440160"/>
              <a:gd name="connsiteX5" fmla="*/ 288031 w 1656184"/>
              <a:gd name="connsiteY5" fmla="*/ 0 h 1440160"/>
              <a:gd name="connsiteX6" fmla="*/ 1296143 w 1656184"/>
              <a:gd name="connsiteY6" fmla="*/ 0 h 1440160"/>
              <a:gd name="connsiteX0" fmla="*/ 1368152 w 1728193"/>
              <a:gd name="connsiteY0" fmla="*/ 0 h 1440160"/>
              <a:gd name="connsiteX1" fmla="*/ 1728193 w 1728193"/>
              <a:gd name="connsiteY1" fmla="*/ 720080 h 1440160"/>
              <a:gd name="connsiteX2" fmla="*/ 1080120 w 1728193"/>
              <a:gd name="connsiteY2" fmla="*/ 1008112 h 1440160"/>
              <a:gd name="connsiteX3" fmla="*/ 360041 w 1728193"/>
              <a:gd name="connsiteY3" fmla="*/ 1440160 h 1440160"/>
              <a:gd name="connsiteX4" fmla="*/ 0 w 1728193"/>
              <a:gd name="connsiteY4" fmla="*/ 720080 h 1440160"/>
              <a:gd name="connsiteX5" fmla="*/ 360040 w 1728193"/>
              <a:gd name="connsiteY5" fmla="*/ 0 h 1440160"/>
              <a:gd name="connsiteX6" fmla="*/ 1368152 w 1728193"/>
              <a:gd name="connsiteY6" fmla="*/ 0 h 1440160"/>
              <a:gd name="connsiteX0" fmla="*/ 1368152 w 1368152"/>
              <a:gd name="connsiteY0" fmla="*/ 0 h 1440160"/>
              <a:gd name="connsiteX1" fmla="*/ 1224137 w 1368152"/>
              <a:gd name="connsiteY1" fmla="*/ 792088 h 1440160"/>
              <a:gd name="connsiteX2" fmla="*/ 1080120 w 1368152"/>
              <a:gd name="connsiteY2" fmla="*/ 1008112 h 1440160"/>
              <a:gd name="connsiteX3" fmla="*/ 360041 w 1368152"/>
              <a:gd name="connsiteY3" fmla="*/ 1440160 h 1440160"/>
              <a:gd name="connsiteX4" fmla="*/ 0 w 1368152"/>
              <a:gd name="connsiteY4" fmla="*/ 720080 h 1440160"/>
              <a:gd name="connsiteX5" fmla="*/ 360040 w 1368152"/>
              <a:gd name="connsiteY5" fmla="*/ 0 h 1440160"/>
              <a:gd name="connsiteX6" fmla="*/ 1368152 w 1368152"/>
              <a:gd name="connsiteY6" fmla="*/ 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152" h="1440160">
                <a:moveTo>
                  <a:pt x="1368152" y="0"/>
                </a:moveTo>
                <a:lnTo>
                  <a:pt x="1224137" y="792088"/>
                </a:lnTo>
                <a:lnTo>
                  <a:pt x="1080120" y="1008112"/>
                </a:lnTo>
                <a:lnTo>
                  <a:pt x="360041" y="1440160"/>
                </a:lnTo>
                <a:lnTo>
                  <a:pt x="0" y="720080"/>
                </a:lnTo>
                <a:lnTo>
                  <a:pt x="360040" y="0"/>
                </a:lnTo>
                <a:lnTo>
                  <a:pt x="1368152" y="0"/>
                </a:lnTo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9375" y="6488113"/>
            <a:ext cx="5218113" cy="273050"/>
          </a:xfrm>
        </p:spPr>
        <p:txBody>
          <a:bodyPr/>
          <a:lstStyle/>
          <a:p>
            <a:r>
              <a:rPr lang="fr-FR" dirty="0" err="1" smtClean="0">
                <a:solidFill>
                  <a:srgbClr val="FFFFFF"/>
                </a:solidFill>
              </a:rPr>
              <a:t>JM.Gorce</a:t>
            </a:r>
            <a:r>
              <a:rPr lang="fr-FR" dirty="0" smtClean="0">
                <a:solidFill>
                  <a:srgbClr val="FFFFFF"/>
                </a:solidFill>
              </a:rPr>
              <a:t> – 22/03/2012</a:t>
            </a:r>
            <a:endParaRPr lang="fr-FR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</a:rPr>
              <a:t>Applicative frameworks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i="1" smtClean="0"/>
              <a:t>	 </a:t>
            </a:r>
            <a:endParaRPr lang="en-US" sz="1600" smtClean="0"/>
          </a:p>
        </p:txBody>
      </p:sp>
      <p:sp>
        <p:nvSpPr>
          <p:cNvPr id="1331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172D-DC37-4D6C-A265-B7230D54DB2C}" type="slidenum">
              <a:rPr lang="en-US" smtClean="0">
                <a:latin typeface="Arial" pitchFamily="34" charset="0"/>
              </a:rPr>
              <a:pPr>
                <a:defRPr/>
              </a:pPr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51520" y="1268760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The full convergence is not yet achieved.</a:t>
            </a:r>
          </a:p>
          <a:p>
            <a:r>
              <a:rPr lang="en-US" sz="2000" dirty="0" smtClean="0">
                <a:solidFill>
                  <a:schemeClr val="accent2"/>
                </a:solidFill>
                <a:sym typeface="Wingdings" pitchFamily="2" charset="2"/>
              </a:rPr>
              <a:t> E</a:t>
            </a:r>
            <a:r>
              <a:rPr lang="en-US" sz="2000" dirty="0" smtClean="0">
                <a:solidFill>
                  <a:schemeClr val="accent2"/>
                </a:solidFill>
              </a:rPr>
              <a:t>xisting technologies are used to address different but complementary issues.</a:t>
            </a:r>
            <a:endParaRPr lang="en-US" sz="2000" i="1" dirty="0" smtClean="0">
              <a:solidFill>
                <a:schemeClr val="accent2"/>
              </a:solidFill>
            </a:endParaRP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WSN 			BAN			RAN</a:t>
            </a:r>
          </a:p>
        </p:txBody>
      </p:sp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1942" y="4763252"/>
            <a:ext cx="1567669" cy="159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4" name="Picture 2" descr="D:\work\research\2009\seminaire\img\netbody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440" y="4537839"/>
            <a:ext cx="1031940" cy="18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ZoneTexte 127"/>
          <p:cNvSpPr txBox="1"/>
          <p:nvPr/>
        </p:nvSpPr>
        <p:spPr>
          <a:xfrm>
            <a:off x="5817320" y="2831451"/>
            <a:ext cx="3203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Densification &amp; </a:t>
            </a:r>
          </a:p>
          <a:p>
            <a:r>
              <a:rPr lang="en-US" dirty="0" smtClean="0"/>
              <a:t>heterogeneity. 4G+ 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SDR terminal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Distributed resource </a:t>
            </a:r>
            <a:r>
              <a:rPr lang="en-US" dirty="0" err="1" smtClean="0"/>
              <a:t>alloc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Mesh backbone architecture</a:t>
            </a:r>
          </a:p>
        </p:txBody>
      </p:sp>
      <p:cxnSp>
        <p:nvCxnSpPr>
          <p:cNvPr id="130" name="Connecteur droit 129"/>
          <p:cNvCxnSpPr/>
          <p:nvPr/>
        </p:nvCxnSpPr>
        <p:spPr>
          <a:xfrm>
            <a:off x="2961957" y="2492896"/>
            <a:ext cx="0" cy="39352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1" name="Connecteur droit 130"/>
          <p:cNvCxnSpPr/>
          <p:nvPr/>
        </p:nvCxnSpPr>
        <p:spPr>
          <a:xfrm>
            <a:off x="5746743" y="2492896"/>
            <a:ext cx="0" cy="394884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2" name="ZoneTexte 131"/>
          <p:cNvSpPr txBox="1"/>
          <p:nvPr/>
        </p:nvSpPr>
        <p:spPr>
          <a:xfrm>
            <a:off x="249823" y="2890110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scale network: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Autonomic networking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Security/resilience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Energy efficiency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3089199" y="2849166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dynamic network: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Channel properties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UWB technologies </a:t>
            </a:r>
          </a:p>
          <a:p>
            <a:r>
              <a:rPr lang="en-US" dirty="0" smtClean="0"/>
              <a:t>(IEEE 802.15.6)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Cooperative communications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0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9375" y="6488113"/>
            <a:ext cx="5218113" cy="273050"/>
          </a:xfrm>
        </p:spPr>
        <p:txBody>
          <a:bodyPr/>
          <a:lstStyle/>
          <a:p>
            <a:r>
              <a:rPr lang="fr-FR" dirty="0" err="1" smtClean="0">
                <a:solidFill>
                  <a:srgbClr val="FFFFFF"/>
                </a:solidFill>
              </a:rPr>
              <a:t>JM.Gorce</a:t>
            </a:r>
            <a:r>
              <a:rPr lang="fr-FR" dirty="0" smtClean="0">
                <a:solidFill>
                  <a:srgbClr val="FFFFFF"/>
                </a:solidFill>
              </a:rPr>
              <a:t> – 22/03/2012</a:t>
            </a:r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103" name="Groupe 102"/>
          <p:cNvGrpSpPr/>
          <p:nvPr/>
        </p:nvGrpSpPr>
        <p:grpSpPr>
          <a:xfrm>
            <a:off x="6578222" y="5336276"/>
            <a:ext cx="1740988" cy="716663"/>
            <a:chOff x="-793458" y="0"/>
            <a:chExt cx="3312368" cy="1289869"/>
          </a:xfrm>
        </p:grpSpPr>
        <p:sp>
          <p:nvSpPr>
            <p:cNvPr id="104" name="Ellipse 103"/>
            <p:cNvSpPr/>
            <p:nvPr/>
          </p:nvSpPr>
          <p:spPr bwMode="auto">
            <a:xfrm>
              <a:off x="447223" y="288032"/>
              <a:ext cx="2071687" cy="78581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105" name="Groupe 22"/>
            <p:cNvGrpSpPr>
              <a:grpSpLocks/>
            </p:cNvGrpSpPr>
            <p:nvPr/>
          </p:nvGrpSpPr>
          <p:grpSpPr bwMode="auto">
            <a:xfrm>
              <a:off x="-793458" y="0"/>
              <a:ext cx="2221897" cy="1289869"/>
              <a:chOff x="-1493689" y="1298851"/>
              <a:chExt cx="5210002" cy="3517847"/>
            </a:xfrm>
          </p:grpSpPr>
          <p:sp>
            <p:nvSpPr>
              <p:cNvPr id="150" name="Ellipse 149"/>
              <p:cNvSpPr/>
              <p:nvPr/>
            </p:nvSpPr>
            <p:spPr>
              <a:xfrm>
                <a:off x="-1493689" y="2673558"/>
                <a:ext cx="4857784" cy="214314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2500298" y="3214686"/>
                <a:ext cx="214314" cy="214314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52" name="Forme libre 151"/>
              <p:cNvSpPr/>
              <p:nvPr/>
            </p:nvSpPr>
            <p:spPr>
              <a:xfrm rot="1956963">
                <a:off x="766751" y="2503452"/>
                <a:ext cx="1756992" cy="151536"/>
              </a:xfrm>
              <a:custGeom>
                <a:avLst/>
                <a:gdLst>
                  <a:gd name="connsiteX0" fmla="*/ 0 w 2729552"/>
                  <a:gd name="connsiteY0" fmla="*/ 152399 h 279779"/>
                  <a:gd name="connsiteX1" fmla="*/ 1501254 w 2729552"/>
                  <a:gd name="connsiteY1" fmla="*/ 15922 h 279779"/>
                  <a:gd name="connsiteX2" fmla="*/ 1132764 w 2729552"/>
                  <a:gd name="connsiteY2" fmla="*/ 247934 h 279779"/>
                  <a:gd name="connsiteX3" fmla="*/ 2729552 w 2729552"/>
                  <a:gd name="connsiteY3" fmla="*/ 206990 h 2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9552" h="279779">
                    <a:moveTo>
                      <a:pt x="0" y="152399"/>
                    </a:moveTo>
                    <a:cubicBezTo>
                      <a:pt x="656230" y="76199"/>
                      <a:pt x="1312460" y="0"/>
                      <a:pt x="1501254" y="15922"/>
                    </a:cubicBezTo>
                    <a:cubicBezTo>
                      <a:pt x="1690048" y="31845"/>
                      <a:pt x="928048" y="216089"/>
                      <a:pt x="1132764" y="247934"/>
                    </a:cubicBezTo>
                    <a:cubicBezTo>
                      <a:pt x="1337480" y="279779"/>
                      <a:pt x="2033516" y="243384"/>
                      <a:pt x="2729552" y="206990"/>
                    </a:cubicBezTo>
                  </a:path>
                </a:pathLst>
              </a:cu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53" name="Forme libre 152"/>
              <p:cNvSpPr/>
              <p:nvPr/>
            </p:nvSpPr>
            <p:spPr>
              <a:xfrm rot="16795951" flipH="1">
                <a:off x="2502576" y="1815728"/>
                <a:ext cx="1730613" cy="696860"/>
              </a:xfrm>
              <a:custGeom>
                <a:avLst/>
                <a:gdLst>
                  <a:gd name="connsiteX0" fmla="*/ 0 w 1501254"/>
                  <a:gd name="connsiteY0" fmla="*/ 982639 h 982639"/>
                  <a:gd name="connsiteX1" fmla="*/ 682388 w 1501254"/>
                  <a:gd name="connsiteY1" fmla="*/ 600502 h 982639"/>
                  <a:gd name="connsiteX2" fmla="*/ 668740 w 1501254"/>
                  <a:gd name="connsiteY2" fmla="*/ 818866 h 982639"/>
                  <a:gd name="connsiteX3" fmla="*/ 1501254 w 1501254"/>
                  <a:gd name="connsiteY3" fmla="*/ 0 h 982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1254" h="982639">
                    <a:moveTo>
                      <a:pt x="0" y="982639"/>
                    </a:moveTo>
                    <a:cubicBezTo>
                      <a:pt x="285465" y="805218"/>
                      <a:pt x="570931" y="627798"/>
                      <a:pt x="682388" y="600502"/>
                    </a:cubicBezTo>
                    <a:cubicBezTo>
                      <a:pt x="793845" y="573206"/>
                      <a:pt x="532262" y="918950"/>
                      <a:pt x="668740" y="818866"/>
                    </a:cubicBezTo>
                    <a:cubicBezTo>
                      <a:pt x="805218" y="718782"/>
                      <a:pt x="1153236" y="359391"/>
                      <a:pt x="1501254" y="0"/>
                    </a:cubicBezTo>
                  </a:path>
                </a:pathLst>
              </a:cu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2786050" y="2714620"/>
                <a:ext cx="214314" cy="214314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125" name="Group 47"/>
            <p:cNvGrpSpPr>
              <a:grpSpLocks/>
            </p:cNvGrpSpPr>
            <p:nvPr/>
          </p:nvGrpSpPr>
          <p:grpSpPr bwMode="auto">
            <a:xfrm>
              <a:off x="70638" y="244127"/>
              <a:ext cx="271128" cy="747811"/>
              <a:chOff x="3048" y="1392"/>
              <a:chExt cx="534" cy="1098"/>
            </a:xfrm>
          </p:grpSpPr>
          <p:sp>
            <p:nvSpPr>
              <p:cNvPr id="141" name="Oval 48"/>
              <p:cNvSpPr>
                <a:spLocks noChangeArrowheads="1"/>
              </p:cNvSpPr>
              <p:nvPr/>
            </p:nvSpPr>
            <p:spPr bwMode="auto">
              <a:xfrm>
                <a:off x="3048" y="2094"/>
                <a:ext cx="534" cy="39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42" name="Group 49"/>
              <p:cNvGrpSpPr>
                <a:grpSpLocks/>
              </p:cNvGrpSpPr>
              <p:nvPr/>
            </p:nvGrpSpPr>
            <p:grpSpPr bwMode="auto">
              <a:xfrm>
                <a:off x="3120" y="1392"/>
                <a:ext cx="384" cy="1008"/>
                <a:chOff x="3120" y="1392"/>
                <a:chExt cx="384" cy="1008"/>
              </a:xfrm>
            </p:grpSpPr>
            <p:sp>
              <p:nvSpPr>
                <p:cNvPr id="143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3120" y="1392"/>
                  <a:ext cx="144" cy="96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4" name="Line 51"/>
                <p:cNvSpPr>
                  <a:spLocks noChangeShapeType="1"/>
                </p:cNvSpPr>
                <p:nvPr/>
              </p:nvSpPr>
              <p:spPr bwMode="auto">
                <a:xfrm flipH="1" flipV="1">
                  <a:off x="3264" y="1392"/>
                  <a:ext cx="240" cy="100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5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3264" y="1392"/>
                  <a:ext cx="48" cy="76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6" name="Freeform 53"/>
                <p:cNvSpPr>
                  <a:spLocks/>
                </p:cNvSpPr>
                <p:nvPr/>
              </p:nvSpPr>
              <p:spPr bwMode="auto">
                <a:xfrm>
                  <a:off x="3180" y="1852"/>
                  <a:ext cx="224" cy="140"/>
                </a:xfrm>
                <a:custGeom>
                  <a:avLst/>
                  <a:gdLst>
                    <a:gd name="T0" fmla="*/ 0 w 384"/>
                    <a:gd name="T1" fmla="*/ 65 h 240"/>
                    <a:gd name="T2" fmla="*/ 131 w 384"/>
                    <a:gd name="T3" fmla="*/ 82 h 240"/>
                    <a:gd name="T4" fmla="*/ 65 w 384"/>
                    <a:gd name="T5" fmla="*/ 0 h 240"/>
                    <a:gd name="T6" fmla="*/ 0 w 384"/>
                    <a:gd name="T7" fmla="*/ 65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7" name="Freeform 54"/>
                <p:cNvSpPr>
                  <a:spLocks/>
                </p:cNvSpPr>
                <p:nvPr/>
              </p:nvSpPr>
              <p:spPr bwMode="auto">
                <a:xfrm>
                  <a:off x="3211" y="1688"/>
                  <a:ext cx="141" cy="88"/>
                </a:xfrm>
                <a:custGeom>
                  <a:avLst/>
                  <a:gdLst>
                    <a:gd name="T0" fmla="*/ 0 w 384"/>
                    <a:gd name="T1" fmla="*/ 26 h 240"/>
                    <a:gd name="T2" fmla="*/ 52 w 384"/>
                    <a:gd name="T3" fmla="*/ 32 h 240"/>
                    <a:gd name="T4" fmla="*/ 26 w 384"/>
                    <a:gd name="T5" fmla="*/ 0 h 240"/>
                    <a:gd name="T6" fmla="*/ 0 w 384"/>
                    <a:gd name="T7" fmla="*/ 26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8" name="Freeform 55"/>
                <p:cNvSpPr>
                  <a:spLocks/>
                </p:cNvSpPr>
                <p:nvPr/>
              </p:nvSpPr>
              <p:spPr bwMode="auto">
                <a:xfrm>
                  <a:off x="3234" y="1572"/>
                  <a:ext cx="80" cy="50"/>
                </a:xfrm>
                <a:custGeom>
                  <a:avLst/>
                  <a:gdLst>
                    <a:gd name="T0" fmla="*/ 0 w 384"/>
                    <a:gd name="T1" fmla="*/ 8 h 240"/>
                    <a:gd name="T2" fmla="*/ 17 w 384"/>
                    <a:gd name="T3" fmla="*/ 10 h 240"/>
                    <a:gd name="T4" fmla="*/ 8 w 384"/>
                    <a:gd name="T5" fmla="*/ 0 h 240"/>
                    <a:gd name="T6" fmla="*/ 0 w 384"/>
                    <a:gd name="T7" fmla="*/ 8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9" name="Freeform 56"/>
                <p:cNvSpPr>
                  <a:spLocks/>
                </p:cNvSpPr>
                <p:nvPr/>
              </p:nvSpPr>
              <p:spPr bwMode="auto">
                <a:xfrm>
                  <a:off x="3146" y="2046"/>
                  <a:ext cx="317" cy="198"/>
                </a:xfrm>
                <a:custGeom>
                  <a:avLst/>
                  <a:gdLst>
                    <a:gd name="T0" fmla="*/ 0 w 384"/>
                    <a:gd name="T1" fmla="*/ 130 h 240"/>
                    <a:gd name="T2" fmla="*/ 262 w 384"/>
                    <a:gd name="T3" fmla="*/ 163 h 240"/>
                    <a:gd name="T4" fmla="*/ 131 w 384"/>
                    <a:gd name="T5" fmla="*/ 0 h 240"/>
                    <a:gd name="T6" fmla="*/ 0 w 384"/>
                    <a:gd name="T7" fmla="*/ 13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26" name="Group 47"/>
            <p:cNvGrpSpPr>
              <a:grpSpLocks/>
            </p:cNvGrpSpPr>
            <p:nvPr/>
          </p:nvGrpSpPr>
          <p:grpSpPr bwMode="auto">
            <a:xfrm>
              <a:off x="1366782" y="28103"/>
              <a:ext cx="271128" cy="747811"/>
              <a:chOff x="3048" y="1392"/>
              <a:chExt cx="534" cy="1098"/>
            </a:xfrm>
          </p:grpSpPr>
          <p:sp>
            <p:nvSpPr>
              <p:cNvPr id="127" name="Oval 48"/>
              <p:cNvSpPr>
                <a:spLocks noChangeArrowheads="1"/>
              </p:cNvSpPr>
              <p:nvPr/>
            </p:nvSpPr>
            <p:spPr bwMode="auto">
              <a:xfrm>
                <a:off x="3048" y="2094"/>
                <a:ext cx="534" cy="39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29" name="Group 49"/>
              <p:cNvGrpSpPr>
                <a:grpSpLocks/>
              </p:cNvGrpSpPr>
              <p:nvPr/>
            </p:nvGrpSpPr>
            <p:grpSpPr bwMode="auto">
              <a:xfrm>
                <a:off x="3120" y="1392"/>
                <a:ext cx="384" cy="1008"/>
                <a:chOff x="3120" y="1392"/>
                <a:chExt cx="384" cy="1008"/>
              </a:xfrm>
            </p:grpSpPr>
            <p:sp>
              <p:nvSpPr>
                <p:cNvPr id="134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3120" y="1392"/>
                  <a:ext cx="144" cy="96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5" name="Line 51"/>
                <p:cNvSpPr>
                  <a:spLocks noChangeShapeType="1"/>
                </p:cNvSpPr>
                <p:nvPr/>
              </p:nvSpPr>
              <p:spPr bwMode="auto">
                <a:xfrm flipH="1" flipV="1">
                  <a:off x="3264" y="1392"/>
                  <a:ext cx="240" cy="100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6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3264" y="1392"/>
                  <a:ext cx="48" cy="76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7" name="Freeform 53"/>
                <p:cNvSpPr>
                  <a:spLocks/>
                </p:cNvSpPr>
                <p:nvPr/>
              </p:nvSpPr>
              <p:spPr bwMode="auto">
                <a:xfrm>
                  <a:off x="3180" y="1852"/>
                  <a:ext cx="224" cy="140"/>
                </a:xfrm>
                <a:custGeom>
                  <a:avLst/>
                  <a:gdLst>
                    <a:gd name="T0" fmla="*/ 0 w 384"/>
                    <a:gd name="T1" fmla="*/ 65 h 240"/>
                    <a:gd name="T2" fmla="*/ 131 w 384"/>
                    <a:gd name="T3" fmla="*/ 82 h 240"/>
                    <a:gd name="T4" fmla="*/ 65 w 384"/>
                    <a:gd name="T5" fmla="*/ 0 h 240"/>
                    <a:gd name="T6" fmla="*/ 0 w 384"/>
                    <a:gd name="T7" fmla="*/ 65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8" name="Freeform 54"/>
                <p:cNvSpPr>
                  <a:spLocks/>
                </p:cNvSpPr>
                <p:nvPr/>
              </p:nvSpPr>
              <p:spPr bwMode="auto">
                <a:xfrm>
                  <a:off x="3211" y="1688"/>
                  <a:ext cx="141" cy="88"/>
                </a:xfrm>
                <a:custGeom>
                  <a:avLst/>
                  <a:gdLst>
                    <a:gd name="T0" fmla="*/ 0 w 384"/>
                    <a:gd name="T1" fmla="*/ 26 h 240"/>
                    <a:gd name="T2" fmla="*/ 52 w 384"/>
                    <a:gd name="T3" fmla="*/ 32 h 240"/>
                    <a:gd name="T4" fmla="*/ 26 w 384"/>
                    <a:gd name="T5" fmla="*/ 0 h 240"/>
                    <a:gd name="T6" fmla="*/ 0 w 384"/>
                    <a:gd name="T7" fmla="*/ 26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9" name="Freeform 55"/>
                <p:cNvSpPr>
                  <a:spLocks/>
                </p:cNvSpPr>
                <p:nvPr/>
              </p:nvSpPr>
              <p:spPr bwMode="auto">
                <a:xfrm>
                  <a:off x="3234" y="1572"/>
                  <a:ext cx="80" cy="50"/>
                </a:xfrm>
                <a:custGeom>
                  <a:avLst/>
                  <a:gdLst>
                    <a:gd name="T0" fmla="*/ 0 w 384"/>
                    <a:gd name="T1" fmla="*/ 8 h 240"/>
                    <a:gd name="T2" fmla="*/ 17 w 384"/>
                    <a:gd name="T3" fmla="*/ 10 h 240"/>
                    <a:gd name="T4" fmla="*/ 8 w 384"/>
                    <a:gd name="T5" fmla="*/ 0 h 240"/>
                    <a:gd name="T6" fmla="*/ 0 w 384"/>
                    <a:gd name="T7" fmla="*/ 8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40" name="Freeform 56"/>
                <p:cNvSpPr>
                  <a:spLocks/>
                </p:cNvSpPr>
                <p:nvPr/>
              </p:nvSpPr>
              <p:spPr bwMode="auto">
                <a:xfrm>
                  <a:off x="3146" y="2046"/>
                  <a:ext cx="317" cy="198"/>
                </a:xfrm>
                <a:custGeom>
                  <a:avLst/>
                  <a:gdLst>
                    <a:gd name="T0" fmla="*/ 0 w 384"/>
                    <a:gd name="T1" fmla="*/ 130 h 240"/>
                    <a:gd name="T2" fmla="*/ 262 w 384"/>
                    <a:gd name="T3" fmla="*/ 163 h 240"/>
                    <a:gd name="T4" fmla="*/ 131 w 384"/>
                    <a:gd name="T5" fmla="*/ 0 h 240"/>
                    <a:gd name="T6" fmla="*/ 0 w 384"/>
                    <a:gd name="T7" fmla="*/ 13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4994" y="2961563"/>
            <a:ext cx="2179006" cy="290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Titre 6"/>
          <p:cNvSpPr>
            <a:spLocks noGrp="1"/>
          </p:cNvSpPr>
          <p:nvPr>
            <p:ph type="title"/>
          </p:nvPr>
        </p:nvSpPr>
        <p:spPr>
          <a:xfrm>
            <a:off x="2238233" y="0"/>
            <a:ext cx="6679063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C00000"/>
                </a:solidFill>
              </a:rPr>
              <a:t>WSN</a:t>
            </a:r>
            <a:endParaRPr lang="fr-FR" dirty="0" smtClean="0">
              <a:solidFill>
                <a:srgbClr val="C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i="1" dirty="0" smtClean="0"/>
              <a:t>	 </a:t>
            </a:r>
            <a:endParaRPr lang="en-GB" sz="1600" dirty="0" smtClean="0"/>
          </a:p>
        </p:txBody>
      </p:sp>
      <p:sp>
        <p:nvSpPr>
          <p:cNvPr id="1331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172D-DC37-4D6C-A265-B7230D54DB2C}" type="slidenum">
              <a:rPr lang="fr-FR" smtClean="0">
                <a:latin typeface="Arial" pitchFamily="34" charset="0"/>
              </a:rPr>
              <a:pPr>
                <a:defRPr/>
              </a:pPr>
              <a:t>5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9" name="Espace réservé du contenu 88"/>
          <p:cNvSpPr txBox="1">
            <a:spLocks/>
          </p:cNvSpPr>
          <p:nvPr/>
        </p:nvSpPr>
        <p:spPr bwMode="auto">
          <a:xfrm>
            <a:off x="525441" y="1337481"/>
            <a:ext cx="8229600" cy="460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Theoretical bounds</a:t>
            </a:r>
            <a:endParaRPr lang="en-GB" sz="1600" dirty="0" smtClean="0">
              <a:solidFill>
                <a:srgbClr val="0070C0"/>
              </a:solidFill>
            </a:endParaRPr>
          </a:p>
          <a:p>
            <a:pPr lvl="2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Energy/bit/meter versus Delay/bit/meter</a:t>
            </a:r>
          </a:p>
          <a:p>
            <a:pPr lvl="2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70C0"/>
                </a:solidFill>
              </a:rPr>
              <a:t>[IEEE PIMRC 2010, Journal of WCN 2011]</a:t>
            </a:r>
            <a:endParaRPr lang="en-GB" sz="1600" i="1" dirty="0" smtClean="0"/>
          </a:p>
          <a:p>
            <a:pPr lvl="2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 smtClean="0"/>
              <a:t>(from Shannon theory to outage probability)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Simulations &amp; experiments (</a:t>
            </a:r>
            <a:r>
              <a:rPr lang="en-GB" dirty="0" err="1" smtClean="0"/>
              <a:t>WSnet</a:t>
            </a:r>
            <a:r>
              <a:rPr lang="en-GB" dirty="0" smtClean="0"/>
              <a:t>, </a:t>
            </a:r>
            <a:r>
              <a:rPr lang="en-GB" dirty="0" err="1" smtClean="0"/>
              <a:t>Hikob</a:t>
            </a:r>
            <a:r>
              <a:rPr lang="en-GB" dirty="0" smtClean="0"/>
              <a:t>, Orange Labs...)</a:t>
            </a:r>
          </a:p>
          <a:p>
            <a:pPr lvl="1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/>
          </a:p>
          <a:p>
            <a:pPr lvl="1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/>
          </a:p>
          <a:p>
            <a:pPr lvl="1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MAC : a focus on energy efficiency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CT-MAC </a:t>
            </a:r>
            <a:r>
              <a:rPr lang="en-GB" sz="1600" dirty="0" smtClean="0">
                <a:solidFill>
                  <a:srgbClr val="0070C0"/>
                </a:solidFill>
              </a:rPr>
              <a:t>[IEEE WCNC2012]</a:t>
            </a:r>
            <a:r>
              <a:rPr lang="en-GB" dirty="0" smtClean="0"/>
              <a:t> multiple channels, IETR/ROLL</a:t>
            </a:r>
          </a:p>
          <a:p>
            <a:pPr lvl="2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/>
          </a:p>
          <a:p>
            <a:pPr lvl="1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Self-routing : find a route with minimum overload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Virtual coordinates </a:t>
            </a:r>
            <a:r>
              <a:rPr lang="en-GB" sz="1600" dirty="0" smtClean="0">
                <a:solidFill>
                  <a:srgbClr val="0070C0"/>
                </a:solidFill>
              </a:rPr>
              <a:t>[Comp Networks 2009]</a:t>
            </a:r>
            <a:r>
              <a:rPr lang="en-GB" sz="1600" dirty="0" smtClean="0"/>
              <a:t> </a:t>
            </a:r>
            <a:endParaRPr lang="en-GB" dirty="0" smtClean="0"/>
          </a:p>
          <a:p>
            <a:pPr lvl="2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0-control routing protocol </a:t>
            </a:r>
            <a:r>
              <a:rPr lang="en-GB" sz="1600" dirty="0" smtClean="0">
                <a:solidFill>
                  <a:srgbClr val="0070C0"/>
                </a:solidFill>
              </a:rPr>
              <a:t>[IEEE  WCNC2012]</a:t>
            </a:r>
            <a:endParaRPr lang="en-GB" dirty="0" smtClean="0">
              <a:solidFill>
                <a:srgbClr val="0070C0"/>
              </a:solidFill>
            </a:endParaRPr>
          </a:p>
          <a:p>
            <a:pPr lvl="2"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Multiple routes : Network coding &amp; Fountain codes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Mitigation of </a:t>
            </a:r>
          </a:p>
          <a:p>
            <a:pPr lvl="3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channel conditions and interference </a:t>
            </a:r>
            <a:r>
              <a:rPr lang="en-GB" sz="1600" dirty="0" smtClean="0">
                <a:solidFill>
                  <a:srgbClr val="0070C0"/>
                </a:solidFill>
              </a:rPr>
              <a:t>[IEEE com letters]</a:t>
            </a:r>
            <a:endParaRPr lang="en-GB" dirty="0" smtClean="0">
              <a:solidFill>
                <a:srgbClr val="0070C0"/>
              </a:solidFill>
            </a:endParaRPr>
          </a:p>
          <a:p>
            <a:pPr lvl="3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attacks and nodes failure </a:t>
            </a:r>
            <a:r>
              <a:rPr lang="en-GB" sz="1600" dirty="0" smtClean="0">
                <a:solidFill>
                  <a:srgbClr val="0070C0"/>
                </a:solidFill>
              </a:rPr>
              <a:t>[IEEE com letters;</a:t>
            </a:r>
            <a:r>
              <a:rPr lang="en-US" sz="1600" dirty="0" smtClean="0">
                <a:solidFill>
                  <a:srgbClr val="0070C0"/>
                </a:solidFill>
              </a:rPr>
              <a:t>IARIA Journal 2011</a:t>
            </a:r>
            <a:r>
              <a:rPr lang="en-GB" sz="1600" dirty="0" smtClean="0">
                <a:solidFill>
                  <a:srgbClr val="0070C0"/>
                </a:solidFill>
              </a:rPr>
              <a:t>]</a:t>
            </a:r>
          </a:p>
        </p:txBody>
      </p:sp>
      <p:graphicFrame>
        <p:nvGraphicFramePr>
          <p:cNvPr id="263170" name="Object 4"/>
          <p:cNvGraphicFramePr>
            <a:graphicFrameLocks noChangeAspect="1"/>
          </p:cNvGraphicFramePr>
          <p:nvPr/>
        </p:nvGraphicFramePr>
        <p:xfrm>
          <a:off x="5622878" y="1296542"/>
          <a:ext cx="3521122" cy="944461"/>
        </p:xfrm>
        <a:graphic>
          <a:graphicData uri="http://schemas.openxmlformats.org/presentationml/2006/ole">
            <p:oleObj spid="_x0000_s263170" name="Visio" r:id="rId5" imgW="5041011" imgH="1351407" progId="Visio.Drawing.11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257741" y="777441"/>
            <a:ext cx="5617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chemeClr val="accent2"/>
                </a:solidFill>
              </a:rPr>
              <a:t>Autonomic networking, energy saving &amp; security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941696" cy="957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9375" y="6488113"/>
            <a:ext cx="5218113" cy="273050"/>
          </a:xfrm>
        </p:spPr>
        <p:txBody>
          <a:bodyPr/>
          <a:lstStyle/>
          <a:p>
            <a:r>
              <a:rPr lang="fr-FR" dirty="0" err="1" smtClean="0">
                <a:solidFill>
                  <a:srgbClr val="FFFFFF"/>
                </a:solidFill>
              </a:rPr>
              <a:t>JM.Gorce</a:t>
            </a:r>
            <a:r>
              <a:rPr lang="fr-FR" dirty="0" smtClean="0">
                <a:solidFill>
                  <a:srgbClr val="FFFFFF"/>
                </a:solidFill>
              </a:rPr>
              <a:t> – 22/03/2012</a:t>
            </a:r>
            <a:endParaRPr lang="fr-FR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e 48"/>
          <p:cNvGrpSpPr/>
          <p:nvPr/>
        </p:nvGrpSpPr>
        <p:grpSpPr>
          <a:xfrm>
            <a:off x="3692361" y="5076967"/>
            <a:ext cx="5233275" cy="1146412"/>
            <a:chOff x="2867309" y="2140623"/>
            <a:chExt cx="5900738" cy="1176337"/>
          </a:xfrm>
        </p:grpSpPr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7309" y="2140623"/>
              <a:ext cx="3529013" cy="1176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70997" y="2140623"/>
              <a:ext cx="1797050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2" name="Connecteur droit 51"/>
            <p:cNvCxnSpPr/>
            <p:nvPr/>
          </p:nvCxnSpPr>
          <p:spPr>
            <a:xfrm>
              <a:off x="6612222" y="2212060"/>
              <a:ext cx="0" cy="1081088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" name="Groupe 35"/>
          <p:cNvGrpSpPr>
            <a:grpSpLocks/>
          </p:cNvGrpSpPr>
          <p:nvPr/>
        </p:nvGrpSpPr>
        <p:grpSpPr bwMode="auto">
          <a:xfrm>
            <a:off x="5773002" y="1282888"/>
            <a:ext cx="3370997" cy="2101757"/>
            <a:chOff x="457200" y="1447800"/>
            <a:chExt cx="8437300" cy="4800608"/>
          </a:xfrm>
        </p:grpSpPr>
        <p:pic>
          <p:nvPicPr>
            <p:cNvPr id="146" name="Content Placeholder 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1447800"/>
              <a:ext cx="8437300" cy="4800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7" name="Straight Arrow Connector 9"/>
            <p:cNvCxnSpPr/>
            <p:nvPr/>
          </p:nvCxnSpPr>
          <p:spPr>
            <a:xfrm>
              <a:off x="2818156" y="3047167"/>
              <a:ext cx="53380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0"/>
            <p:cNvCxnSpPr/>
            <p:nvPr/>
          </p:nvCxnSpPr>
          <p:spPr>
            <a:xfrm>
              <a:off x="2058613" y="3047167"/>
              <a:ext cx="53114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1"/>
            <p:cNvCxnSpPr/>
            <p:nvPr/>
          </p:nvCxnSpPr>
          <p:spPr>
            <a:xfrm>
              <a:off x="5789935" y="3428805"/>
              <a:ext cx="459443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2"/>
            <p:cNvCxnSpPr/>
            <p:nvPr/>
          </p:nvCxnSpPr>
          <p:spPr>
            <a:xfrm>
              <a:off x="4342554" y="3067253"/>
              <a:ext cx="456788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0" name="Titre 6"/>
          <p:cNvSpPr>
            <a:spLocks noGrp="1"/>
          </p:cNvSpPr>
          <p:nvPr>
            <p:ph type="title"/>
          </p:nvPr>
        </p:nvSpPr>
        <p:spPr>
          <a:xfrm>
            <a:off x="2101755" y="0"/>
            <a:ext cx="7042245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C00000"/>
                </a:solidFill>
              </a:rPr>
              <a:t>BAN</a:t>
            </a:r>
            <a:endParaRPr lang="fr-FR" dirty="0" smtClean="0">
              <a:solidFill>
                <a:srgbClr val="C00000"/>
              </a:solidFill>
            </a:endParaRPr>
          </a:p>
        </p:txBody>
      </p:sp>
      <p:sp>
        <p:nvSpPr>
          <p:cNvPr id="47" name="Espace réservé du contenu 46"/>
          <p:cNvSpPr>
            <a:spLocks noGrp="1"/>
          </p:cNvSpPr>
          <p:nvPr>
            <p:ph idx="1"/>
          </p:nvPr>
        </p:nvSpPr>
        <p:spPr>
          <a:xfrm>
            <a:off x="1241945" y="1323833"/>
            <a:ext cx="7648055" cy="5096017"/>
          </a:xfrm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/>
              <a:t>Channel modeling</a:t>
            </a:r>
          </a:p>
          <a:p>
            <a:pPr marL="563563" lvl="1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Strong shadowing</a:t>
            </a:r>
          </a:p>
          <a:p>
            <a:pPr marL="563563" lvl="1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UWB model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/>
              <a:t>Security</a:t>
            </a:r>
          </a:p>
          <a:p>
            <a:pPr marL="563563" lvl="1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A distance bounding </a:t>
            </a:r>
          </a:p>
          <a:p>
            <a:pPr marL="563563" lvl="1" indent="-342900" eaLnBrk="0" hangingPunct="0"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protocol for UWB </a:t>
            </a:r>
          </a:p>
          <a:p>
            <a:pPr marL="563563" lvl="1" indent="-342900" eaLnBrk="0" hangingPunct="0"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smtClean="0">
                <a:solidFill>
                  <a:srgbClr val="0070C0"/>
                </a:solidFill>
              </a:rPr>
              <a:t>[IEEE Globecom2010]</a:t>
            </a:r>
            <a:endParaRPr lang="en-US" sz="1600" dirty="0" smtClean="0"/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/>
              <a:t>Network modeling</a:t>
            </a:r>
          </a:p>
          <a:p>
            <a:pPr marL="563563" lvl="1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Non geometric graph</a:t>
            </a:r>
          </a:p>
          <a:p>
            <a:pPr marL="563563" lvl="1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Time-varying</a:t>
            </a:r>
          </a:p>
          <a:p>
            <a:pPr marL="563563" lvl="1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Correlated links</a:t>
            </a:r>
            <a:endParaRPr lang="en-US" sz="2000" dirty="0" smtClean="0"/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/>
              <a:t>Cooperative MAC/PHY </a:t>
            </a:r>
          </a:p>
          <a:p>
            <a:pPr marL="563563" lvl="1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C-MAC Channel </a:t>
            </a:r>
          </a:p>
          <a:p>
            <a:pPr marL="563563" lvl="1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 smtClean="0"/>
              <a:t>Relay selection </a:t>
            </a:r>
          </a:p>
          <a:p>
            <a:pPr marL="563563" lvl="1" indent="-342900" eaLnBrk="0" hangingPunct="0"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dirty="0" smtClean="0">
                <a:solidFill>
                  <a:srgbClr val="0070C0"/>
                </a:solidFill>
              </a:rPr>
              <a:t>[</a:t>
            </a:r>
            <a:r>
              <a:rPr lang="fr-FR" sz="1400" dirty="0" err="1" smtClean="0">
                <a:solidFill>
                  <a:srgbClr val="0070C0"/>
                </a:solidFill>
              </a:rPr>
              <a:t>Annals</a:t>
            </a:r>
            <a:r>
              <a:rPr lang="fr-FR" sz="1400" dirty="0" smtClean="0">
                <a:solidFill>
                  <a:srgbClr val="0070C0"/>
                </a:solidFill>
              </a:rPr>
              <a:t> of </a:t>
            </a:r>
            <a:r>
              <a:rPr lang="fr-FR" sz="1400" dirty="0" err="1" smtClean="0">
                <a:solidFill>
                  <a:srgbClr val="0070C0"/>
                </a:solidFill>
              </a:rPr>
              <a:t>telecoms</a:t>
            </a:r>
            <a:r>
              <a:rPr lang="fr-FR" sz="1400" dirty="0" smtClean="0">
                <a:solidFill>
                  <a:srgbClr val="0070C0"/>
                </a:solidFill>
              </a:rPr>
              <a:t> 2011]</a:t>
            </a:r>
            <a:endParaRPr lang="en-US" sz="1800" dirty="0" smtClean="0"/>
          </a:p>
          <a:p>
            <a:pPr marL="563563" lvl="1" indent="-342900" eaLnBrk="0" hangingPunct="0">
              <a:spcBef>
                <a:spcPts val="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 smtClean="0"/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 smtClean="0"/>
          </a:p>
          <a:p>
            <a:endParaRPr lang="fr-FR" dirty="0"/>
          </a:p>
        </p:txBody>
      </p:sp>
      <p:sp>
        <p:nvSpPr>
          <p:cNvPr id="53" name="Espace réservé du pied de page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FFFFFF"/>
                </a:solidFill>
              </a:rPr>
              <a:t>JM.Gorce – 22/03/2012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331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172D-DC37-4D6C-A265-B7230D54DB2C}" type="slidenum">
              <a:rPr lang="fr-FR" smtClean="0">
                <a:latin typeface="Arial" pitchFamily="34" charset="0"/>
              </a:rPr>
              <a:pPr>
                <a:defRPr/>
              </a:pPr>
              <a:t>6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 bwMode="auto">
          <a:xfrm>
            <a:off x="468313" y="1637731"/>
            <a:ext cx="8229600" cy="437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800100" lvl="1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1992573" y="818378"/>
            <a:ext cx="7151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chemeClr val="accent2"/>
                </a:solidFill>
              </a:rPr>
              <a:t>Adaptive &amp; opportunistic small independent dynamic network</a:t>
            </a:r>
          </a:p>
        </p:txBody>
      </p:sp>
      <p:pic>
        <p:nvPicPr>
          <p:cNvPr id="113" name="Picture 2" descr="D:\work\research\2009\seminaire\img\netbody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48" y="13648"/>
            <a:ext cx="775852" cy="13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142"/>
          <p:cNvGrpSpPr/>
          <p:nvPr/>
        </p:nvGrpSpPr>
        <p:grpSpPr>
          <a:xfrm>
            <a:off x="4449170" y="3720802"/>
            <a:ext cx="1577942" cy="1028619"/>
            <a:chOff x="5581253" y="3510334"/>
            <a:chExt cx="2643188" cy="1847850"/>
          </a:xfrm>
        </p:grpSpPr>
        <p:sp>
          <p:nvSpPr>
            <p:cNvPr id="114" name="Oval 141"/>
            <p:cNvSpPr>
              <a:spLocks noChangeArrowheads="1"/>
            </p:cNvSpPr>
            <p:nvPr/>
          </p:nvSpPr>
          <p:spPr bwMode="auto">
            <a:xfrm>
              <a:off x="6367066" y="5224834"/>
              <a:ext cx="142875" cy="13335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5" name="Oval 142"/>
            <p:cNvSpPr>
              <a:spLocks noChangeArrowheads="1"/>
            </p:cNvSpPr>
            <p:nvPr/>
          </p:nvSpPr>
          <p:spPr bwMode="auto">
            <a:xfrm>
              <a:off x="8081566" y="4010397"/>
              <a:ext cx="142875" cy="13335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6" name="Oval 143"/>
            <p:cNvSpPr>
              <a:spLocks noChangeArrowheads="1"/>
            </p:cNvSpPr>
            <p:nvPr/>
          </p:nvSpPr>
          <p:spPr bwMode="auto">
            <a:xfrm>
              <a:off x="7152878" y="3581772"/>
              <a:ext cx="142875" cy="13335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7" name="Text Box 146"/>
            <p:cNvSpPr txBox="1">
              <a:spLocks noChangeArrowheads="1"/>
            </p:cNvSpPr>
            <p:nvPr/>
          </p:nvSpPr>
          <p:spPr bwMode="auto">
            <a:xfrm>
              <a:off x="5752703" y="3905622"/>
              <a:ext cx="142875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spcAft>
                  <a:spcPts val="1000"/>
                </a:spcAft>
              </a:pPr>
              <a:endParaRPr lang="en-US"/>
            </a:p>
          </p:txBody>
        </p:sp>
        <p:sp>
          <p:nvSpPr>
            <p:cNvPr id="118" name="Oval 141"/>
            <p:cNvSpPr>
              <a:spLocks noChangeArrowheads="1"/>
            </p:cNvSpPr>
            <p:nvPr/>
          </p:nvSpPr>
          <p:spPr bwMode="auto">
            <a:xfrm>
              <a:off x="6673453" y="4162797"/>
              <a:ext cx="142875" cy="133350"/>
            </a:xfrm>
            <a:prstGeom prst="ellipse">
              <a:avLst/>
            </a:prstGeom>
            <a:solidFill>
              <a:srgbClr val="F79646"/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9" name="Oval 141"/>
            <p:cNvSpPr>
              <a:spLocks noChangeArrowheads="1"/>
            </p:cNvSpPr>
            <p:nvPr/>
          </p:nvSpPr>
          <p:spPr bwMode="auto">
            <a:xfrm>
              <a:off x="5581253" y="4653334"/>
              <a:ext cx="142875" cy="13335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0" name="Oval 141"/>
            <p:cNvSpPr>
              <a:spLocks noChangeArrowheads="1"/>
            </p:cNvSpPr>
            <p:nvPr/>
          </p:nvSpPr>
          <p:spPr bwMode="auto">
            <a:xfrm>
              <a:off x="5938441" y="3510334"/>
              <a:ext cx="142875" cy="13335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1" name="Oval 141"/>
            <p:cNvSpPr>
              <a:spLocks noChangeArrowheads="1"/>
            </p:cNvSpPr>
            <p:nvPr/>
          </p:nvSpPr>
          <p:spPr bwMode="auto">
            <a:xfrm>
              <a:off x="7367191" y="5153397"/>
              <a:ext cx="142875" cy="13335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cxnSp>
          <p:nvCxnSpPr>
            <p:cNvPr id="122" name="Connecteur droit 233"/>
            <p:cNvCxnSpPr>
              <a:cxnSpLocks noChangeShapeType="1"/>
              <a:stCxn id="118" idx="7"/>
              <a:endCxn id="116" idx="4"/>
            </p:cNvCxnSpPr>
            <p:nvPr/>
          </p:nvCxnSpPr>
          <p:spPr bwMode="auto">
            <a:xfrm rot="5400000" flipH="1" flipV="1">
              <a:off x="6776641" y="3734172"/>
              <a:ext cx="466725" cy="4286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" name="Connecteur droit 234"/>
            <p:cNvCxnSpPr>
              <a:cxnSpLocks noChangeShapeType="1"/>
              <a:stCxn id="118" idx="1"/>
              <a:endCxn id="120" idx="5"/>
            </p:cNvCxnSpPr>
            <p:nvPr/>
          </p:nvCxnSpPr>
          <p:spPr bwMode="auto">
            <a:xfrm rot="16200000" flipV="1">
              <a:off x="6098778" y="3586534"/>
              <a:ext cx="557213" cy="63341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4" name="Connecteur droit 235"/>
            <p:cNvCxnSpPr>
              <a:cxnSpLocks noChangeShapeType="1"/>
              <a:stCxn id="118" idx="2"/>
              <a:endCxn id="119" idx="6"/>
            </p:cNvCxnSpPr>
            <p:nvPr/>
          </p:nvCxnSpPr>
          <p:spPr bwMode="auto">
            <a:xfrm rot="10800000" flipV="1">
              <a:off x="5724128" y="4229472"/>
              <a:ext cx="949325" cy="49053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5" name="Connecteur droit 236"/>
            <p:cNvCxnSpPr>
              <a:cxnSpLocks noChangeShapeType="1"/>
              <a:stCxn id="118" idx="4"/>
              <a:endCxn id="114" idx="7"/>
            </p:cNvCxnSpPr>
            <p:nvPr/>
          </p:nvCxnSpPr>
          <p:spPr bwMode="auto">
            <a:xfrm rot="5400000">
              <a:off x="6143228" y="4642222"/>
              <a:ext cx="947737" cy="255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6" name="Connecteur droit 237"/>
            <p:cNvCxnSpPr>
              <a:cxnSpLocks noChangeShapeType="1"/>
              <a:stCxn id="115" idx="2"/>
              <a:endCxn id="118" idx="6"/>
            </p:cNvCxnSpPr>
            <p:nvPr/>
          </p:nvCxnSpPr>
          <p:spPr bwMode="auto">
            <a:xfrm rot="10800000" flipV="1">
              <a:off x="6816328" y="4077072"/>
              <a:ext cx="1265238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7" name="Connecteur droit 238"/>
            <p:cNvCxnSpPr>
              <a:cxnSpLocks noChangeShapeType="1"/>
              <a:stCxn id="121" idx="0"/>
              <a:endCxn id="118" idx="5"/>
            </p:cNvCxnSpPr>
            <p:nvPr/>
          </p:nvCxnSpPr>
          <p:spPr bwMode="auto">
            <a:xfrm rot="16200000" flipV="1">
              <a:off x="6679010" y="4393778"/>
              <a:ext cx="876300" cy="64293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8" name="Connecteur droit 240"/>
            <p:cNvCxnSpPr>
              <a:cxnSpLocks noChangeShapeType="1"/>
              <a:stCxn id="116" idx="5"/>
              <a:endCxn id="115" idx="0"/>
            </p:cNvCxnSpPr>
            <p:nvPr/>
          </p:nvCxnSpPr>
          <p:spPr bwMode="auto">
            <a:xfrm rot="16200000" flipH="1">
              <a:off x="7556897" y="3414291"/>
              <a:ext cx="314325" cy="877887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129" name="Connecteur droit 241"/>
            <p:cNvCxnSpPr>
              <a:cxnSpLocks noChangeShapeType="1"/>
              <a:stCxn id="120" idx="6"/>
              <a:endCxn id="115" idx="1"/>
            </p:cNvCxnSpPr>
            <p:nvPr/>
          </p:nvCxnSpPr>
          <p:spPr bwMode="auto">
            <a:xfrm>
              <a:off x="6081316" y="3577009"/>
              <a:ext cx="2020887" cy="452438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130" name="Connecteur droit 242"/>
            <p:cNvCxnSpPr>
              <a:cxnSpLocks noChangeShapeType="1"/>
              <a:stCxn id="119" idx="7"/>
              <a:endCxn id="116" idx="3"/>
            </p:cNvCxnSpPr>
            <p:nvPr/>
          </p:nvCxnSpPr>
          <p:spPr bwMode="auto">
            <a:xfrm rot="5400000" flipH="1" flipV="1">
              <a:off x="5950348" y="3449215"/>
              <a:ext cx="976312" cy="1470025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131" name="Connecteur droit 243"/>
            <p:cNvCxnSpPr>
              <a:cxnSpLocks noChangeShapeType="1"/>
              <a:stCxn id="120" idx="6"/>
              <a:endCxn id="116" idx="2"/>
            </p:cNvCxnSpPr>
            <p:nvPr/>
          </p:nvCxnSpPr>
          <p:spPr bwMode="auto">
            <a:xfrm>
              <a:off x="6081316" y="3577009"/>
              <a:ext cx="1071562" cy="71438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132" name="Connecteur droit 244"/>
            <p:cNvCxnSpPr>
              <a:cxnSpLocks noChangeShapeType="1"/>
              <a:stCxn id="115" idx="3"/>
              <a:endCxn id="114" idx="6"/>
            </p:cNvCxnSpPr>
            <p:nvPr/>
          </p:nvCxnSpPr>
          <p:spPr bwMode="auto">
            <a:xfrm rot="5400000">
              <a:off x="6722666" y="3911972"/>
              <a:ext cx="1166812" cy="1592262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133" name="Connecteur droit 245"/>
            <p:cNvCxnSpPr>
              <a:cxnSpLocks noChangeShapeType="1"/>
              <a:stCxn id="119" idx="6"/>
              <a:endCxn id="115" idx="2"/>
            </p:cNvCxnSpPr>
            <p:nvPr/>
          </p:nvCxnSpPr>
          <p:spPr bwMode="auto">
            <a:xfrm flipV="1">
              <a:off x="5724128" y="4077072"/>
              <a:ext cx="2357438" cy="642937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134" name="Connecteur droit 246"/>
            <p:cNvCxnSpPr>
              <a:cxnSpLocks noChangeShapeType="1"/>
              <a:stCxn id="121" idx="6"/>
              <a:endCxn id="115" idx="4"/>
            </p:cNvCxnSpPr>
            <p:nvPr/>
          </p:nvCxnSpPr>
          <p:spPr bwMode="auto">
            <a:xfrm flipV="1">
              <a:off x="7510066" y="4143747"/>
              <a:ext cx="642937" cy="1076325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135" name="Connecteur droit 247"/>
            <p:cNvCxnSpPr>
              <a:cxnSpLocks noChangeShapeType="1"/>
              <a:stCxn id="119" idx="4"/>
              <a:endCxn id="114" idx="2"/>
            </p:cNvCxnSpPr>
            <p:nvPr/>
          </p:nvCxnSpPr>
          <p:spPr bwMode="auto">
            <a:xfrm rot="16200000" flipH="1">
              <a:off x="5757466" y="4681909"/>
              <a:ext cx="504825" cy="714375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136" name="Connecteur droit 248"/>
            <p:cNvCxnSpPr>
              <a:cxnSpLocks noChangeShapeType="1"/>
              <a:stCxn id="114" idx="0"/>
              <a:endCxn id="116" idx="4"/>
            </p:cNvCxnSpPr>
            <p:nvPr/>
          </p:nvCxnSpPr>
          <p:spPr bwMode="auto">
            <a:xfrm rot="5400000" flipH="1" flipV="1">
              <a:off x="6076554" y="4077071"/>
              <a:ext cx="1509712" cy="785813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137" name="Connecteur droit 249"/>
            <p:cNvCxnSpPr>
              <a:cxnSpLocks noChangeShapeType="1"/>
              <a:stCxn id="120" idx="3"/>
              <a:endCxn id="119" idx="0"/>
            </p:cNvCxnSpPr>
            <p:nvPr/>
          </p:nvCxnSpPr>
          <p:spPr bwMode="auto">
            <a:xfrm rot="5400000">
              <a:off x="5291535" y="3985790"/>
              <a:ext cx="1028700" cy="306387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138" name="Connecteur droit 250"/>
            <p:cNvCxnSpPr>
              <a:cxnSpLocks noChangeShapeType="1"/>
              <a:stCxn id="116" idx="5"/>
              <a:endCxn id="121" idx="7"/>
            </p:cNvCxnSpPr>
            <p:nvPr/>
          </p:nvCxnSpPr>
          <p:spPr bwMode="auto">
            <a:xfrm rot="16200000" flipH="1">
              <a:off x="6644084" y="4327104"/>
              <a:ext cx="1476375" cy="214312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139" name="Connecteur droit 251"/>
            <p:cNvCxnSpPr>
              <a:cxnSpLocks noChangeShapeType="1"/>
              <a:stCxn id="114" idx="5"/>
              <a:endCxn id="121" idx="3"/>
            </p:cNvCxnSpPr>
            <p:nvPr/>
          </p:nvCxnSpPr>
          <p:spPr bwMode="auto">
            <a:xfrm rot="5400000" flipH="1" flipV="1">
              <a:off x="6902847" y="4854153"/>
              <a:ext cx="71437" cy="898525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140" name="Connecteur droit 252"/>
            <p:cNvCxnSpPr>
              <a:cxnSpLocks noChangeShapeType="1"/>
              <a:stCxn id="119" idx="5"/>
              <a:endCxn id="121" idx="1"/>
            </p:cNvCxnSpPr>
            <p:nvPr/>
          </p:nvCxnSpPr>
          <p:spPr bwMode="auto">
            <a:xfrm rot="16200000" flipH="1">
              <a:off x="6343253" y="4127872"/>
              <a:ext cx="404813" cy="1684337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141" name="Connecteur droit 253"/>
            <p:cNvCxnSpPr>
              <a:cxnSpLocks noChangeShapeType="1"/>
              <a:stCxn id="120" idx="4"/>
              <a:endCxn id="121" idx="1"/>
            </p:cNvCxnSpPr>
            <p:nvPr/>
          </p:nvCxnSpPr>
          <p:spPr bwMode="auto">
            <a:xfrm rot="16200000" flipH="1">
              <a:off x="5934471" y="3719091"/>
              <a:ext cx="1528763" cy="1377950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</p:cxnSp>
        <p:cxnSp>
          <p:nvCxnSpPr>
            <p:cNvPr id="142" name="Connecteur droit 254"/>
            <p:cNvCxnSpPr>
              <a:cxnSpLocks noChangeShapeType="1"/>
              <a:stCxn id="120" idx="4"/>
              <a:endCxn id="114" idx="0"/>
            </p:cNvCxnSpPr>
            <p:nvPr/>
          </p:nvCxnSpPr>
          <p:spPr bwMode="auto">
            <a:xfrm rot="16200000" flipH="1">
              <a:off x="5433616" y="4219946"/>
              <a:ext cx="1581150" cy="428625"/>
            </a:xfrm>
            <a:prstGeom prst="line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</p:spPr>
        </p:cxnSp>
      </p:grpSp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4297" y="1358182"/>
            <a:ext cx="1512168" cy="195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" name="ZoneTexte 153"/>
          <p:cNvSpPr txBox="1"/>
          <p:nvPr/>
        </p:nvSpPr>
        <p:spPr>
          <a:xfrm>
            <a:off x="6751479" y="3301041"/>
            <a:ext cx="1713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[C0ST 2100 action]</a:t>
            </a:r>
          </a:p>
        </p:txBody>
      </p:sp>
      <p:sp>
        <p:nvSpPr>
          <p:cNvPr id="54" name="Flèche droite 53"/>
          <p:cNvSpPr/>
          <p:nvPr/>
        </p:nvSpPr>
        <p:spPr>
          <a:xfrm>
            <a:off x="5745708" y="1924334"/>
            <a:ext cx="259308" cy="545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8252" y="3657593"/>
            <a:ext cx="2451014" cy="2220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0" name="Titre 6"/>
          <p:cNvSpPr>
            <a:spLocks noGrp="1"/>
          </p:cNvSpPr>
          <p:nvPr>
            <p:ph type="title"/>
          </p:nvPr>
        </p:nvSpPr>
        <p:spPr>
          <a:xfrm>
            <a:off x="2292824" y="0"/>
            <a:ext cx="6851176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C00000"/>
                </a:solidFill>
              </a:rPr>
              <a:t>RAN</a:t>
            </a:r>
            <a:endParaRPr lang="fr-FR" dirty="0" smtClean="0">
              <a:solidFill>
                <a:srgbClr val="C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i="1" dirty="0" smtClean="0"/>
              <a:t>	 </a:t>
            </a:r>
            <a:endParaRPr lang="en-GB" sz="1600" dirty="0" smtClean="0"/>
          </a:p>
        </p:txBody>
      </p:sp>
      <p:sp>
        <p:nvSpPr>
          <p:cNvPr id="1331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172D-DC37-4D6C-A265-B7230D54DB2C}" type="slidenum">
              <a:rPr lang="fr-FR" smtClean="0">
                <a:latin typeface="Arial" pitchFamily="34" charset="0"/>
              </a:rPr>
              <a:pPr>
                <a:defRPr/>
              </a:pPr>
              <a:t>7</a:t>
            </a:fld>
            <a:endParaRPr lang="fr-FR" dirty="0" smtClean="0">
              <a:latin typeface="Arial" pitchFamily="34" charset="0"/>
            </a:endParaRP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 bwMode="auto">
          <a:xfrm>
            <a:off x="468313" y="1351128"/>
            <a:ext cx="8229600" cy="465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kern="0" dirty="0" smtClean="0"/>
              <a:t>An agile terminal for opportunistic radio 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i="1" kern="0" dirty="0" smtClean="0"/>
              <a:t>	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i="1" kern="0" dirty="0" smtClean="0"/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kern="0" dirty="0" smtClean="0"/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kern="0" dirty="0" smtClean="0"/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kern="0" dirty="0" smtClean="0"/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kern="0" dirty="0" smtClean="0"/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kern="0" dirty="0" smtClean="0">
                <a:solidFill>
                  <a:srgbClr val="0070C0"/>
                </a:solidFill>
              </a:rPr>
              <a:t>		[1 patent on SDR and 1 patent on double IQ receiver]</a:t>
            </a:r>
            <a:endParaRPr lang="en-US" kern="0" dirty="0" smtClean="0">
              <a:solidFill>
                <a:srgbClr val="0070C0"/>
              </a:solidFill>
            </a:endParaRP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kern="0" dirty="0" smtClean="0"/>
              <a:t>Partners : Orange Labs, CEA LETI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kern="0" dirty="0" smtClean="0"/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kern="0" dirty="0" smtClean="0"/>
              <a:t>Network architecture</a:t>
            </a:r>
          </a:p>
          <a:p>
            <a:pPr marL="800100" lvl="1" indent="-342900" eaLnBrk="0" hangingPunct="0"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kern="0" dirty="0" smtClean="0"/>
              <a:t>Dynamic radio resource allocation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kern="0" dirty="0" smtClean="0"/>
              <a:t>			Spectral/Power efficiency trade-off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buFontTx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kern="0" dirty="0" smtClean="0"/>
              <a:t>Mesh network :</a:t>
            </a:r>
          </a:p>
          <a:p>
            <a:pPr marL="342900" indent="-342900" eaLnBrk="0" hangingPunct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1" kern="0" dirty="0" smtClean="0"/>
              <a:t>			Optimizing the Capacity/Energy trade-off</a:t>
            </a:r>
          </a:p>
          <a:p>
            <a:pPr marL="342900" indent="-342900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kern="0" dirty="0" smtClean="0"/>
              <a:t>	Partners : common lab ALU-INRIA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2306472" y="791088"/>
            <a:ext cx="683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schemeClr val="accent2"/>
                </a:solidFill>
              </a:rPr>
              <a:t>A dense, heterogeneous  self optimized network </a:t>
            </a:r>
          </a:p>
        </p:txBody>
      </p:sp>
      <p:sp>
        <p:nvSpPr>
          <p:cNvPr id="1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9375" y="6488113"/>
            <a:ext cx="5218113" cy="273050"/>
          </a:xfrm>
        </p:spPr>
        <p:txBody>
          <a:bodyPr/>
          <a:lstStyle/>
          <a:p>
            <a:r>
              <a:rPr lang="fr-FR" dirty="0" err="1" smtClean="0">
                <a:solidFill>
                  <a:srgbClr val="FFFFFF"/>
                </a:solidFill>
              </a:rPr>
              <a:t>JM.Gorce</a:t>
            </a:r>
            <a:r>
              <a:rPr lang="fr-FR" dirty="0" smtClean="0">
                <a:solidFill>
                  <a:srgbClr val="FFFFFF"/>
                </a:solidFill>
              </a:rPr>
              <a:t> – 22/03/2012</a:t>
            </a:r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169" name="Groupe 168"/>
          <p:cNvGrpSpPr/>
          <p:nvPr/>
        </p:nvGrpSpPr>
        <p:grpSpPr>
          <a:xfrm>
            <a:off x="95536" y="95536"/>
            <a:ext cx="1740988" cy="716663"/>
            <a:chOff x="-793458" y="0"/>
            <a:chExt cx="3312368" cy="1289869"/>
          </a:xfrm>
        </p:grpSpPr>
        <p:sp>
          <p:nvSpPr>
            <p:cNvPr id="142" name="Ellipse 141"/>
            <p:cNvSpPr/>
            <p:nvPr/>
          </p:nvSpPr>
          <p:spPr bwMode="auto">
            <a:xfrm>
              <a:off x="447223" y="288032"/>
              <a:ext cx="2071687" cy="78581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143" name="Groupe 22"/>
            <p:cNvGrpSpPr>
              <a:grpSpLocks/>
            </p:cNvGrpSpPr>
            <p:nvPr/>
          </p:nvGrpSpPr>
          <p:grpSpPr bwMode="auto">
            <a:xfrm>
              <a:off x="-793458" y="0"/>
              <a:ext cx="2221897" cy="1289869"/>
              <a:chOff x="-1493689" y="1298851"/>
              <a:chExt cx="5210002" cy="3517847"/>
            </a:xfrm>
          </p:grpSpPr>
          <p:sp>
            <p:nvSpPr>
              <p:cNvPr id="144" name="Ellipse 143"/>
              <p:cNvSpPr/>
              <p:nvPr/>
            </p:nvSpPr>
            <p:spPr>
              <a:xfrm>
                <a:off x="-1493689" y="2673558"/>
                <a:ext cx="4857784" cy="214314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2500298" y="3214686"/>
                <a:ext cx="214314" cy="214314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46" name="Forme libre 145"/>
              <p:cNvSpPr/>
              <p:nvPr/>
            </p:nvSpPr>
            <p:spPr>
              <a:xfrm rot="1956963">
                <a:off x="766751" y="2503452"/>
                <a:ext cx="1756992" cy="151536"/>
              </a:xfrm>
              <a:custGeom>
                <a:avLst/>
                <a:gdLst>
                  <a:gd name="connsiteX0" fmla="*/ 0 w 2729552"/>
                  <a:gd name="connsiteY0" fmla="*/ 152399 h 279779"/>
                  <a:gd name="connsiteX1" fmla="*/ 1501254 w 2729552"/>
                  <a:gd name="connsiteY1" fmla="*/ 15922 h 279779"/>
                  <a:gd name="connsiteX2" fmla="*/ 1132764 w 2729552"/>
                  <a:gd name="connsiteY2" fmla="*/ 247934 h 279779"/>
                  <a:gd name="connsiteX3" fmla="*/ 2729552 w 2729552"/>
                  <a:gd name="connsiteY3" fmla="*/ 206990 h 2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9552" h="279779">
                    <a:moveTo>
                      <a:pt x="0" y="152399"/>
                    </a:moveTo>
                    <a:cubicBezTo>
                      <a:pt x="656230" y="76199"/>
                      <a:pt x="1312460" y="0"/>
                      <a:pt x="1501254" y="15922"/>
                    </a:cubicBezTo>
                    <a:cubicBezTo>
                      <a:pt x="1690048" y="31845"/>
                      <a:pt x="928048" y="216089"/>
                      <a:pt x="1132764" y="247934"/>
                    </a:cubicBezTo>
                    <a:cubicBezTo>
                      <a:pt x="1337480" y="279779"/>
                      <a:pt x="2033516" y="243384"/>
                      <a:pt x="2729552" y="206990"/>
                    </a:cubicBezTo>
                  </a:path>
                </a:pathLst>
              </a:cu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47" name="Forme libre 146"/>
              <p:cNvSpPr/>
              <p:nvPr/>
            </p:nvSpPr>
            <p:spPr>
              <a:xfrm rot="16795951" flipH="1">
                <a:off x="2502576" y="1815728"/>
                <a:ext cx="1730613" cy="696860"/>
              </a:xfrm>
              <a:custGeom>
                <a:avLst/>
                <a:gdLst>
                  <a:gd name="connsiteX0" fmla="*/ 0 w 1501254"/>
                  <a:gd name="connsiteY0" fmla="*/ 982639 h 982639"/>
                  <a:gd name="connsiteX1" fmla="*/ 682388 w 1501254"/>
                  <a:gd name="connsiteY1" fmla="*/ 600502 h 982639"/>
                  <a:gd name="connsiteX2" fmla="*/ 668740 w 1501254"/>
                  <a:gd name="connsiteY2" fmla="*/ 818866 h 982639"/>
                  <a:gd name="connsiteX3" fmla="*/ 1501254 w 1501254"/>
                  <a:gd name="connsiteY3" fmla="*/ 0 h 982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1254" h="982639">
                    <a:moveTo>
                      <a:pt x="0" y="982639"/>
                    </a:moveTo>
                    <a:cubicBezTo>
                      <a:pt x="285465" y="805218"/>
                      <a:pt x="570931" y="627798"/>
                      <a:pt x="682388" y="600502"/>
                    </a:cubicBezTo>
                    <a:cubicBezTo>
                      <a:pt x="793845" y="573206"/>
                      <a:pt x="532262" y="918950"/>
                      <a:pt x="668740" y="818866"/>
                    </a:cubicBezTo>
                    <a:cubicBezTo>
                      <a:pt x="805218" y="718782"/>
                      <a:pt x="1153236" y="359391"/>
                      <a:pt x="1501254" y="0"/>
                    </a:cubicBezTo>
                  </a:path>
                </a:pathLst>
              </a:cu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2786050" y="2714620"/>
                <a:ext cx="214314" cy="214314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149" name="Group 47"/>
            <p:cNvGrpSpPr>
              <a:grpSpLocks/>
            </p:cNvGrpSpPr>
            <p:nvPr/>
          </p:nvGrpSpPr>
          <p:grpSpPr bwMode="auto">
            <a:xfrm>
              <a:off x="70638" y="244127"/>
              <a:ext cx="271128" cy="747811"/>
              <a:chOff x="3048" y="1392"/>
              <a:chExt cx="534" cy="1098"/>
            </a:xfrm>
          </p:grpSpPr>
          <p:sp>
            <p:nvSpPr>
              <p:cNvPr id="150" name="Oval 48"/>
              <p:cNvSpPr>
                <a:spLocks noChangeArrowheads="1"/>
              </p:cNvSpPr>
              <p:nvPr/>
            </p:nvSpPr>
            <p:spPr bwMode="auto">
              <a:xfrm>
                <a:off x="3048" y="2094"/>
                <a:ext cx="534" cy="39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51" name="Group 49"/>
              <p:cNvGrpSpPr>
                <a:grpSpLocks/>
              </p:cNvGrpSpPr>
              <p:nvPr/>
            </p:nvGrpSpPr>
            <p:grpSpPr bwMode="auto">
              <a:xfrm>
                <a:off x="3120" y="1392"/>
                <a:ext cx="384" cy="1008"/>
                <a:chOff x="3120" y="1392"/>
                <a:chExt cx="384" cy="1008"/>
              </a:xfrm>
            </p:grpSpPr>
            <p:sp>
              <p:nvSpPr>
                <p:cNvPr id="15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3120" y="1392"/>
                  <a:ext cx="144" cy="96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3" name="Line 51"/>
                <p:cNvSpPr>
                  <a:spLocks noChangeShapeType="1"/>
                </p:cNvSpPr>
                <p:nvPr/>
              </p:nvSpPr>
              <p:spPr bwMode="auto">
                <a:xfrm flipH="1" flipV="1">
                  <a:off x="3264" y="1392"/>
                  <a:ext cx="240" cy="100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4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3264" y="1392"/>
                  <a:ext cx="48" cy="76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5" name="Freeform 53"/>
                <p:cNvSpPr>
                  <a:spLocks/>
                </p:cNvSpPr>
                <p:nvPr/>
              </p:nvSpPr>
              <p:spPr bwMode="auto">
                <a:xfrm>
                  <a:off x="3180" y="1852"/>
                  <a:ext cx="224" cy="140"/>
                </a:xfrm>
                <a:custGeom>
                  <a:avLst/>
                  <a:gdLst>
                    <a:gd name="T0" fmla="*/ 0 w 384"/>
                    <a:gd name="T1" fmla="*/ 65 h 240"/>
                    <a:gd name="T2" fmla="*/ 131 w 384"/>
                    <a:gd name="T3" fmla="*/ 82 h 240"/>
                    <a:gd name="T4" fmla="*/ 65 w 384"/>
                    <a:gd name="T5" fmla="*/ 0 h 240"/>
                    <a:gd name="T6" fmla="*/ 0 w 384"/>
                    <a:gd name="T7" fmla="*/ 65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6" name="Freeform 54"/>
                <p:cNvSpPr>
                  <a:spLocks/>
                </p:cNvSpPr>
                <p:nvPr/>
              </p:nvSpPr>
              <p:spPr bwMode="auto">
                <a:xfrm>
                  <a:off x="3211" y="1688"/>
                  <a:ext cx="141" cy="88"/>
                </a:xfrm>
                <a:custGeom>
                  <a:avLst/>
                  <a:gdLst>
                    <a:gd name="T0" fmla="*/ 0 w 384"/>
                    <a:gd name="T1" fmla="*/ 26 h 240"/>
                    <a:gd name="T2" fmla="*/ 52 w 384"/>
                    <a:gd name="T3" fmla="*/ 32 h 240"/>
                    <a:gd name="T4" fmla="*/ 26 w 384"/>
                    <a:gd name="T5" fmla="*/ 0 h 240"/>
                    <a:gd name="T6" fmla="*/ 0 w 384"/>
                    <a:gd name="T7" fmla="*/ 26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7" name="Freeform 55"/>
                <p:cNvSpPr>
                  <a:spLocks/>
                </p:cNvSpPr>
                <p:nvPr/>
              </p:nvSpPr>
              <p:spPr bwMode="auto">
                <a:xfrm>
                  <a:off x="3234" y="1572"/>
                  <a:ext cx="80" cy="50"/>
                </a:xfrm>
                <a:custGeom>
                  <a:avLst/>
                  <a:gdLst>
                    <a:gd name="T0" fmla="*/ 0 w 384"/>
                    <a:gd name="T1" fmla="*/ 8 h 240"/>
                    <a:gd name="T2" fmla="*/ 17 w 384"/>
                    <a:gd name="T3" fmla="*/ 10 h 240"/>
                    <a:gd name="T4" fmla="*/ 8 w 384"/>
                    <a:gd name="T5" fmla="*/ 0 h 240"/>
                    <a:gd name="T6" fmla="*/ 0 w 384"/>
                    <a:gd name="T7" fmla="*/ 8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58" name="Freeform 56"/>
                <p:cNvSpPr>
                  <a:spLocks/>
                </p:cNvSpPr>
                <p:nvPr/>
              </p:nvSpPr>
              <p:spPr bwMode="auto">
                <a:xfrm>
                  <a:off x="3146" y="2046"/>
                  <a:ext cx="317" cy="198"/>
                </a:xfrm>
                <a:custGeom>
                  <a:avLst/>
                  <a:gdLst>
                    <a:gd name="T0" fmla="*/ 0 w 384"/>
                    <a:gd name="T1" fmla="*/ 130 h 240"/>
                    <a:gd name="T2" fmla="*/ 262 w 384"/>
                    <a:gd name="T3" fmla="*/ 163 h 240"/>
                    <a:gd name="T4" fmla="*/ 131 w 384"/>
                    <a:gd name="T5" fmla="*/ 0 h 240"/>
                    <a:gd name="T6" fmla="*/ 0 w 384"/>
                    <a:gd name="T7" fmla="*/ 13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59" name="Group 47"/>
            <p:cNvGrpSpPr>
              <a:grpSpLocks/>
            </p:cNvGrpSpPr>
            <p:nvPr/>
          </p:nvGrpSpPr>
          <p:grpSpPr bwMode="auto">
            <a:xfrm>
              <a:off x="1366782" y="28103"/>
              <a:ext cx="271128" cy="747811"/>
              <a:chOff x="3048" y="1392"/>
              <a:chExt cx="534" cy="1098"/>
            </a:xfrm>
          </p:grpSpPr>
          <p:sp>
            <p:nvSpPr>
              <p:cNvPr id="160" name="Oval 48"/>
              <p:cNvSpPr>
                <a:spLocks noChangeArrowheads="1"/>
              </p:cNvSpPr>
              <p:nvPr/>
            </p:nvSpPr>
            <p:spPr bwMode="auto">
              <a:xfrm>
                <a:off x="3048" y="2094"/>
                <a:ext cx="534" cy="39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61" name="Group 49"/>
              <p:cNvGrpSpPr>
                <a:grpSpLocks/>
              </p:cNvGrpSpPr>
              <p:nvPr/>
            </p:nvGrpSpPr>
            <p:grpSpPr bwMode="auto">
              <a:xfrm>
                <a:off x="3120" y="1392"/>
                <a:ext cx="384" cy="1008"/>
                <a:chOff x="3120" y="1392"/>
                <a:chExt cx="384" cy="1008"/>
              </a:xfrm>
            </p:grpSpPr>
            <p:sp>
              <p:nvSpPr>
                <p:cNvPr id="16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3120" y="1392"/>
                  <a:ext cx="144" cy="96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3" name="Line 51"/>
                <p:cNvSpPr>
                  <a:spLocks noChangeShapeType="1"/>
                </p:cNvSpPr>
                <p:nvPr/>
              </p:nvSpPr>
              <p:spPr bwMode="auto">
                <a:xfrm flipH="1" flipV="1">
                  <a:off x="3264" y="1392"/>
                  <a:ext cx="240" cy="100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4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3264" y="1392"/>
                  <a:ext cx="48" cy="76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5" name="Freeform 53"/>
                <p:cNvSpPr>
                  <a:spLocks/>
                </p:cNvSpPr>
                <p:nvPr/>
              </p:nvSpPr>
              <p:spPr bwMode="auto">
                <a:xfrm>
                  <a:off x="3180" y="1852"/>
                  <a:ext cx="224" cy="140"/>
                </a:xfrm>
                <a:custGeom>
                  <a:avLst/>
                  <a:gdLst>
                    <a:gd name="T0" fmla="*/ 0 w 384"/>
                    <a:gd name="T1" fmla="*/ 65 h 240"/>
                    <a:gd name="T2" fmla="*/ 131 w 384"/>
                    <a:gd name="T3" fmla="*/ 82 h 240"/>
                    <a:gd name="T4" fmla="*/ 65 w 384"/>
                    <a:gd name="T5" fmla="*/ 0 h 240"/>
                    <a:gd name="T6" fmla="*/ 0 w 384"/>
                    <a:gd name="T7" fmla="*/ 65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6" name="Freeform 54"/>
                <p:cNvSpPr>
                  <a:spLocks/>
                </p:cNvSpPr>
                <p:nvPr/>
              </p:nvSpPr>
              <p:spPr bwMode="auto">
                <a:xfrm>
                  <a:off x="3211" y="1688"/>
                  <a:ext cx="141" cy="88"/>
                </a:xfrm>
                <a:custGeom>
                  <a:avLst/>
                  <a:gdLst>
                    <a:gd name="T0" fmla="*/ 0 w 384"/>
                    <a:gd name="T1" fmla="*/ 26 h 240"/>
                    <a:gd name="T2" fmla="*/ 52 w 384"/>
                    <a:gd name="T3" fmla="*/ 32 h 240"/>
                    <a:gd name="T4" fmla="*/ 26 w 384"/>
                    <a:gd name="T5" fmla="*/ 0 h 240"/>
                    <a:gd name="T6" fmla="*/ 0 w 384"/>
                    <a:gd name="T7" fmla="*/ 26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7" name="Freeform 55"/>
                <p:cNvSpPr>
                  <a:spLocks/>
                </p:cNvSpPr>
                <p:nvPr/>
              </p:nvSpPr>
              <p:spPr bwMode="auto">
                <a:xfrm>
                  <a:off x="3234" y="1572"/>
                  <a:ext cx="80" cy="50"/>
                </a:xfrm>
                <a:custGeom>
                  <a:avLst/>
                  <a:gdLst>
                    <a:gd name="T0" fmla="*/ 0 w 384"/>
                    <a:gd name="T1" fmla="*/ 8 h 240"/>
                    <a:gd name="T2" fmla="*/ 17 w 384"/>
                    <a:gd name="T3" fmla="*/ 10 h 240"/>
                    <a:gd name="T4" fmla="*/ 8 w 384"/>
                    <a:gd name="T5" fmla="*/ 0 h 240"/>
                    <a:gd name="T6" fmla="*/ 0 w 384"/>
                    <a:gd name="T7" fmla="*/ 8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8" name="Freeform 56"/>
                <p:cNvSpPr>
                  <a:spLocks/>
                </p:cNvSpPr>
                <p:nvPr/>
              </p:nvSpPr>
              <p:spPr bwMode="auto">
                <a:xfrm>
                  <a:off x="3146" y="2046"/>
                  <a:ext cx="317" cy="198"/>
                </a:xfrm>
                <a:custGeom>
                  <a:avLst/>
                  <a:gdLst>
                    <a:gd name="T0" fmla="*/ 0 w 384"/>
                    <a:gd name="T1" fmla="*/ 130 h 240"/>
                    <a:gd name="T2" fmla="*/ 262 w 384"/>
                    <a:gd name="T3" fmla="*/ 163 h 240"/>
                    <a:gd name="T4" fmla="*/ 131 w 384"/>
                    <a:gd name="T5" fmla="*/ 0 h 240"/>
                    <a:gd name="T6" fmla="*/ 0 w 384"/>
                    <a:gd name="T7" fmla="*/ 13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pic>
        <p:nvPicPr>
          <p:cNvPr id="17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626" y="1749537"/>
            <a:ext cx="4162678" cy="144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7669" y="1350378"/>
            <a:ext cx="317633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Espace réservé du contenu 88"/>
          <p:cNvSpPr>
            <a:spLocks noGrp="1"/>
          </p:cNvSpPr>
          <p:nvPr>
            <p:ph idx="1"/>
          </p:nvPr>
        </p:nvSpPr>
        <p:spPr>
          <a:xfrm>
            <a:off x="532263" y="1323833"/>
            <a:ext cx="8357737" cy="5096017"/>
          </a:xfrm>
        </p:spPr>
        <p:txBody>
          <a:bodyPr/>
          <a:lstStyle/>
          <a:p>
            <a:r>
              <a:rPr lang="en-US" sz="2000" b="1" dirty="0" smtClean="0"/>
              <a:t>Distributed resource allocation in 4G network (OFDMA/MIMO)</a:t>
            </a:r>
          </a:p>
          <a:p>
            <a:pPr>
              <a:buNone/>
            </a:pPr>
            <a:r>
              <a:rPr lang="en-US" sz="1800" dirty="0" smtClean="0"/>
              <a:t>within the ALU Bell Labs-INRIA common lab &amp; ECOSCELLS project</a:t>
            </a:r>
          </a:p>
          <a:p>
            <a:r>
              <a:rPr lang="en-US" sz="1800" dirty="0" smtClean="0"/>
              <a:t>Objective : fully distributed energy efficient resource allocation</a:t>
            </a:r>
          </a:p>
          <a:p>
            <a:r>
              <a:rPr lang="en-US" sz="1800" dirty="0" smtClean="0"/>
              <a:t>Three approaches</a:t>
            </a:r>
            <a:endParaRPr lang="en-US" sz="1600" dirty="0" smtClean="0"/>
          </a:p>
          <a:p>
            <a:pPr lvl="1"/>
            <a:r>
              <a:rPr lang="en-US" sz="1600" dirty="0" smtClean="0"/>
              <a:t>Gibbs sampling method , in cooperation with </a:t>
            </a:r>
          </a:p>
          <a:p>
            <a:pPr lvl="1">
              <a:buNone/>
            </a:pPr>
            <a:r>
              <a:rPr lang="en-US" sz="1600" dirty="0" smtClean="0"/>
              <a:t>ALU &amp; TREC </a:t>
            </a:r>
            <a:r>
              <a:rPr lang="en-US" sz="1600" dirty="0" smtClean="0">
                <a:solidFill>
                  <a:srgbClr val="0070C0"/>
                </a:solidFill>
              </a:rPr>
              <a:t>[IEEE PIMRC 2011]</a:t>
            </a:r>
          </a:p>
          <a:p>
            <a:pPr lvl="1"/>
            <a:r>
              <a:rPr lang="en-US" sz="1600" dirty="0" smtClean="0"/>
              <a:t>Coalitional games in cooperation with </a:t>
            </a:r>
          </a:p>
          <a:p>
            <a:pPr lvl="1">
              <a:buNone/>
            </a:pPr>
            <a:r>
              <a:rPr lang="en-US" sz="1600" dirty="0" smtClean="0"/>
              <a:t>E. Altman </a:t>
            </a:r>
            <a:r>
              <a:rPr lang="en-US" sz="1600" dirty="0" smtClean="0">
                <a:solidFill>
                  <a:srgbClr val="0070C0"/>
                </a:solidFill>
              </a:rPr>
              <a:t>[WiOpt2011]</a:t>
            </a:r>
            <a:r>
              <a:rPr lang="en-US" sz="1600" dirty="0" smtClean="0"/>
              <a:t> 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lvl="1"/>
            <a:r>
              <a:rPr lang="en-US" sz="1600" b="1" dirty="0" smtClean="0">
                <a:solidFill>
                  <a:srgbClr val="C00000"/>
                </a:solidFill>
              </a:rPr>
              <a:t>Model Predictive Control  </a:t>
            </a:r>
            <a:r>
              <a:rPr lang="en-US" sz="1600" dirty="0" smtClean="0">
                <a:solidFill>
                  <a:srgbClr val="0070C0"/>
                </a:solidFill>
              </a:rPr>
              <a:t>[IEEE WCNC2012] 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Main ideas : </a:t>
            </a:r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	</a:t>
            </a:r>
            <a:r>
              <a:rPr lang="en-US" sz="1600" dirty="0" smtClean="0">
                <a:solidFill>
                  <a:srgbClr val="C00000"/>
                </a:solidFill>
              </a:rPr>
              <a:t>Tracking the powers’ trajectories 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	Using trajectory models 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	Find a trade-off between 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		reactivity and predictability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1331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172D-DC37-4D6C-A265-B7230D54DB2C}" type="slidenum">
              <a:rPr lang="fr-FR" smtClean="0">
                <a:latin typeface="Arial" pitchFamily="34" charset="0"/>
              </a:rPr>
              <a:pPr>
                <a:defRPr/>
              </a:pPr>
              <a:t>8</a:t>
            </a:fld>
            <a:endParaRPr lang="fr-FR" smtClean="0">
              <a:latin typeface="Arial" pitchFamily="34" charset="0"/>
            </a:endParaRP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 bwMode="auto">
          <a:xfrm>
            <a:off x="468313" y="1268760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kern="0" noProof="0" dirty="0" smtClean="0">
              <a:latin typeface="+mn-lt"/>
              <a:cs typeface="+mn-cs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825009" y="5868063"/>
          <a:ext cx="3632200" cy="566738"/>
        </p:xfrm>
        <a:graphic>
          <a:graphicData uri="http://schemas.openxmlformats.org/presentationml/2006/ole">
            <p:oleObj spid="_x0000_s262146" name="Équation" r:id="rId4" imgW="2286000" imgH="355320" progId="Equation.3">
              <p:embed/>
            </p:oleObj>
          </a:graphicData>
        </a:graphic>
      </p:graphicFrame>
      <p:sp>
        <p:nvSpPr>
          <p:cNvPr id="8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9375" y="6488113"/>
            <a:ext cx="5218113" cy="273050"/>
          </a:xfrm>
        </p:spPr>
        <p:txBody>
          <a:bodyPr/>
          <a:lstStyle/>
          <a:p>
            <a:r>
              <a:rPr lang="fr-FR" dirty="0" err="1" smtClean="0">
                <a:solidFill>
                  <a:srgbClr val="FFFFFF"/>
                </a:solidFill>
              </a:rPr>
              <a:t>JM.Gorce</a:t>
            </a:r>
            <a:r>
              <a:rPr lang="fr-FR" dirty="0" smtClean="0">
                <a:solidFill>
                  <a:srgbClr val="FFFFFF"/>
                </a:solidFill>
              </a:rPr>
              <a:t> – 22/03/2012</a:t>
            </a:r>
            <a:endParaRPr lang="fr-FR" dirty="0">
              <a:solidFill>
                <a:srgbClr val="FFFFFF"/>
              </a:solidFill>
            </a:endParaRPr>
          </a:p>
        </p:txBody>
      </p:sp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6008" y="2374710"/>
            <a:ext cx="3717992" cy="185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4513" y="4282226"/>
            <a:ext cx="3739487" cy="185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4" name="Groupe 83"/>
          <p:cNvGrpSpPr/>
          <p:nvPr/>
        </p:nvGrpSpPr>
        <p:grpSpPr>
          <a:xfrm>
            <a:off x="95536" y="95536"/>
            <a:ext cx="1740988" cy="716663"/>
            <a:chOff x="-793458" y="0"/>
            <a:chExt cx="3312368" cy="1289869"/>
          </a:xfrm>
        </p:grpSpPr>
        <p:sp>
          <p:nvSpPr>
            <p:cNvPr id="85" name="Ellipse 84"/>
            <p:cNvSpPr/>
            <p:nvPr/>
          </p:nvSpPr>
          <p:spPr bwMode="auto">
            <a:xfrm>
              <a:off x="447223" y="288032"/>
              <a:ext cx="2071687" cy="78581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86" name="Groupe 22"/>
            <p:cNvGrpSpPr>
              <a:grpSpLocks/>
            </p:cNvGrpSpPr>
            <p:nvPr/>
          </p:nvGrpSpPr>
          <p:grpSpPr bwMode="auto">
            <a:xfrm>
              <a:off x="-793458" y="0"/>
              <a:ext cx="2221897" cy="1289869"/>
              <a:chOff x="-1493689" y="1298851"/>
              <a:chExt cx="5210002" cy="3517847"/>
            </a:xfrm>
          </p:grpSpPr>
          <p:sp>
            <p:nvSpPr>
              <p:cNvPr id="108" name="Ellipse 107"/>
              <p:cNvSpPr/>
              <p:nvPr/>
            </p:nvSpPr>
            <p:spPr>
              <a:xfrm>
                <a:off x="-1493689" y="2673558"/>
                <a:ext cx="4857784" cy="214314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09" name="Ellipse 108"/>
              <p:cNvSpPr/>
              <p:nvPr/>
            </p:nvSpPr>
            <p:spPr>
              <a:xfrm>
                <a:off x="2500298" y="3214686"/>
                <a:ext cx="214314" cy="214314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0" name="Forme libre 109"/>
              <p:cNvSpPr/>
              <p:nvPr/>
            </p:nvSpPr>
            <p:spPr>
              <a:xfrm rot="1956963">
                <a:off x="766751" y="2503452"/>
                <a:ext cx="1756992" cy="151536"/>
              </a:xfrm>
              <a:custGeom>
                <a:avLst/>
                <a:gdLst>
                  <a:gd name="connsiteX0" fmla="*/ 0 w 2729552"/>
                  <a:gd name="connsiteY0" fmla="*/ 152399 h 279779"/>
                  <a:gd name="connsiteX1" fmla="*/ 1501254 w 2729552"/>
                  <a:gd name="connsiteY1" fmla="*/ 15922 h 279779"/>
                  <a:gd name="connsiteX2" fmla="*/ 1132764 w 2729552"/>
                  <a:gd name="connsiteY2" fmla="*/ 247934 h 279779"/>
                  <a:gd name="connsiteX3" fmla="*/ 2729552 w 2729552"/>
                  <a:gd name="connsiteY3" fmla="*/ 206990 h 2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9552" h="279779">
                    <a:moveTo>
                      <a:pt x="0" y="152399"/>
                    </a:moveTo>
                    <a:cubicBezTo>
                      <a:pt x="656230" y="76199"/>
                      <a:pt x="1312460" y="0"/>
                      <a:pt x="1501254" y="15922"/>
                    </a:cubicBezTo>
                    <a:cubicBezTo>
                      <a:pt x="1690048" y="31845"/>
                      <a:pt x="928048" y="216089"/>
                      <a:pt x="1132764" y="247934"/>
                    </a:cubicBezTo>
                    <a:cubicBezTo>
                      <a:pt x="1337480" y="279779"/>
                      <a:pt x="2033516" y="243384"/>
                      <a:pt x="2729552" y="206990"/>
                    </a:cubicBezTo>
                  </a:path>
                </a:pathLst>
              </a:cu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1" name="Forme libre 110"/>
              <p:cNvSpPr/>
              <p:nvPr/>
            </p:nvSpPr>
            <p:spPr>
              <a:xfrm rot="16795951" flipH="1">
                <a:off x="2502576" y="1815728"/>
                <a:ext cx="1730613" cy="696860"/>
              </a:xfrm>
              <a:custGeom>
                <a:avLst/>
                <a:gdLst>
                  <a:gd name="connsiteX0" fmla="*/ 0 w 1501254"/>
                  <a:gd name="connsiteY0" fmla="*/ 982639 h 982639"/>
                  <a:gd name="connsiteX1" fmla="*/ 682388 w 1501254"/>
                  <a:gd name="connsiteY1" fmla="*/ 600502 h 982639"/>
                  <a:gd name="connsiteX2" fmla="*/ 668740 w 1501254"/>
                  <a:gd name="connsiteY2" fmla="*/ 818866 h 982639"/>
                  <a:gd name="connsiteX3" fmla="*/ 1501254 w 1501254"/>
                  <a:gd name="connsiteY3" fmla="*/ 0 h 982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1254" h="982639">
                    <a:moveTo>
                      <a:pt x="0" y="982639"/>
                    </a:moveTo>
                    <a:cubicBezTo>
                      <a:pt x="285465" y="805218"/>
                      <a:pt x="570931" y="627798"/>
                      <a:pt x="682388" y="600502"/>
                    </a:cubicBezTo>
                    <a:cubicBezTo>
                      <a:pt x="793845" y="573206"/>
                      <a:pt x="532262" y="918950"/>
                      <a:pt x="668740" y="818866"/>
                    </a:cubicBezTo>
                    <a:cubicBezTo>
                      <a:pt x="805218" y="718782"/>
                      <a:pt x="1153236" y="359391"/>
                      <a:pt x="1501254" y="0"/>
                    </a:cubicBezTo>
                  </a:path>
                </a:pathLst>
              </a:cu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2" name="Ellipse 111"/>
              <p:cNvSpPr/>
              <p:nvPr/>
            </p:nvSpPr>
            <p:spPr>
              <a:xfrm>
                <a:off x="2786050" y="2714620"/>
                <a:ext cx="214314" cy="214314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87" name="Group 47"/>
            <p:cNvGrpSpPr>
              <a:grpSpLocks/>
            </p:cNvGrpSpPr>
            <p:nvPr/>
          </p:nvGrpSpPr>
          <p:grpSpPr bwMode="auto">
            <a:xfrm>
              <a:off x="70638" y="244127"/>
              <a:ext cx="271128" cy="747811"/>
              <a:chOff x="3048" y="1392"/>
              <a:chExt cx="534" cy="1098"/>
            </a:xfrm>
          </p:grpSpPr>
          <p:sp>
            <p:nvSpPr>
              <p:cNvPr id="99" name="Oval 48"/>
              <p:cNvSpPr>
                <a:spLocks noChangeArrowheads="1"/>
              </p:cNvSpPr>
              <p:nvPr/>
            </p:nvSpPr>
            <p:spPr bwMode="auto">
              <a:xfrm>
                <a:off x="3048" y="2094"/>
                <a:ext cx="534" cy="39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00" name="Group 49"/>
              <p:cNvGrpSpPr>
                <a:grpSpLocks/>
              </p:cNvGrpSpPr>
              <p:nvPr/>
            </p:nvGrpSpPr>
            <p:grpSpPr bwMode="auto">
              <a:xfrm>
                <a:off x="3120" y="1392"/>
                <a:ext cx="384" cy="1008"/>
                <a:chOff x="3120" y="1392"/>
                <a:chExt cx="384" cy="1008"/>
              </a:xfrm>
            </p:grpSpPr>
            <p:sp>
              <p:nvSpPr>
                <p:cNvPr id="101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3120" y="1392"/>
                  <a:ext cx="144" cy="96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2" name="Line 51"/>
                <p:cNvSpPr>
                  <a:spLocks noChangeShapeType="1"/>
                </p:cNvSpPr>
                <p:nvPr/>
              </p:nvSpPr>
              <p:spPr bwMode="auto">
                <a:xfrm flipH="1" flipV="1">
                  <a:off x="3264" y="1392"/>
                  <a:ext cx="240" cy="100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3264" y="1392"/>
                  <a:ext cx="48" cy="76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" name="Freeform 53"/>
                <p:cNvSpPr>
                  <a:spLocks/>
                </p:cNvSpPr>
                <p:nvPr/>
              </p:nvSpPr>
              <p:spPr bwMode="auto">
                <a:xfrm>
                  <a:off x="3180" y="1852"/>
                  <a:ext cx="224" cy="140"/>
                </a:xfrm>
                <a:custGeom>
                  <a:avLst/>
                  <a:gdLst>
                    <a:gd name="T0" fmla="*/ 0 w 384"/>
                    <a:gd name="T1" fmla="*/ 65 h 240"/>
                    <a:gd name="T2" fmla="*/ 131 w 384"/>
                    <a:gd name="T3" fmla="*/ 82 h 240"/>
                    <a:gd name="T4" fmla="*/ 65 w 384"/>
                    <a:gd name="T5" fmla="*/ 0 h 240"/>
                    <a:gd name="T6" fmla="*/ 0 w 384"/>
                    <a:gd name="T7" fmla="*/ 65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5" name="Freeform 54"/>
                <p:cNvSpPr>
                  <a:spLocks/>
                </p:cNvSpPr>
                <p:nvPr/>
              </p:nvSpPr>
              <p:spPr bwMode="auto">
                <a:xfrm>
                  <a:off x="3211" y="1688"/>
                  <a:ext cx="141" cy="88"/>
                </a:xfrm>
                <a:custGeom>
                  <a:avLst/>
                  <a:gdLst>
                    <a:gd name="T0" fmla="*/ 0 w 384"/>
                    <a:gd name="T1" fmla="*/ 26 h 240"/>
                    <a:gd name="T2" fmla="*/ 52 w 384"/>
                    <a:gd name="T3" fmla="*/ 32 h 240"/>
                    <a:gd name="T4" fmla="*/ 26 w 384"/>
                    <a:gd name="T5" fmla="*/ 0 h 240"/>
                    <a:gd name="T6" fmla="*/ 0 w 384"/>
                    <a:gd name="T7" fmla="*/ 26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6" name="Freeform 55"/>
                <p:cNvSpPr>
                  <a:spLocks/>
                </p:cNvSpPr>
                <p:nvPr/>
              </p:nvSpPr>
              <p:spPr bwMode="auto">
                <a:xfrm>
                  <a:off x="3234" y="1572"/>
                  <a:ext cx="80" cy="50"/>
                </a:xfrm>
                <a:custGeom>
                  <a:avLst/>
                  <a:gdLst>
                    <a:gd name="T0" fmla="*/ 0 w 384"/>
                    <a:gd name="T1" fmla="*/ 8 h 240"/>
                    <a:gd name="T2" fmla="*/ 17 w 384"/>
                    <a:gd name="T3" fmla="*/ 10 h 240"/>
                    <a:gd name="T4" fmla="*/ 8 w 384"/>
                    <a:gd name="T5" fmla="*/ 0 h 240"/>
                    <a:gd name="T6" fmla="*/ 0 w 384"/>
                    <a:gd name="T7" fmla="*/ 8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7" name="Freeform 56"/>
                <p:cNvSpPr>
                  <a:spLocks/>
                </p:cNvSpPr>
                <p:nvPr/>
              </p:nvSpPr>
              <p:spPr bwMode="auto">
                <a:xfrm>
                  <a:off x="3146" y="2046"/>
                  <a:ext cx="317" cy="198"/>
                </a:xfrm>
                <a:custGeom>
                  <a:avLst/>
                  <a:gdLst>
                    <a:gd name="T0" fmla="*/ 0 w 384"/>
                    <a:gd name="T1" fmla="*/ 130 h 240"/>
                    <a:gd name="T2" fmla="*/ 262 w 384"/>
                    <a:gd name="T3" fmla="*/ 163 h 240"/>
                    <a:gd name="T4" fmla="*/ 131 w 384"/>
                    <a:gd name="T5" fmla="*/ 0 h 240"/>
                    <a:gd name="T6" fmla="*/ 0 w 384"/>
                    <a:gd name="T7" fmla="*/ 13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88" name="Group 47"/>
            <p:cNvGrpSpPr>
              <a:grpSpLocks/>
            </p:cNvGrpSpPr>
            <p:nvPr/>
          </p:nvGrpSpPr>
          <p:grpSpPr bwMode="auto">
            <a:xfrm>
              <a:off x="1366782" y="28103"/>
              <a:ext cx="271128" cy="747811"/>
              <a:chOff x="3048" y="1392"/>
              <a:chExt cx="534" cy="1098"/>
            </a:xfrm>
          </p:grpSpPr>
          <p:sp>
            <p:nvSpPr>
              <p:cNvPr id="90" name="Oval 48"/>
              <p:cNvSpPr>
                <a:spLocks noChangeArrowheads="1"/>
              </p:cNvSpPr>
              <p:nvPr/>
            </p:nvSpPr>
            <p:spPr bwMode="auto">
              <a:xfrm>
                <a:off x="3048" y="2094"/>
                <a:ext cx="534" cy="39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91" name="Group 49"/>
              <p:cNvGrpSpPr>
                <a:grpSpLocks/>
              </p:cNvGrpSpPr>
              <p:nvPr/>
            </p:nvGrpSpPr>
            <p:grpSpPr bwMode="auto">
              <a:xfrm>
                <a:off x="3120" y="1392"/>
                <a:ext cx="384" cy="1008"/>
                <a:chOff x="3120" y="1392"/>
                <a:chExt cx="384" cy="1008"/>
              </a:xfrm>
            </p:grpSpPr>
            <p:sp>
              <p:nvSpPr>
                <p:cNvPr id="9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3120" y="1392"/>
                  <a:ext cx="144" cy="96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3" name="Line 51"/>
                <p:cNvSpPr>
                  <a:spLocks noChangeShapeType="1"/>
                </p:cNvSpPr>
                <p:nvPr/>
              </p:nvSpPr>
              <p:spPr bwMode="auto">
                <a:xfrm flipH="1" flipV="1">
                  <a:off x="3264" y="1392"/>
                  <a:ext cx="240" cy="100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4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3264" y="1392"/>
                  <a:ext cx="48" cy="76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" name="Freeform 53"/>
                <p:cNvSpPr>
                  <a:spLocks/>
                </p:cNvSpPr>
                <p:nvPr/>
              </p:nvSpPr>
              <p:spPr bwMode="auto">
                <a:xfrm>
                  <a:off x="3180" y="1852"/>
                  <a:ext cx="224" cy="140"/>
                </a:xfrm>
                <a:custGeom>
                  <a:avLst/>
                  <a:gdLst>
                    <a:gd name="T0" fmla="*/ 0 w 384"/>
                    <a:gd name="T1" fmla="*/ 65 h 240"/>
                    <a:gd name="T2" fmla="*/ 131 w 384"/>
                    <a:gd name="T3" fmla="*/ 82 h 240"/>
                    <a:gd name="T4" fmla="*/ 65 w 384"/>
                    <a:gd name="T5" fmla="*/ 0 h 240"/>
                    <a:gd name="T6" fmla="*/ 0 w 384"/>
                    <a:gd name="T7" fmla="*/ 65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" name="Freeform 54"/>
                <p:cNvSpPr>
                  <a:spLocks/>
                </p:cNvSpPr>
                <p:nvPr/>
              </p:nvSpPr>
              <p:spPr bwMode="auto">
                <a:xfrm>
                  <a:off x="3211" y="1688"/>
                  <a:ext cx="141" cy="88"/>
                </a:xfrm>
                <a:custGeom>
                  <a:avLst/>
                  <a:gdLst>
                    <a:gd name="T0" fmla="*/ 0 w 384"/>
                    <a:gd name="T1" fmla="*/ 26 h 240"/>
                    <a:gd name="T2" fmla="*/ 52 w 384"/>
                    <a:gd name="T3" fmla="*/ 32 h 240"/>
                    <a:gd name="T4" fmla="*/ 26 w 384"/>
                    <a:gd name="T5" fmla="*/ 0 h 240"/>
                    <a:gd name="T6" fmla="*/ 0 w 384"/>
                    <a:gd name="T7" fmla="*/ 26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" name="Freeform 55"/>
                <p:cNvSpPr>
                  <a:spLocks/>
                </p:cNvSpPr>
                <p:nvPr/>
              </p:nvSpPr>
              <p:spPr bwMode="auto">
                <a:xfrm>
                  <a:off x="3234" y="1572"/>
                  <a:ext cx="80" cy="50"/>
                </a:xfrm>
                <a:custGeom>
                  <a:avLst/>
                  <a:gdLst>
                    <a:gd name="T0" fmla="*/ 0 w 384"/>
                    <a:gd name="T1" fmla="*/ 8 h 240"/>
                    <a:gd name="T2" fmla="*/ 17 w 384"/>
                    <a:gd name="T3" fmla="*/ 10 h 240"/>
                    <a:gd name="T4" fmla="*/ 8 w 384"/>
                    <a:gd name="T5" fmla="*/ 0 h 240"/>
                    <a:gd name="T6" fmla="*/ 0 w 384"/>
                    <a:gd name="T7" fmla="*/ 8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" name="Freeform 56"/>
                <p:cNvSpPr>
                  <a:spLocks/>
                </p:cNvSpPr>
                <p:nvPr/>
              </p:nvSpPr>
              <p:spPr bwMode="auto">
                <a:xfrm>
                  <a:off x="3146" y="2046"/>
                  <a:ext cx="317" cy="198"/>
                </a:xfrm>
                <a:custGeom>
                  <a:avLst/>
                  <a:gdLst>
                    <a:gd name="T0" fmla="*/ 0 w 384"/>
                    <a:gd name="T1" fmla="*/ 130 h 240"/>
                    <a:gd name="T2" fmla="*/ 262 w 384"/>
                    <a:gd name="T3" fmla="*/ 163 h 240"/>
                    <a:gd name="T4" fmla="*/ 131 w 384"/>
                    <a:gd name="T5" fmla="*/ 0 h 240"/>
                    <a:gd name="T6" fmla="*/ 0 w 384"/>
                    <a:gd name="T7" fmla="*/ 13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114" name="Titre 6"/>
          <p:cNvSpPr>
            <a:spLocks noGrp="1"/>
          </p:cNvSpPr>
          <p:nvPr>
            <p:ph type="title"/>
          </p:nvPr>
        </p:nvSpPr>
        <p:spPr>
          <a:xfrm>
            <a:off x="2074459" y="0"/>
            <a:ext cx="7069541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Focus on resource allocation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6"/>
          <p:cNvSpPr>
            <a:spLocks noGrp="1"/>
          </p:cNvSpPr>
          <p:nvPr>
            <p:ph type="title"/>
          </p:nvPr>
        </p:nvSpPr>
        <p:spPr>
          <a:xfrm>
            <a:off x="2074459" y="0"/>
            <a:ext cx="5751015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Focus on RAN modeling </a:t>
            </a:r>
          </a:p>
        </p:txBody>
      </p:sp>
      <p:sp>
        <p:nvSpPr>
          <p:cNvPr id="89" name="Espace réservé du contenu 88"/>
          <p:cNvSpPr>
            <a:spLocks noGrp="1"/>
          </p:cNvSpPr>
          <p:nvPr>
            <p:ph idx="1"/>
          </p:nvPr>
        </p:nvSpPr>
        <p:spPr>
          <a:xfrm>
            <a:off x="409433" y="982639"/>
            <a:ext cx="8480568" cy="5437211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2"/>
                </a:solidFill>
              </a:rPr>
              <a:t>Modeling, simulation and </a:t>
            </a:r>
            <a:r>
              <a:rPr lang="en-US" sz="2400" dirty="0" err="1" smtClean="0">
                <a:solidFill>
                  <a:schemeClr val="accent2"/>
                </a:solidFill>
              </a:rPr>
              <a:t>perf</a:t>
            </a:r>
            <a:r>
              <a:rPr lang="en-US" sz="2400" dirty="0" smtClean="0">
                <a:solidFill>
                  <a:schemeClr val="accent2"/>
                </a:solidFill>
              </a:rPr>
              <a:t>. evaluation</a:t>
            </a:r>
          </a:p>
          <a:p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331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172D-DC37-4D6C-A265-B7230D54DB2C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 bwMode="auto">
          <a:xfrm>
            <a:off x="468313" y="1268760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kern="0" smtClean="0">
              <a:latin typeface="+mn-lt"/>
              <a:cs typeface="+mn-cs"/>
            </a:endParaRPr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2458" y="1460310"/>
            <a:ext cx="2968709" cy="242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622" y="1853784"/>
            <a:ext cx="2773711" cy="203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Flèche droite 91"/>
          <p:cNvSpPr/>
          <p:nvPr/>
        </p:nvSpPr>
        <p:spPr>
          <a:xfrm>
            <a:off x="4427984" y="2357840"/>
            <a:ext cx="1296144" cy="3580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ZoneTexte 92"/>
          <p:cNvSpPr txBox="1"/>
          <p:nvPr/>
        </p:nvSpPr>
        <p:spPr>
          <a:xfrm>
            <a:off x="6378040" y="3814513"/>
            <a:ext cx="2711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Statistical analysis </a:t>
            </a:r>
            <a:r>
              <a:rPr lang="en-US" sz="1400" smtClean="0">
                <a:solidFill>
                  <a:srgbClr val="0070C0"/>
                </a:solidFill>
              </a:rPr>
              <a:t>[Eucap2011]</a:t>
            </a:r>
          </a:p>
          <a:p>
            <a:r>
              <a:rPr lang="en-US" sz="1400" smtClean="0"/>
              <a:t>Wideband efficient computation </a:t>
            </a:r>
          </a:p>
          <a:p>
            <a:r>
              <a:rPr lang="en-US" sz="1400" smtClean="0">
                <a:solidFill>
                  <a:srgbClr val="0070C0"/>
                </a:solidFill>
              </a:rPr>
              <a:t>[in rev IEEE trans A&amp;P]</a:t>
            </a:r>
            <a:endParaRPr lang="en-US" sz="1400">
              <a:solidFill>
                <a:srgbClr val="0070C0"/>
              </a:solidFill>
            </a:endParaRPr>
          </a:p>
        </p:txBody>
      </p:sp>
      <p:pic>
        <p:nvPicPr>
          <p:cNvPr id="9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501856"/>
            <a:ext cx="561975" cy="5619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5" name="Rectangle 94"/>
          <p:cNvSpPr/>
          <p:nvPr/>
        </p:nvSpPr>
        <p:spPr>
          <a:xfrm>
            <a:off x="1043608" y="2645872"/>
            <a:ext cx="72008" cy="7200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Connecteur droit avec flèche 95"/>
          <p:cNvCxnSpPr>
            <a:stCxn id="95" idx="3"/>
            <a:endCxn id="94" idx="1"/>
          </p:cNvCxnSpPr>
          <p:nvPr/>
        </p:nvCxnSpPr>
        <p:spPr>
          <a:xfrm>
            <a:off x="1115616" y="2681876"/>
            <a:ext cx="2376264" cy="1009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/>
          <p:cNvSpPr txBox="1"/>
          <p:nvPr/>
        </p:nvSpPr>
        <p:spPr>
          <a:xfrm>
            <a:off x="323528" y="1565752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Power distribution</a:t>
            </a:r>
            <a:endParaRPr lang="en-US" sz="1400"/>
          </a:p>
        </p:txBody>
      </p:sp>
      <p:sp>
        <p:nvSpPr>
          <p:cNvPr id="98" name="ZoneTexte 97"/>
          <p:cNvSpPr txBox="1"/>
          <p:nvPr/>
        </p:nvSpPr>
        <p:spPr>
          <a:xfrm>
            <a:off x="6465392" y="1176070"/>
            <a:ext cx="2154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Delay spread distribution</a:t>
            </a:r>
            <a:endParaRPr lang="en-US" sz="1400"/>
          </a:p>
        </p:txBody>
      </p:sp>
      <p:sp>
        <p:nvSpPr>
          <p:cNvPr id="99" name="ZoneTexte 98"/>
          <p:cNvSpPr txBox="1"/>
          <p:nvPr/>
        </p:nvSpPr>
        <p:spPr>
          <a:xfrm>
            <a:off x="4605408" y="1976616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WB </a:t>
            </a:r>
          </a:p>
          <a:p>
            <a:r>
              <a:rPr lang="en-US" sz="1400" smtClean="0"/>
              <a:t>analysis</a:t>
            </a:r>
            <a:endParaRPr lang="en-US" sz="1400"/>
          </a:p>
        </p:txBody>
      </p:sp>
      <p:sp>
        <p:nvSpPr>
          <p:cNvPr id="106" name="Rectangle à coins arrondis 105"/>
          <p:cNvSpPr/>
          <p:nvPr/>
        </p:nvSpPr>
        <p:spPr>
          <a:xfrm>
            <a:off x="3070747" y="3459145"/>
            <a:ext cx="1304076" cy="5805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smtClean="0"/>
              <a:t>Laplace transf. Hypergeom. F.</a:t>
            </a:r>
            <a:endParaRPr lang="en-US" sz="1200"/>
          </a:p>
        </p:txBody>
      </p:sp>
      <p:sp>
        <p:nvSpPr>
          <p:cNvPr id="110" name="ZoneTexte 109"/>
          <p:cNvSpPr txBox="1"/>
          <p:nvPr/>
        </p:nvSpPr>
        <p:spPr>
          <a:xfrm>
            <a:off x="3453280" y="1760592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Channel</a:t>
            </a:r>
          </a:p>
          <a:p>
            <a:r>
              <a:rPr lang="en-US" sz="1400" smtClean="0"/>
              <a:t>statistics</a:t>
            </a:r>
            <a:endParaRPr lang="en-US" sz="1400"/>
          </a:p>
        </p:txBody>
      </p:sp>
      <p:sp>
        <p:nvSpPr>
          <p:cNvPr id="111" name="Flèche droite 110"/>
          <p:cNvSpPr/>
          <p:nvPr/>
        </p:nvSpPr>
        <p:spPr>
          <a:xfrm rot="5400000">
            <a:off x="3737819" y="3181076"/>
            <a:ext cx="303067" cy="21888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429848"/>
            <a:ext cx="561975" cy="5619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4280" y="2357840"/>
            <a:ext cx="561975" cy="5619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1" name="ZoneTexte 100"/>
          <p:cNvSpPr txBox="1"/>
          <p:nvPr/>
        </p:nvSpPr>
        <p:spPr>
          <a:xfrm>
            <a:off x="4424608" y="3425356"/>
            <a:ext cx="175721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Analytic SEP</a:t>
            </a:r>
          </a:p>
          <a:p>
            <a:r>
              <a:rPr lang="en-US" sz="1200" dirty="0" smtClean="0"/>
              <a:t>SISO : 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[IEEE trans Com 2009]</a:t>
            </a:r>
          </a:p>
          <a:p>
            <a:r>
              <a:rPr lang="en-US" sz="1200" dirty="0" smtClean="0"/>
              <a:t>MIMO : 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[IEEE trans Com 2011]</a:t>
            </a:r>
          </a:p>
        </p:txBody>
      </p:sp>
      <p:pic>
        <p:nvPicPr>
          <p:cNvPr id="105" name="Picture 3" descr="fix_map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1003" y="4576680"/>
            <a:ext cx="2589852" cy="18036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8" name="ZoneTexte 107"/>
          <p:cNvSpPr txBox="1"/>
          <p:nvPr/>
        </p:nvSpPr>
        <p:spPr>
          <a:xfrm>
            <a:off x="777920" y="525438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+</a:t>
            </a:r>
            <a:endParaRPr lang="en-US" sz="3200"/>
          </a:p>
        </p:txBody>
      </p:sp>
      <p:sp>
        <p:nvSpPr>
          <p:cNvPr id="109" name="ZoneTexte 108"/>
          <p:cNvSpPr txBox="1"/>
          <p:nvPr/>
        </p:nvSpPr>
        <p:spPr>
          <a:xfrm>
            <a:off x="4462816" y="536357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Realistic dynamic models</a:t>
            </a:r>
            <a:endParaRPr lang="en-US"/>
          </a:p>
        </p:txBody>
      </p:sp>
      <p:sp>
        <p:nvSpPr>
          <p:cNvPr id="112" name="ZoneTexte 111"/>
          <p:cNvSpPr txBox="1"/>
          <p:nvPr/>
        </p:nvSpPr>
        <p:spPr>
          <a:xfrm>
            <a:off x="3891884" y="527031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=</a:t>
            </a:r>
            <a:endParaRPr lang="en-US" sz="3200"/>
          </a:p>
        </p:txBody>
      </p:sp>
      <p:sp>
        <p:nvSpPr>
          <p:cNvPr id="1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9375" y="6488113"/>
            <a:ext cx="5218113" cy="273050"/>
          </a:xfrm>
        </p:spPr>
        <p:txBody>
          <a:bodyPr/>
          <a:lstStyle/>
          <a:p>
            <a:r>
              <a:rPr lang="fr-FR" dirty="0" err="1" smtClean="0">
                <a:solidFill>
                  <a:srgbClr val="FFFFFF"/>
                </a:solidFill>
              </a:rPr>
              <a:t>JM.Gorce</a:t>
            </a:r>
            <a:r>
              <a:rPr lang="fr-FR" dirty="0" smtClean="0">
                <a:solidFill>
                  <a:srgbClr val="FFFFFF"/>
                </a:solidFill>
              </a:rPr>
              <a:t> – 22/03/2012</a:t>
            </a:r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100" name="Groupe 99"/>
          <p:cNvGrpSpPr/>
          <p:nvPr/>
        </p:nvGrpSpPr>
        <p:grpSpPr>
          <a:xfrm>
            <a:off x="95536" y="95536"/>
            <a:ext cx="1740988" cy="716663"/>
            <a:chOff x="-793458" y="0"/>
            <a:chExt cx="3312368" cy="1289869"/>
          </a:xfrm>
        </p:grpSpPr>
        <p:sp>
          <p:nvSpPr>
            <p:cNvPr id="104" name="Ellipse 103"/>
            <p:cNvSpPr/>
            <p:nvPr/>
          </p:nvSpPr>
          <p:spPr bwMode="auto">
            <a:xfrm>
              <a:off x="447223" y="288032"/>
              <a:ext cx="2071687" cy="78581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grpSp>
          <p:nvGrpSpPr>
            <p:cNvPr id="107" name="Groupe 22"/>
            <p:cNvGrpSpPr>
              <a:grpSpLocks/>
            </p:cNvGrpSpPr>
            <p:nvPr/>
          </p:nvGrpSpPr>
          <p:grpSpPr bwMode="auto">
            <a:xfrm>
              <a:off x="-793458" y="0"/>
              <a:ext cx="2221897" cy="1289869"/>
              <a:chOff x="-1493689" y="1298851"/>
              <a:chExt cx="5210002" cy="3517847"/>
            </a:xfrm>
          </p:grpSpPr>
          <p:sp>
            <p:nvSpPr>
              <p:cNvPr id="137" name="Ellipse 136"/>
              <p:cNvSpPr/>
              <p:nvPr/>
            </p:nvSpPr>
            <p:spPr>
              <a:xfrm>
                <a:off x="-1493689" y="2673558"/>
                <a:ext cx="4857784" cy="214314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2500298" y="3214686"/>
                <a:ext cx="214314" cy="214314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39" name="Forme libre 138"/>
              <p:cNvSpPr/>
              <p:nvPr/>
            </p:nvSpPr>
            <p:spPr>
              <a:xfrm rot="1956963">
                <a:off x="766751" y="2503452"/>
                <a:ext cx="1756992" cy="151536"/>
              </a:xfrm>
              <a:custGeom>
                <a:avLst/>
                <a:gdLst>
                  <a:gd name="connsiteX0" fmla="*/ 0 w 2729552"/>
                  <a:gd name="connsiteY0" fmla="*/ 152399 h 279779"/>
                  <a:gd name="connsiteX1" fmla="*/ 1501254 w 2729552"/>
                  <a:gd name="connsiteY1" fmla="*/ 15922 h 279779"/>
                  <a:gd name="connsiteX2" fmla="*/ 1132764 w 2729552"/>
                  <a:gd name="connsiteY2" fmla="*/ 247934 h 279779"/>
                  <a:gd name="connsiteX3" fmla="*/ 2729552 w 2729552"/>
                  <a:gd name="connsiteY3" fmla="*/ 206990 h 27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9552" h="279779">
                    <a:moveTo>
                      <a:pt x="0" y="152399"/>
                    </a:moveTo>
                    <a:cubicBezTo>
                      <a:pt x="656230" y="76199"/>
                      <a:pt x="1312460" y="0"/>
                      <a:pt x="1501254" y="15922"/>
                    </a:cubicBezTo>
                    <a:cubicBezTo>
                      <a:pt x="1690048" y="31845"/>
                      <a:pt x="928048" y="216089"/>
                      <a:pt x="1132764" y="247934"/>
                    </a:cubicBezTo>
                    <a:cubicBezTo>
                      <a:pt x="1337480" y="279779"/>
                      <a:pt x="2033516" y="243384"/>
                      <a:pt x="2729552" y="206990"/>
                    </a:cubicBezTo>
                  </a:path>
                </a:pathLst>
              </a:cu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40" name="Forme libre 139"/>
              <p:cNvSpPr/>
              <p:nvPr/>
            </p:nvSpPr>
            <p:spPr>
              <a:xfrm rot="16795951" flipH="1">
                <a:off x="2502576" y="1815728"/>
                <a:ext cx="1730613" cy="696860"/>
              </a:xfrm>
              <a:custGeom>
                <a:avLst/>
                <a:gdLst>
                  <a:gd name="connsiteX0" fmla="*/ 0 w 1501254"/>
                  <a:gd name="connsiteY0" fmla="*/ 982639 h 982639"/>
                  <a:gd name="connsiteX1" fmla="*/ 682388 w 1501254"/>
                  <a:gd name="connsiteY1" fmla="*/ 600502 h 982639"/>
                  <a:gd name="connsiteX2" fmla="*/ 668740 w 1501254"/>
                  <a:gd name="connsiteY2" fmla="*/ 818866 h 982639"/>
                  <a:gd name="connsiteX3" fmla="*/ 1501254 w 1501254"/>
                  <a:gd name="connsiteY3" fmla="*/ 0 h 982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1254" h="982639">
                    <a:moveTo>
                      <a:pt x="0" y="982639"/>
                    </a:moveTo>
                    <a:cubicBezTo>
                      <a:pt x="285465" y="805218"/>
                      <a:pt x="570931" y="627798"/>
                      <a:pt x="682388" y="600502"/>
                    </a:cubicBezTo>
                    <a:cubicBezTo>
                      <a:pt x="793845" y="573206"/>
                      <a:pt x="532262" y="918950"/>
                      <a:pt x="668740" y="818866"/>
                    </a:cubicBezTo>
                    <a:cubicBezTo>
                      <a:pt x="805218" y="718782"/>
                      <a:pt x="1153236" y="359391"/>
                      <a:pt x="1501254" y="0"/>
                    </a:cubicBezTo>
                  </a:path>
                </a:pathLst>
              </a:cu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2786050" y="2714620"/>
                <a:ext cx="214314" cy="214314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grpSp>
          <p:nvGrpSpPr>
            <p:cNvPr id="117" name="Group 47"/>
            <p:cNvGrpSpPr>
              <a:grpSpLocks/>
            </p:cNvGrpSpPr>
            <p:nvPr/>
          </p:nvGrpSpPr>
          <p:grpSpPr bwMode="auto">
            <a:xfrm>
              <a:off x="70638" y="244127"/>
              <a:ext cx="271128" cy="747811"/>
              <a:chOff x="3048" y="1392"/>
              <a:chExt cx="534" cy="1098"/>
            </a:xfrm>
          </p:grpSpPr>
          <p:sp>
            <p:nvSpPr>
              <p:cNvPr id="128" name="Oval 48"/>
              <p:cNvSpPr>
                <a:spLocks noChangeArrowheads="1"/>
              </p:cNvSpPr>
              <p:nvPr/>
            </p:nvSpPr>
            <p:spPr bwMode="auto">
              <a:xfrm>
                <a:off x="3048" y="2094"/>
                <a:ext cx="534" cy="39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29" name="Group 49"/>
              <p:cNvGrpSpPr>
                <a:grpSpLocks/>
              </p:cNvGrpSpPr>
              <p:nvPr/>
            </p:nvGrpSpPr>
            <p:grpSpPr bwMode="auto">
              <a:xfrm>
                <a:off x="3120" y="1392"/>
                <a:ext cx="384" cy="1008"/>
                <a:chOff x="3120" y="1392"/>
                <a:chExt cx="384" cy="1008"/>
              </a:xfrm>
            </p:grpSpPr>
            <p:sp>
              <p:nvSpPr>
                <p:cNvPr id="13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3120" y="1392"/>
                  <a:ext cx="144" cy="96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1" name="Line 51"/>
                <p:cNvSpPr>
                  <a:spLocks noChangeShapeType="1"/>
                </p:cNvSpPr>
                <p:nvPr/>
              </p:nvSpPr>
              <p:spPr bwMode="auto">
                <a:xfrm flipH="1" flipV="1">
                  <a:off x="3264" y="1392"/>
                  <a:ext cx="240" cy="100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2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3264" y="1392"/>
                  <a:ext cx="48" cy="76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3" name="Freeform 53"/>
                <p:cNvSpPr>
                  <a:spLocks/>
                </p:cNvSpPr>
                <p:nvPr/>
              </p:nvSpPr>
              <p:spPr bwMode="auto">
                <a:xfrm>
                  <a:off x="3180" y="1852"/>
                  <a:ext cx="224" cy="140"/>
                </a:xfrm>
                <a:custGeom>
                  <a:avLst/>
                  <a:gdLst>
                    <a:gd name="T0" fmla="*/ 0 w 384"/>
                    <a:gd name="T1" fmla="*/ 65 h 240"/>
                    <a:gd name="T2" fmla="*/ 131 w 384"/>
                    <a:gd name="T3" fmla="*/ 82 h 240"/>
                    <a:gd name="T4" fmla="*/ 65 w 384"/>
                    <a:gd name="T5" fmla="*/ 0 h 240"/>
                    <a:gd name="T6" fmla="*/ 0 w 384"/>
                    <a:gd name="T7" fmla="*/ 65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4" name="Freeform 54"/>
                <p:cNvSpPr>
                  <a:spLocks/>
                </p:cNvSpPr>
                <p:nvPr/>
              </p:nvSpPr>
              <p:spPr bwMode="auto">
                <a:xfrm>
                  <a:off x="3211" y="1688"/>
                  <a:ext cx="141" cy="88"/>
                </a:xfrm>
                <a:custGeom>
                  <a:avLst/>
                  <a:gdLst>
                    <a:gd name="T0" fmla="*/ 0 w 384"/>
                    <a:gd name="T1" fmla="*/ 26 h 240"/>
                    <a:gd name="T2" fmla="*/ 52 w 384"/>
                    <a:gd name="T3" fmla="*/ 32 h 240"/>
                    <a:gd name="T4" fmla="*/ 26 w 384"/>
                    <a:gd name="T5" fmla="*/ 0 h 240"/>
                    <a:gd name="T6" fmla="*/ 0 w 384"/>
                    <a:gd name="T7" fmla="*/ 26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5" name="Freeform 55"/>
                <p:cNvSpPr>
                  <a:spLocks/>
                </p:cNvSpPr>
                <p:nvPr/>
              </p:nvSpPr>
              <p:spPr bwMode="auto">
                <a:xfrm>
                  <a:off x="3234" y="1572"/>
                  <a:ext cx="80" cy="50"/>
                </a:xfrm>
                <a:custGeom>
                  <a:avLst/>
                  <a:gdLst>
                    <a:gd name="T0" fmla="*/ 0 w 384"/>
                    <a:gd name="T1" fmla="*/ 8 h 240"/>
                    <a:gd name="T2" fmla="*/ 17 w 384"/>
                    <a:gd name="T3" fmla="*/ 10 h 240"/>
                    <a:gd name="T4" fmla="*/ 8 w 384"/>
                    <a:gd name="T5" fmla="*/ 0 h 240"/>
                    <a:gd name="T6" fmla="*/ 0 w 384"/>
                    <a:gd name="T7" fmla="*/ 8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36" name="Freeform 56"/>
                <p:cNvSpPr>
                  <a:spLocks/>
                </p:cNvSpPr>
                <p:nvPr/>
              </p:nvSpPr>
              <p:spPr bwMode="auto">
                <a:xfrm>
                  <a:off x="3146" y="2046"/>
                  <a:ext cx="317" cy="198"/>
                </a:xfrm>
                <a:custGeom>
                  <a:avLst/>
                  <a:gdLst>
                    <a:gd name="T0" fmla="*/ 0 w 384"/>
                    <a:gd name="T1" fmla="*/ 130 h 240"/>
                    <a:gd name="T2" fmla="*/ 262 w 384"/>
                    <a:gd name="T3" fmla="*/ 163 h 240"/>
                    <a:gd name="T4" fmla="*/ 131 w 384"/>
                    <a:gd name="T5" fmla="*/ 0 h 240"/>
                    <a:gd name="T6" fmla="*/ 0 w 384"/>
                    <a:gd name="T7" fmla="*/ 13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18" name="Group 47"/>
            <p:cNvGrpSpPr>
              <a:grpSpLocks/>
            </p:cNvGrpSpPr>
            <p:nvPr/>
          </p:nvGrpSpPr>
          <p:grpSpPr bwMode="auto">
            <a:xfrm>
              <a:off x="1366782" y="28103"/>
              <a:ext cx="271128" cy="747811"/>
              <a:chOff x="3048" y="1392"/>
              <a:chExt cx="534" cy="1098"/>
            </a:xfrm>
          </p:grpSpPr>
          <p:sp>
            <p:nvSpPr>
              <p:cNvPr id="119" name="Oval 48"/>
              <p:cNvSpPr>
                <a:spLocks noChangeArrowheads="1"/>
              </p:cNvSpPr>
              <p:nvPr/>
            </p:nvSpPr>
            <p:spPr bwMode="auto">
              <a:xfrm>
                <a:off x="3048" y="2094"/>
                <a:ext cx="534" cy="39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20" name="Group 49"/>
              <p:cNvGrpSpPr>
                <a:grpSpLocks/>
              </p:cNvGrpSpPr>
              <p:nvPr/>
            </p:nvGrpSpPr>
            <p:grpSpPr bwMode="auto">
              <a:xfrm>
                <a:off x="3120" y="1392"/>
                <a:ext cx="384" cy="1008"/>
                <a:chOff x="3120" y="1392"/>
                <a:chExt cx="384" cy="1008"/>
              </a:xfrm>
            </p:grpSpPr>
            <p:sp>
              <p:nvSpPr>
                <p:cNvPr id="121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3120" y="1392"/>
                  <a:ext cx="144" cy="96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2" name="Line 51"/>
                <p:cNvSpPr>
                  <a:spLocks noChangeShapeType="1"/>
                </p:cNvSpPr>
                <p:nvPr/>
              </p:nvSpPr>
              <p:spPr bwMode="auto">
                <a:xfrm flipH="1" flipV="1">
                  <a:off x="3264" y="1392"/>
                  <a:ext cx="240" cy="100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3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3264" y="1392"/>
                  <a:ext cx="48" cy="768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4" name="Freeform 53"/>
                <p:cNvSpPr>
                  <a:spLocks/>
                </p:cNvSpPr>
                <p:nvPr/>
              </p:nvSpPr>
              <p:spPr bwMode="auto">
                <a:xfrm>
                  <a:off x="3180" y="1852"/>
                  <a:ext cx="224" cy="140"/>
                </a:xfrm>
                <a:custGeom>
                  <a:avLst/>
                  <a:gdLst>
                    <a:gd name="T0" fmla="*/ 0 w 384"/>
                    <a:gd name="T1" fmla="*/ 65 h 240"/>
                    <a:gd name="T2" fmla="*/ 131 w 384"/>
                    <a:gd name="T3" fmla="*/ 82 h 240"/>
                    <a:gd name="T4" fmla="*/ 65 w 384"/>
                    <a:gd name="T5" fmla="*/ 0 h 240"/>
                    <a:gd name="T6" fmla="*/ 0 w 384"/>
                    <a:gd name="T7" fmla="*/ 65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5" name="Freeform 54"/>
                <p:cNvSpPr>
                  <a:spLocks/>
                </p:cNvSpPr>
                <p:nvPr/>
              </p:nvSpPr>
              <p:spPr bwMode="auto">
                <a:xfrm>
                  <a:off x="3211" y="1688"/>
                  <a:ext cx="141" cy="88"/>
                </a:xfrm>
                <a:custGeom>
                  <a:avLst/>
                  <a:gdLst>
                    <a:gd name="T0" fmla="*/ 0 w 384"/>
                    <a:gd name="T1" fmla="*/ 26 h 240"/>
                    <a:gd name="T2" fmla="*/ 52 w 384"/>
                    <a:gd name="T3" fmla="*/ 32 h 240"/>
                    <a:gd name="T4" fmla="*/ 26 w 384"/>
                    <a:gd name="T5" fmla="*/ 0 h 240"/>
                    <a:gd name="T6" fmla="*/ 0 w 384"/>
                    <a:gd name="T7" fmla="*/ 26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6" name="Freeform 55"/>
                <p:cNvSpPr>
                  <a:spLocks/>
                </p:cNvSpPr>
                <p:nvPr/>
              </p:nvSpPr>
              <p:spPr bwMode="auto">
                <a:xfrm>
                  <a:off x="3234" y="1572"/>
                  <a:ext cx="80" cy="50"/>
                </a:xfrm>
                <a:custGeom>
                  <a:avLst/>
                  <a:gdLst>
                    <a:gd name="T0" fmla="*/ 0 w 384"/>
                    <a:gd name="T1" fmla="*/ 8 h 240"/>
                    <a:gd name="T2" fmla="*/ 17 w 384"/>
                    <a:gd name="T3" fmla="*/ 10 h 240"/>
                    <a:gd name="T4" fmla="*/ 8 w 384"/>
                    <a:gd name="T5" fmla="*/ 0 h 240"/>
                    <a:gd name="T6" fmla="*/ 0 w 384"/>
                    <a:gd name="T7" fmla="*/ 8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7" name="Freeform 56"/>
                <p:cNvSpPr>
                  <a:spLocks/>
                </p:cNvSpPr>
                <p:nvPr/>
              </p:nvSpPr>
              <p:spPr bwMode="auto">
                <a:xfrm>
                  <a:off x="3146" y="2046"/>
                  <a:ext cx="317" cy="198"/>
                </a:xfrm>
                <a:custGeom>
                  <a:avLst/>
                  <a:gdLst>
                    <a:gd name="T0" fmla="*/ 0 w 384"/>
                    <a:gd name="T1" fmla="*/ 130 h 240"/>
                    <a:gd name="T2" fmla="*/ 262 w 384"/>
                    <a:gd name="T3" fmla="*/ 163 h 240"/>
                    <a:gd name="T4" fmla="*/ 131 w 384"/>
                    <a:gd name="T5" fmla="*/ 0 h 240"/>
                    <a:gd name="T6" fmla="*/ 0 w 384"/>
                    <a:gd name="T7" fmla="*/ 13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40"/>
                    <a:gd name="T14" fmla="*/ 384 w 38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40">
                      <a:moveTo>
                        <a:pt x="0" y="192"/>
                      </a:moveTo>
                      <a:lnTo>
                        <a:pt x="384" y="240"/>
                      </a:lnTo>
                      <a:lnTo>
                        <a:pt x="192" y="0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uv logo equipe  et dernière">
  <a:themeElements>
    <a:clrScheme name="Couv logo equipe  et derniè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logo equipe  et derniè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 logo equipe  et derniè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r_PPT">
  <a:themeElements>
    <a:clrScheme name="masque_PP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masque_PP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que_PP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uv visuel et sommaire">
  <a:themeElements>
    <a:clrScheme name="Couv visuel et sommai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visuel et sommai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 visuel et sommai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e et chapitre rouge">
  <a:themeElements>
    <a:clrScheme name="Texte et chapitre rou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rou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rou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uv visuel et sommaire">
  <a:themeElements>
    <a:clrScheme name="Couv visuel et sommai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visuel et sommai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v visuel et sommai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16896</TotalTime>
  <Words>842</Words>
  <Application>Microsoft Office PowerPoint</Application>
  <PresentationFormat>Affichage à l'écran (4:3)</PresentationFormat>
  <Paragraphs>299</Paragraphs>
  <Slides>15</Slides>
  <Notes>15</Notes>
  <HiddenSlides>0</HiddenSlides>
  <MMClips>0</MMClips>
  <ScaleCrop>false</ScaleCrop>
  <HeadingPairs>
    <vt:vector size="6" baseType="variant">
      <vt:variant>
        <vt:lpstr>Thème</vt:lpstr>
      </vt:variant>
      <vt:variant>
        <vt:i4>5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Couv logo equipe  et dernière</vt:lpstr>
      <vt:lpstr>inr_PPT</vt:lpstr>
      <vt:lpstr>Couv visuel et sommaire</vt:lpstr>
      <vt:lpstr>Texte et chapitre rouge</vt:lpstr>
      <vt:lpstr>1_Couv visuel et sommaire</vt:lpstr>
      <vt:lpstr>Visio</vt:lpstr>
      <vt:lpstr>Équation</vt:lpstr>
      <vt:lpstr>SWING : Smart Wireless Networking team hosted at INSA-Lyon, CITI   SOCRATE / URBANET (2012)</vt:lpstr>
      <vt:lpstr>Swing team</vt:lpstr>
      <vt:lpstr>Swing research areas </vt:lpstr>
      <vt:lpstr>Applicative frameworks</vt:lpstr>
      <vt:lpstr>WSN</vt:lpstr>
      <vt:lpstr>BAN</vt:lpstr>
      <vt:lpstr>RAN</vt:lpstr>
      <vt:lpstr>Focus on resource allocation</vt:lpstr>
      <vt:lpstr>Focus on RAN modeling </vt:lpstr>
      <vt:lpstr>Swing evolution</vt:lpstr>
      <vt:lpstr>Urbanet:  Networks for Digital Cities</vt:lpstr>
      <vt:lpstr>Socrate:  SOftware and Cognitive RAdio for TElecommunications</vt:lpstr>
      <vt:lpstr>Socrate testbed: CorTex</vt:lpstr>
      <vt:lpstr>The teams in  their environment</vt:lpstr>
      <vt:lpstr>Swing highlights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SelfNet meeting</dc:title>
  <dc:creator>Virgile</dc:creator>
  <cp:lastModifiedBy>JM GORCE</cp:lastModifiedBy>
  <cp:revision>439</cp:revision>
  <dcterms:created xsi:type="dcterms:W3CDTF">2011-01-18T15:10:24Z</dcterms:created>
  <dcterms:modified xsi:type="dcterms:W3CDTF">2012-03-20T15:30:30Z</dcterms:modified>
</cp:coreProperties>
</file>